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9" r:id="rId1"/>
  </p:sldMasterIdLst>
  <p:notesMasterIdLst>
    <p:notesMasterId r:id="rId32"/>
  </p:notesMasterIdLst>
  <p:handoutMasterIdLst>
    <p:handoutMasterId r:id="rId33"/>
  </p:handoutMasterIdLst>
  <p:sldIdLst>
    <p:sldId id="1042" r:id="rId2"/>
    <p:sldId id="1094" r:id="rId3"/>
    <p:sldId id="1068" r:id="rId4"/>
    <p:sldId id="1082" r:id="rId5"/>
    <p:sldId id="1128" r:id="rId6"/>
    <p:sldId id="1129" r:id="rId7"/>
    <p:sldId id="1095" r:id="rId8"/>
    <p:sldId id="1141" r:id="rId9"/>
    <p:sldId id="1139" r:id="rId10"/>
    <p:sldId id="1134" r:id="rId11"/>
    <p:sldId id="1131" r:id="rId12"/>
    <p:sldId id="1142" r:id="rId13"/>
    <p:sldId id="1140" r:id="rId14"/>
    <p:sldId id="1133" r:id="rId15"/>
    <p:sldId id="1075" r:id="rId16"/>
    <p:sldId id="1123" r:id="rId17"/>
    <p:sldId id="1143" r:id="rId18"/>
    <p:sldId id="1086" r:id="rId19"/>
    <p:sldId id="1011" r:id="rId20"/>
    <p:sldId id="1138" r:id="rId21"/>
    <p:sldId id="1144" r:id="rId22"/>
    <p:sldId id="1145" r:id="rId23"/>
    <p:sldId id="1092" r:id="rId24"/>
    <p:sldId id="1146" r:id="rId25"/>
    <p:sldId id="1126" r:id="rId26"/>
    <p:sldId id="1108" r:id="rId27"/>
    <p:sldId id="1087" r:id="rId28"/>
    <p:sldId id="1137" r:id="rId29"/>
    <p:sldId id="1088" r:id="rId30"/>
    <p:sldId id="1135" r:id="rId31"/>
  </p:sldIdLst>
  <p:sldSz cx="9601200" cy="6858000"/>
  <p:notesSz cx="7315200" cy="9601200"/>
  <p:custDataLst>
    <p:tags r:id="rId34"/>
  </p:custDataLst>
  <p:defaultTextStyle>
    <a:defPPr>
      <a:defRPr lang="en-US"/>
    </a:defPPr>
    <a:lvl1pPr algn="ctr" rtl="0" fontAlgn="base">
      <a:spcBef>
        <a:spcPct val="0"/>
      </a:spcBef>
      <a:spcAft>
        <a:spcPct val="0"/>
      </a:spcAft>
      <a:defRPr sz="1000" b="1" kern="1200">
        <a:solidFill>
          <a:schemeClr val="tx1"/>
        </a:solidFill>
        <a:latin typeface="Arial" charset="0"/>
        <a:ea typeface="+mn-ea"/>
        <a:cs typeface="+mn-cs"/>
      </a:defRPr>
    </a:lvl1pPr>
    <a:lvl2pPr marL="457200" algn="ctr" rtl="0" fontAlgn="base">
      <a:spcBef>
        <a:spcPct val="0"/>
      </a:spcBef>
      <a:spcAft>
        <a:spcPct val="0"/>
      </a:spcAft>
      <a:defRPr sz="1000" b="1" kern="1200">
        <a:solidFill>
          <a:schemeClr val="tx1"/>
        </a:solidFill>
        <a:latin typeface="Arial" charset="0"/>
        <a:ea typeface="+mn-ea"/>
        <a:cs typeface="+mn-cs"/>
      </a:defRPr>
    </a:lvl2pPr>
    <a:lvl3pPr marL="914400" algn="ctr" rtl="0" fontAlgn="base">
      <a:spcBef>
        <a:spcPct val="0"/>
      </a:spcBef>
      <a:spcAft>
        <a:spcPct val="0"/>
      </a:spcAft>
      <a:defRPr sz="1000" b="1" kern="1200">
        <a:solidFill>
          <a:schemeClr val="tx1"/>
        </a:solidFill>
        <a:latin typeface="Arial" charset="0"/>
        <a:ea typeface="+mn-ea"/>
        <a:cs typeface="+mn-cs"/>
      </a:defRPr>
    </a:lvl3pPr>
    <a:lvl4pPr marL="1371600" algn="ctr" rtl="0" fontAlgn="base">
      <a:spcBef>
        <a:spcPct val="0"/>
      </a:spcBef>
      <a:spcAft>
        <a:spcPct val="0"/>
      </a:spcAft>
      <a:defRPr sz="1000" b="1" kern="1200">
        <a:solidFill>
          <a:schemeClr val="tx1"/>
        </a:solidFill>
        <a:latin typeface="Arial" charset="0"/>
        <a:ea typeface="+mn-ea"/>
        <a:cs typeface="+mn-cs"/>
      </a:defRPr>
    </a:lvl4pPr>
    <a:lvl5pPr marL="1828800" algn="ctr" rtl="0" fontAlgn="base">
      <a:spcBef>
        <a:spcPct val="0"/>
      </a:spcBef>
      <a:spcAft>
        <a:spcPct val="0"/>
      </a:spcAft>
      <a:defRPr sz="1000" b="1" kern="1200">
        <a:solidFill>
          <a:schemeClr val="tx1"/>
        </a:solidFill>
        <a:latin typeface="Arial" charset="0"/>
        <a:ea typeface="+mn-ea"/>
        <a:cs typeface="+mn-cs"/>
      </a:defRPr>
    </a:lvl5pPr>
    <a:lvl6pPr marL="2286000" algn="l" defTabSz="914400" rtl="0" eaLnBrk="1" latinLnBrk="0" hangingPunct="1">
      <a:defRPr sz="1000" b="1" kern="1200">
        <a:solidFill>
          <a:schemeClr val="tx1"/>
        </a:solidFill>
        <a:latin typeface="Arial" charset="0"/>
        <a:ea typeface="+mn-ea"/>
        <a:cs typeface="+mn-cs"/>
      </a:defRPr>
    </a:lvl6pPr>
    <a:lvl7pPr marL="2743200" algn="l" defTabSz="914400" rtl="0" eaLnBrk="1" latinLnBrk="0" hangingPunct="1">
      <a:defRPr sz="1000" b="1" kern="1200">
        <a:solidFill>
          <a:schemeClr val="tx1"/>
        </a:solidFill>
        <a:latin typeface="Arial" charset="0"/>
        <a:ea typeface="+mn-ea"/>
        <a:cs typeface="+mn-cs"/>
      </a:defRPr>
    </a:lvl7pPr>
    <a:lvl8pPr marL="3200400" algn="l" defTabSz="914400" rtl="0" eaLnBrk="1" latinLnBrk="0" hangingPunct="1">
      <a:defRPr sz="1000" b="1" kern="1200">
        <a:solidFill>
          <a:schemeClr val="tx1"/>
        </a:solidFill>
        <a:latin typeface="Arial" charset="0"/>
        <a:ea typeface="+mn-ea"/>
        <a:cs typeface="+mn-cs"/>
      </a:defRPr>
    </a:lvl8pPr>
    <a:lvl9pPr marL="3657600" algn="l" defTabSz="914400" rtl="0" eaLnBrk="1" latinLnBrk="0" hangingPunct="1">
      <a:defRPr sz="10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0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uchuyko Maxim" initials="" lastIdx="1" clrIdx="0"/>
  <p:cmAuthor id="1" name="Paul W Knight" initials="" lastIdx="6" clrIdx="1"/>
  <p:cmAuthor id="2" name="Luli Scimone" initials="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006532"/>
    <a:srgbClr val="C89164"/>
    <a:srgbClr val="D1A37D"/>
    <a:srgbClr val="06C245"/>
    <a:srgbClr val="86A9D1"/>
    <a:srgbClr val="005899"/>
    <a:srgbClr val="0000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1497" autoAdjust="0"/>
  </p:normalViewPr>
  <p:slideViewPr>
    <p:cSldViewPr snapToGrid="0">
      <p:cViewPr varScale="1">
        <p:scale>
          <a:sx n="67" d="100"/>
          <a:sy n="67" d="100"/>
        </p:scale>
        <p:origin x="1200" y="78"/>
      </p:cViewPr>
      <p:guideLst>
        <p:guide orient="horz" pos="2160"/>
        <p:guide pos="3024"/>
      </p:guideLst>
    </p:cSldViewPr>
  </p:slideViewPr>
  <p:outlineViewPr>
    <p:cViewPr>
      <p:scale>
        <a:sx n="33" d="100"/>
        <a:sy n="33" d="100"/>
      </p:scale>
      <p:origin x="0" y="240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22"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4801" tIns="47399" rIns="94801" bIns="47399" numCol="1" anchor="t" anchorCtr="0" compatLnSpc="1">
            <a:prstTxWarp prst="textNoShape">
              <a:avLst/>
            </a:prstTxWarp>
          </a:bodyPr>
          <a:lstStyle>
            <a:lvl1pPr algn="l">
              <a:defRPr sz="1200" b="0"/>
            </a:lvl1pPr>
          </a:lstStyle>
          <a:p>
            <a:endParaRPr lang="en-US"/>
          </a:p>
        </p:txBody>
      </p:sp>
      <p:sp>
        <p:nvSpPr>
          <p:cNvPr id="286723" name="Rectangle 3"/>
          <p:cNvSpPr>
            <a:spLocks noGrp="1" noChangeArrowheads="1"/>
          </p:cNvSpPr>
          <p:nvPr>
            <p:ph type="dt" sz="quarter" idx="1"/>
          </p:nvPr>
        </p:nvSpPr>
        <p:spPr bwMode="auto">
          <a:xfrm>
            <a:off x="4142962" y="0"/>
            <a:ext cx="3170583" cy="480388"/>
          </a:xfrm>
          <a:prstGeom prst="rect">
            <a:avLst/>
          </a:prstGeom>
          <a:noFill/>
          <a:ln w="9525">
            <a:noFill/>
            <a:miter lim="800000"/>
            <a:headEnd/>
            <a:tailEnd/>
          </a:ln>
          <a:effectLst/>
        </p:spPr>
        <p:txBody>
          <a:bodyPr vert="horz" wrap="square" lIns="94801" tIns="47399" rIns="94801" bIns="47399" numCol="1" anchor="t" anchorCtr="0" compatLnSpc="1">
            <a:prstTxWarp prst="textNoShape">
              <a:avLst/>
            </a:prstTxWarp>
          </a:bodyPr>
          <a:lstStyle>
            <a:lvl1pPr algn="r">
              <a:defRPr sz="1200" b="0"/>
            </a:lvl1pPr>
          </a:lstStyle>
          <a:p>
            <a:endParaRPr lang="en-US"/>
          </a:p>
        </p:txBody>
      </p:sp>
      <p:sp>
        <p:nvSpPr>
          <p:cNvPr id="286724" name="Rectangle 4"/>
          <p:cNvSpPr>
            <a:spLocks noGrp="1" noChangeArrowheads="1"/>
          </p:cNvSpPr>
          <p:nvPr>
            <p:ph type="ftr" sz="quarter" idx="2"/>
          </p:nvPr>
        </p:nvSpPr>
        <p:spPr bwMode="auto">
          <a:xfrm>
            <a:off x="0" y="9119173"/>
            <a:ext cx="3170583" cy="480388"/>
          </a:xfrm>
          <a:prstGeom prst="rect">
            <a:avLst/>
          </a:prstGeom>
          <a:noFill/>
          <a:ln w="9525">
            <a:noFill/>
            <a:miter lim="800000"/>
            <a:headEnd/>
            <a:tailEnd/>
          </a:ln>
          <a:effectLst/>
        </p:spPr>
        <p:txBody>
          <a:bodyPr vert="horz" wrap="square" lIns="94801" tIns="47399" rIns="94801" bIns="47399" numCol="1" anchor="b" anchorCtr="0" compatLnSpc="1">
            <a:prstTxWarp prst="textNoShape">
              <a:avLst/>
            </a:prstTxWarp>
          </a:bodyPr>
          <a:lstStyle>
            <a:lvl1pPr algn="l">
              <a:defRPr sz="1200" b="0"/>
            </a:lvl1pPr>
          </a:lstStyle>
          <a:p>
            <a:endParaRPr lang="en-US"/>
          </a:p>
        </p:txBody>
      </p:sp>
      <p:sp>
        <p:nvSpPr>
          <p:cNvPr id="286725" name="Rectangle 5"/>
          <p:cNvSpPr>
            <a:spLocks noGrp="1" noChangeArrowheads="1"/>
          </p:cNvSpPr>
          <p:nvPr>
            <p:ph type="sldNum" sz="quarter" idx="3"/>
          </p:nvPr>
        </p:nvSpPr>
        <p:spPr bwMode="auto">
          <a:xfrm>
            <a:off x="4142962" y="9119173"/>
            <a:ext cx="3170583" cy="480388"/>
          </a:xfrm>
          <a:prstGeom prst="rect">
            <a:avLst/>
          </a:prstGeom>
          <a:noFill/>
          <a:ln w="9525">
            <a:noFill/>
            <a:miter lim="800000"/>
            <a:headEnd/>
            <a:tailEnd/>
          </a:ln>
          <a:effectLst/>
        </p:spPr>
        <p:txBody>
          <a:bodyPr vert="horz" wrap="square" lIns="94801" tIns="47399" rIns="94801" bIns="47399" numCol="1" anchor="b" anchorCtr="0" compatLnSpc="1">
            <a:prstTxWarp prst="textNoShape">
              <a:avLst/>
            </a:prstTxWarp>
          </a:bodyPr>
          <a:lstStyle>
            <a:lvl1pPr algn="r">
              <a:defRPr sz="1200" b="0"/>
            </a:lvl1pPr>
          </a:lstStyle>
          <a:p>
            <a:fld id="{307A9439-07E1-482F-A6F9-6E1228649005}" type="slidenum">
              <a:rPr lang="en-US"/>
              <a:pPr/>
              <a:t>‹#›</a:t>
            </a:fld>
            <a:endParaRPr lang="en-US"/>
          </a:p>
        </p:txBody>
      </p:sp>
    </p:spTree>
    <p:extLst>
      <p:ext uri="{BB962C8B-B14F-4D97-AF65-F5344CB8AC3E}">
        <p14:creationId xmlns:p14="http://schemas.microsoft.com/office/powerpoint/2010/main" val="1811684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lvl1pPr algn="l">
              <a:defRPr sz="1200" b="0"/>
            </a:lvl1pPr>
          </a:lstStyle>
          <a:p>
            <a:endParaRPr lang="en-US"/>
          </a:p>
        </p:txBody>
      </p:sp>
      <p:sp>
        <p:nvSpPr>
          <p:cNvPr id="11267" name="Rectangle 3"/>
          <p:cNvSpPr>
            <a:spLocks noGrp="1" noChangeArrowheads="1"/>
          </p:cNvSpPr>
          <p:nvPr>
            <p:ph type="dt" idx="1"/>
          </p:nvPr>
        </p:nvSpPr>
        <p:spPr bwMode="auto">
          <a:xfrm>
            <a:off x="4142962" y="0"/>
            <a:ext cx="3170583" cy="480388"/>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lvl1pPr algn="r">
              <a:defRPr sz="1200" b="0"/>
            </a:lvl1pPr>
          </a:lstStyle>
          <a:p>
            <a:endParaRPr lang="en-US"/>
          </a:p>
        </p:txBody>
      </p:sp>
      <p:sp>
        <p:nvSpPr>
          <p:cNvPr id="11268" name="Rectangle 4"/>
          <p:cNvSpPr>
            <a:spLocks noGrp="1" noRot="1" noChangeAspect="1" noChangeArrowheads="1" noTextEdit="1"/>
          </p:cNvSpPr>
          <p:nvPr>
            <p:ph type="sldImg" idx="2"/>
          </p:nvPr>
        </p:nvSpPr>
        <p:spPr bwMode="auto">
          <a:xfrm>
            <a:off x="1136650" y="719138"/>
            <a:ext cx="5041900" cy="3600450"/>
          </a:xfrm>
          <a:prstGeom prst="rect">
            <a:avLst/>
          </a:prstGeom>
          <a:noFill/>
          <a:ln w="9525">
            <a:solidFill>
              <a:srgbClr val="000000"/>
            </a:solidFill>
            <a:miter lim="800000"/>
            <a:headEnd/>
            <a:tailEnd/>
          </a:ln>
          <a:effectLst/>
        </p:spPr>
      </p:sp>
      <p:sp>
        <p:nvSpPr>
          <p:cNvPr id="11269" name="Rectangle 5"/>
          <p:cNvSpPr>
            <a:spLocks noGrp="1" noChangeArrowheads="1"/>
          </p:cNvSpPr>
          <p:nvPr>
            <p:ph type="body" sz="quarter" idx="3"/>
          </p:nvPr>
        </p:nvSpPr>
        <p:spPr bwMode="auto">
          <a:xfrm>
            <a:off x="732183" y="4561226"/>
            <a:ext cx="5850835" cy="4320213"/>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70" name="Rectangle 6"/>
          <p:cNvSpPr>
            <a:spLocks noGrp="1" noChangeArrowheads="1"/>
          </p:cNvSpPr>
          <p:nvPr>
            <p:ph type="ftr" sz="quarter" idx="4"/>
          </p:nvPr>
        </p:nvSpPr>
        <p:spPr bwMode="auto">
          <a:xfrm>
            <a:off x="0" y="9119173"/>
            <a:ext cx="3170583" cy="480388"/>
          </a:xfrm>
          <a:prstGeom prst="rect">
            <a:avLst/>
          </a:prstGeom>
          <a:noFill/>
          <a:ln w="9525">
            <a:noFill/>
            <a:miter lim="800000"/>
            <a:headEnd/>
            <a:tailEnd/>
          </a:ln>
          <a:effectLst/>
        </p:spPr>
        <p:txBody>
          <a:bodyPr vert="horz" wrap="square" lIns="94792" tIns="47394" rIns="94792" bIns="47394" numCol="1" anchor="b" anchorCtr="0" compatLnSpc="1">
            <a:prstTxWarp prst="textNoShape">
              <a:avLst/>
            </a:prstTxWarp>
          </a:bodyPr>
          <a:lstStyle>
            <a:lvl1pPr algn="l">
              <a:defRPr sz="1200" b="0"/>
            </a:lvl1pPr>
          </a:lstStyle>
          <a:p>
            <a:endParaRPr lang="en-US"/>
          </a:p>
        </p:txBody>
      </p:sp>
      <p:sp>
        <p:nvSpPr>
          <p:cNvPr id="11271" name="Rectangle 7"/>
          <p:cNvSpPr>
            <a:spLocks noGrp="1" noChangeArrowheads="1"/>
          </p:cNvSpPr>
          <p:nvPr>
            <p:ph type="sldNum" sz="quarter" idx="5"/>
          </p:nvPr>
        </p:nvSpPr>
        <p:spPr bwMode="auto">
          <a:xfrm>
            <a:off x="4142962" y="9119173"/>
            <a:ext cx="3170583" cy="480388"/>
          </a:xfrm>
          <a:prstGeom prst="rect">
            <a:avLst/>
          </a:prstGeom>
          <a:noFill/>
          <a:ln w="9525">
            <a:noFill/>
            <a:miter lim="800000"/>
            <a:headEnd/>
            <a:tailEnd/>
          </a:ln>
          <a:effectLst/>
        </p:spPr>
        <p:txBody>
          <a:bodyPr vert="horz" wrap="square" lIns="94792" tIns="47394" rIns="94792" bIns="47394" numCol="1" anchor="b" anchorCtr="0" compatLnSpc="1">
            <a:prstTxWarp prst="textNoShape">
              <a:avLst/>
            </a:prstTxWarp>
          </a:bodyPr>
          <a:lstStyle>
            <a:lvl1pPr algn="r">
              <a:defRPr sz="1200" b="0"/>
            </a:lvl1pPr>
          </a:lstStyle>
          <a:p>
            <a:fld id="{BA11C350-5642-47E6-85E0-DF5D826ED0C0}" type="slidenum">
              <a:rPr lang="en-US"/>
              <a:pPr/>
              <a:t>‹#›</a:t>
            </a:fld>
            <a:endParaRPr lang="en-US"/>
          </a:p>
        </p:txBody>
      </p:sp>
    </p:spTree>
    <p:extLst>
      <p:ext uri="{BB962C8B-B14F-4D97-AF65-F5344CB8AC3E}">
        <p14:creationId xmlns:p14="http://schemas.microsoft.com/office/powerpoint/2010/main" val="14105504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A11C350-5642-47E6-85E0-DF5D826ED0C0}" type="slidenum">
              <a:rPr lang="en-US" smtClean="0"/>
              <a:pPr/>
              <a:t>0</a:t>
            </a:fld>
            <a:endParaRPr lang="en-US"/>
          </a:p>
        </p:txBody>
      </p:sp>
    </p:spTree>
    <p:extLst>
      <p:ext uri="{BB962C8B-B14F-4D97-AF65-F5344CB8AC3E}">
        <p14:creationId xmlns:p14="http://schemas.microsoft.com/office/powerpoint/2010/main" val="65349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2</a:t>
            </a:fld>
            <a:endParaRPr lang="en-US"/>
          </a:p>
        </p:txBody>
      </p:sp>
    </p:spTree>
    <p:extLst>
      <p:ext uri="{BB962C8B-B14F-4D97-AF65-F5344CB8AC3E}">
        <p14:creationId xmlns:p14="http://schemas.microsoft.com/office/powerpoint/2010/main" val="3161681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5</a:t>
            </a:fld>
            <a:endParaRPr lang="en-US"/>
          </a:p>
        </p:txBody>
      </p:sp>
    </p:spTree>
    <p:extLst>
      <p:ext uri="{BB962C8B-B14F-4D97-AF65-F5344CB8AC3E}">
        <p14:creationId xmlns:p14="http://schemas.microsoft.com/office/powerpoint/2010/main" val="3066198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BA11C350-5642-47E6-85E0-DF5D826ED0C0}" type="slidenum">
              <a:rPr lang="en-US" smtClean="0"/>
              <a:pPr/>
              <a:t>7</a:t>
            </a:fld>
            <a:endParaRPr lang="en-US"/>
          </a:p>
        </p:txBody>
      </p:sp>
    </p:spTree>
    <p:extLst>
      <p:ext uri="{BB962C8B-B14F-4D97-AF65-F5344CB8AC3E}">
        <p14:creationId xmlns:p14="http://schemas.microsoft.com/office/powerpoint/2010/main" val="3542550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8</a:t>
            </a:fld>
            <a:endParaRPr lang="en-US" dirty="0"/>
          </a:p>
        </p:txBody>
      </p:sp>
    </p:spTree>
    <p:extLst>
      <p:ext uri="{BB962C8B-B14F-4D97-AF65-F5344CB8AC3E}">
        <p14:creationId xmlns:p14="http://schemas.microsoft.com/office/powerpoint/2010/main" val="1998599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10</a:t>
            </a:fld>
            <a:endParaRPr lang="en-US"/>
          </a:p>
        </p:txBody>
      </p:sp>
    </p:spTree>
    <p:extLst>
      <p:ext uri="{BB962C8B-B14F-4D97-AF65-F5344CB8AC3E}">
        <p14:creationId xmlns:p14="http://schemas.microsoft.com/office/powerpoint/2010/main" val="1674102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19</a:t>
            </a:fld>
            <a:endParaRPr lang="en-US"/>
          </a:p>
        </p:txBody>
      </p:sp>
    </p:spTree>
    <p:extLst>
      <p:ext uri="{BB962C8B-B14F-4D97-AF65-F5344CB8AC3E}">
        <p14:creationId xmlns:p14="http://schemas.microsoft.com/office/powerpoint/2010/main" val="26490547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180" name="Rectangle 1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288" name="think-cell Slide" r:id="rId4" imgW="0" imgH="0" progId="TCLayout.ActiveDocument.1">
                  <p:embed/>
                </p:oleObj>
              </mc:Choice>
              <mc:Fallback>
                <p:oleObj name="think-cell Slide" r:id="rId4" imgW="0" imgH="0" progId="TCLayout.ActiveDocument.1">
                  <p:embed/>
                  <p:pic>
                    <p:nvPicPr>
                      <p:cNvPr id="0" name="Rectangle 1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 name="Text Placeholder 2"/>
          <p:cNvSpPr>
            <a:spLocks noGrp="1"/>
          </p:cNvSpPr>
          <p:nvPr>
            <p:ph type="body" idx="1"/>
          </p:nvPr>
        </p:nvSpPr>
        <p:spPr>
          <a:xfrm>
            <a:off x="720724" y="3884613"/>
            <a:ext cx="8161338" cy="1500187"/>
          </a:xfrm>
        </p:spPr>
        <p:txBody>
          <a:bodyPr anchor="t"/>
          <a:lstStyle>
            <a:lvl1pPr marL="0" indent="0">
              <a:spcBef>
                <a:spcPts val="0"/>
              </a:spcBef>
              <a:buClrTx/>
              <a:buFont typeface="Marlett" pitchFamily="2" charset="2"/>
              <a:buNone/>
              <a:defRPr sz="1600" b="0" i="0" baseline="0">
                <a:solidFill>
                  <a:schemeClr val="tx1"/>
                </a:solidFill>
                <a:latin typeface="Segoe UI" pitchFamily="34" charset="0"/>
                <a:ea typeface="Segoe UI" pitchFamily="34" charset="0"/>
                <a:cs typeface="Segoe U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Title 1"/>
          <p:cNvSpPr>
            <a:spLocks noGrp="1"/>
          </p:cNvSpPr>
          <p:nvPr>
            <p:ph type="title"/>
          </p:nvPr>
        </p:nvSpPr>
        <p:spPr>
          <a:xfrm>
            <a:off x="720725" y="2130425"/>
            <a:ext cx="8153400" cy="1473200"/>
          </a:xfrm>
        </p:spPr>
        <p:txBody>
          <a:bodyPr anchor="b"/>
          <a:lstStyle>
            <a:lvl1pPr marL="0" marR="0" indent="0" algn="l" defTabSz="914400" rtl="0" eaLnBrk="1" fontAlgn="base" latinLnBrk="0" hangingPunct="1">
              <a:lnSpc>
                <a:spcPct val="100000"/>
              </a:lnSpc>
              <a:spcBef>
                <a:spcPts val="0"/>
              </a:spcBef>
              <a:spcAft>
                <a:spcPct val="0"/>
              </a:spcAft>
              <a:tabLst>
                <a:tab pos="5426075" algn="l"/>
              </a:tabLst>
              <a:defRPr sz="3000" b="0" i="0" cap="all" baseline="0">
                <a:latin typeface="Segoe UI" pitchFamily="34" charset="0"/>
                <a:ea typeface="Segoe UI" pitchFamily="34" charset="0"/>
                <a:cs typeface="Segoe UI" pitchFamily="34" charset="0"/>
              </a:defRPr>
            </a:lvl1pPr>
          </a:lstStyle>
          <a:p>
            <a:pPr marL="0" marR="0" lvl="0" indent="0" defTabSz="914400" rtl="0" eaLnBrk="1" fontAlgn="base" latinLnBrk="0" hangingPunct="1">
              <a:lnSpc>
                <a:spcPct val="100000"/>
              </a:lnSpc>
              <a:spcBef>
                <a:spcPct val="100000"/>
              </a:spcBef>
              <a:spcAft>
                <a:spcPct val="0"/>
              </a:spcAft>
              <a:tabLst>
                <a:tab pos="5426075" algn="l"/>
              </a:tabLst>
              <a:defRPr/>
            </a:pPr>
            <a:r>
              <a:rPr kumimoji="0" lang="en-US" sz="3000" b="1" i="0" u="none" strike="noStrike" kern="0" cap="none" spc="0" normalizeH="0" baseline="0" noProof="0" smtClean="0">
                <a:ln>
                  <a:noFill/>
                </a:ln>
                <a:solidFill>
                  <a:srgbClr val="000063"/>
                </a:solidFill>
                <a:effectLst/>
                <a:uLnTx/>
                <a:uFillTx/>
                <a:latin typeface="+mj-lt"/>
                <a:ea typeface="+mj-ea"/>
                <a:cs typeface="+mj-cs"/>
              </a:rPr>
              <a:t>Click to edit Master title style</a:t>
            </a:r>
            <a:endParaRPr kumimoji="0" lang="en-US" sz="3000" b="1" i="0" u="none" strike="noStrike" kern="0" cap="none" spc="0" normalizeH="0" baseline="0" noProof="0" dirty="0" smtClean="0">
              <a:ln>
                <a:noFill/>
              </a:ln>
              <a:solidFill>
                <a:srgbClr val="000063"/>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Vertical Text Placeholder 2"/>
          <p:cNvSpPr>
            <a:spLocks noGrp="1"/>
          </p:cNvSpPr>
          <p:nvPr>
            <p:ph type="body" orient="vert" idx="1"/>
          </p:nvPr>
        </p:nvSpPr>
        <p:spPr>
          <a:xfrm>
            <a:off x="433388" y="1514475"/>
            <a:ext cx="8747125" cy="1955800"/>
          </a:xfr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vmlDrawing" Target="../drawings/vmlDrawing1.v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199" name="Rectangle 55" hidden="1"/>
          <p:cNvGraphicFramePr>
            <a:graphicFrameLocks/>
          </p:cNvGraphicFramePr>
          <p:nvPr>
            <p:custDataLst>
              <p:tags r:id="rId7"/>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07" name="think-cell Slide" r:id="rId8" imgW="0" imgH="0" progId="TCLayout.ActiveDocument.1">
                  <p:embed/>
                </p:oleObj>
              </mc:Choice>
              <mc:Fallback>
                <p:oleObj name="think-cell Slide" r:id="rId8" imgW="0" imgH="0" progId="TCLayout.ActiveDocument.1">
                  <p:embed/>
                  <p:pic>
                    <p:nvPicPr>
                      <p:cNvPr id="0" name="Rectangle 55"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146" name="Rectangle 2"/>
          <p:cNvSpPr>
            <a:spLocks noGrp="1" noChangeArrowheads="1"/>
          </p:cNvSpPr>
          <p:nvPr>
            <p:ph type="title"/>
          </p:nvPr>
        </p:nvSpPr>
        <p:spPr bwMode="auto">
          <a:xfrm>
            <a:off x="428625" y="103188"/>
            <a:ext cx="8740775" cy="895350"/>
          </a:xfrm>
          <a:prstGeom prst="rect">
            <a:avLst/>
          </a:prstGeom>
          <a:noFill/>
          <a:ln w="9525">
            <a:noFill/>
            <a:miter lim="800000"/>
            <a:headEnd/>
            <a:tailEnd/>
          </a:ln>
          <a:effectLst/>
        </p:spPr>
        <p:txBody>
          <a:bodyPr vert="horz" wrap="square" lIns="0" tIns="0" rIns="91440" bIns="0" numCol="1" anchor="b" anchorCtr="0" compatLnSpc="1">
            <a:prstTxWarp prst="textNoShape">
              <a:avLst/>
            </a:prstTxWarp>
          </a:bodyPr>
          <a:lstStyle/>
          <a:p>
            <a:pPr lvl="0"/>
            <a:r>
              <a:rPr lang="en-US" dirty="0" smtClean="0"/>
              <a:t>Click to edit Master title style</a:t>
            </a:r>
          </a:p>
        </p:txBody>
      </p:sp>
      <p:sp>
        <p:nvSpPr>
          <p:cNvPr id="6147" name="Rectangle 3"/>
          <p:cNvSpPr>
            <a:spLocks noGrp="1" noChangeArrowheads="1"/>
          </p:cNvSpPr>
          <p:nvPr>
            <p:ph type="body" idx="1"/>
          </p:nvPr>
        </p:nvSpPr>
        <p:spPr bwMode="gray">
          <a:xfrm>
            <a:off x="433388" y="1514475"/>
            <a:ext cx="8747125" cy="19558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8" name="Line 4"/>
          <p:cNvSpPr>
            <a:spLocks noChangeShapeType="1"/>
          </p:cNvSpPr>
          <p:nvPr/>
        </p:nvSpPr>
        <p:spPr bwMode="auto">
          <a:xfrm>
            <a:off x="430213" y="1025525"/>
            <a:ext cx="8740775" cy="0"/>
          </a:xfrm>
          <a:prstGeom prst="line">
            <a:avLst/>
          </a:prstGeom>
          <a:noFill/>
          <a:ln w="28575">
            <a:solidFill>
              <a:srgbClr val="3333FF"/>
            </a:solidFill>
            <a:round/>
            <a:headEnd/>
            <a:tailEnd/>
          </a:ln>
          <a:effectLst/>
        </p:spPr>
        <p:txBody>
          <a:bodyPr wrap="none" anchor="ctr"/>
          <a:lstStyle/>
          <a:p>
            <a:endParaRPr lang="en-US"/>
          </a:p>
        </p:txBody>
      </p:sp>
      <p:sp>
        <p:nvSpPr>
          <p:cNvPr id="6197" name="Text Box 53"/>
          <p:cNvSpPr txBox="1">
            <a:spLocks noChangeArrowheads="1"/>
          </p:cNvSpPr>
          <p:nvPr/>
        </p:nvSpPr>
        <p:spPr bwMode="auto">
          <a:xfrm>
            <a:off x="8966200" y="6673850"/>
            <a:ext cx="184150" cy="133350"/>
          </a:xfrm>
          <a:prstGeom prst="rect">
            <a:avLst/>
          </a:prstGeom>
          <a:noFill/>
          <a:ln w="9525" algn="ctr">
            <a:noFill/>
            <a:miter lim="800000"/>
            <a:headEnd/>
            <a:tailEnd/>
          </a:ln>
          <a:effectLst/>
        </p:spPr>
        <p:txBody>
          <a:bodyPr wrap="none" lIns="0" tIns="0" rIns="0" bIns="0"/>
          <a:lstStyle/>
          <a:p>
            <a:pPr algn="r"/>
            <a:fld id="{F0BA96B2-149C-4CE3-9475-B87E8974A8E4}" type="slidenum">
              <a:rPr lang="en-US" sz="900" b="0">
                <a:cs typeface="Arial" charset="0"/>
              </a:rPr>
              <a:pPr algn="r"/>
              <a:t>‹#›</a:t>
            </a:fld>
            <a:endParaRPr lang="en-US" sz="900" b="0">
              <a:cs typeface="Arial" charset="0"/>
            </a:endParaRPr>
          </a:p>
        </p:txBody>
      </p:sp>
      <p:sp>
        <p:nvSpPr>
          <p:cNvPr id="2" name="Rectangle 1"/>
          <p:cNvSpPr/>
          <p:nvPr userDrawn="1"/>
        </p:nvSpPr>
        <p:spPr>
          <a:xfrm>
            <a:off x="6494692" y="6466533"/>
            <a:ext cx="2904962" cy="246221"/>
          </a:xfrm>
          <a:prstGeom prst="rect">
            <a:avLst/>
          </a:prstGeom>
        </p:spPr>
        <p:txBody>
          <a:bodyPr wrap="none">
            <a:spAutoFit/>
          </a:bodyPr>
          <a:lstStyle/>
          <a:p>
            <a:pPr lvl="0" algn="r"/>
            <a:r>
              <a:rPr lang="en-US" b="0" dirty="0" smtClean="0"/>
              <a:t>© Copyright by </a:t>
            </a:r>
            <a:r>
              <a:rPr lang="en-US" b="0" dirty="0" err="1" smtClean="0"/>
              <a:t>Amplyus</a:t>
            </a:r>
            <a:r>
              <a:rPr lang="en-US" b="0" dirty="0" smtClean="0"/>
              <a:t> LLC, all rights reserved</a:t>
            </a:r>
            <a:endParaRPr lang="en-US" b="0" dirty="0" smtClean="0">
              <a:latin typeface="Segoe UI" pitchFamily="34" charset="0"/>
              <a:ea typeface="Segoe UI" pitchFamily="34" charset="0"/>
              <a:cs typeface="Segoe UI" pitchFamily="34" charset="0"/>
            </a:endParaRPr>
          </a:p>
        </p:txBody>
      </p:sp>
      <p:pic>
        <p:nvPicPr>
          <p:cNvPr id="9" name="Picture 8"/>
          <p:cNvPicPr>
            <a:picLocks noChangeAspect="1"/>
          </p:cNvPicPr>
          <p:nvPr userDrawn="1"/>
        </p:nvPicPr>
        <p:blipFill rotWithShape="1">
          <a:blip r:embed="rId9" cstate="print">
            <a:extLst>
              <a:ext uri="{28A0092B-C50C-407E-A947-70E740481C1C}">
                <a14:useLocalDpi xmlns:a14="http://schemas.microsoft.com/office/drawing/2010/main" val="0"/>
              </a:ext>
            </a:extLst>
          </a:blip>
          <a:srcRect l="11999" t="32121" r="10740" b="33940"/>
          <a:stretch/>
        </p:blipFill>
        <p:spPr>
          <a:xfrm>
            <a:off x="50104" y="6284404"/>
            <a:ext cx="1603183" cy="548544"/>
          </a:xfrm>
          <a:prstGeom prst="rect">
            <a:avLst/>
          </a:prstGeom>
        </p:spPr>
      </p:pic>
    </p:spTree>
  </p:cSld>
  <p:clrMap bg1="dk1" tx1="lt1" bg2="dk2" tx2="lt2" accent1="accent1" accent2="accent2" accent3="accent3" accent4="accent4" accent5="accent5" accent6="accent6" hlink="hlink" folHlink="folHlink"/>
  <p:sldLayoutIdLst>
    <p:sldLayoutId id="2147483650" r:id="rId1"/>
    <p:sldLayoutId id="2147483651" r:id="rId2"/>
    <p:sldLayoutId id="2147483655" r:id="rId3"/>
    <p:sldLayoutId id="2147483656" r:id="rId4"/>
  </p:sldLayoutIdLst>
  <p:timing>
    <p:tnLst>
      <p:par>
        <p:cTn id="1" dur="indefinite" restart="never" nodeType="tmRoot"/>
      </p:par>
    </p:tnLst>
  </p:timing>
  <p:txStyles>
    <p:titleStyle>
      <a:lvl1pPr algn="l" rtl="0" eaLnBrk="1" fontAlgn="base" hangingPunct="1">
        <a:spcBef>
          <a:spcPct val="0"/>
        </a:spcBef>
        <a:spcAft>
          <a:spcPct val="0"/>
        </a:spcAft>
        <a:defRPr sz="2400">
          <a:solidFill>
            <a:schemeClr val="tx1"/>
          </a:solidFill>
          <a:latin typeface="Segoe UI" pitchFamily="34" charset="0"/>
          <a:ea typeface="Segoe UI" pitchFamily="34" charset="0"/>
          <a:cs typeface="Segoe UI" pitchFamily="34" charset="0"/>
        </a:defRPr>
      </a:lvl1pPr>
      <a:lvl2pPr algn="l" rtl="0" eaLnBrk="1" fontAlgn="base" hangingPunct="1">
        <a:spcBef>
          <a:spcPct val="0"/>
        </a:spcBef>
        <a:spcAft>
          <a:spcPct val="0"/>
        </a:spcAft>
        <a:defRPr sz="2400">
          <a:solidFill>
            <a:srgbClr val="000063"/>
          </a:solidFill>
          <a:latin typeface="Arial" charset="0"/>
        </a:defRPr>
      </a:lvl2pPr>
      <a:lvl3pPr algn="l" rtl="0" eaLnBrk="1" fontAlgn="base" hangingPunct="1">
        <a:spcBef>
          <a:spcPct val="0"/>
        </a:spcBef>
        <a:spcAft>
          <a:spcPct val="0"/>
        </a:spcAft>
        <a:defRPr sz="2400">
          <a:solidFill>
            <a:srgbClr val="000063"/>
          </a:solidFill>
          <a:latin typeface="Arial" charset="0"/>
        </a:defRPr>
      </a:lvl3pPr>
      <a:lvl4pPr algn="l" rtl="0" eaLnBrk="1" fontAlgn="base" hangingPunct="1">
        <a:spcBef>
          <a:spcPct val="0"/>
        </a:spcBef>
        <a:spcAft>
          <a:spcPct val="0"/>
        </a:spcAft>
        <a:defRPr sz="2400">
          <a:solidFill>
            <a:srgbClr val="000063"/>
          </a:solidFill>
          <a:latin typeface="Arial" charset="0"/>
        </a:defRPr>
      </a:lvl4pPr>
      <a:lvl5pPr algn="l" rtl="0" eaLnBrk="1" fontAlgn="base" hangingPunct="1">
        <a:spcBef>
          <a:spcPct val="0"/>
        </a:spcBef>
        <a:spcAft>
          <a:spcPct val="0"/>
        </a:spcAft>
        <a:defRPr sz="2400">
          <a:solidFill>
            <a:srgbClr val="000063"/>
          </a:solidFill>
          <a:latin typeface="Arial" charset="0"/>
        </a:defRPr>
      </a:lvl5pPr>
      <a:lvl6pPr marL="457200" algn="l" rtl="0" eaLnBrk="1" fontAlgn="base" hangingPunct="1">
        <a:spcBef>
          <a:spcPct val="0"/>
        </a:spcBef>
        <a:spcAft>
          <a:spcPct val="0"/>
        </a:spcAft>
        <a:defRPr sz="2400">
          <a:solidFill>
            <a:srgbClr val="000063"/>
          </a:solidFill>
          <a:latin typeface="Arial" charset="0"/>
        </a:defRPr>
      </a:lvl6pPr>
      <a:lvl7pPr marL="914400" algn="l" rtl="0" eaLnBrk="1" fontAlgn="base" hangingPunct="1">
        <a:spcBef>
          <a:spcPct val="0"/>
        </a:spcBef>
        <a:spcAft>
          <a:spcPct val="0"/>
        </a:spcAft>
        <a:defRPr sz="2400">
          <a:solidFill>
            <a:srgbClr val="000063"/>
          </a:solidFill>
          <a:latin typeface="Arial" charset="0"/>
        </a:defRPr>
      </a:lvl7pPr>
      <a:lvl8pPr marL="1371600" algn="l" rtl="0" eaLnBrk="1" fontAlgn="base" hangingPunct="1">
        <a:spcBef>
          <a:spcPct val="0"/>
        </a:spcBef>
        <a:spcAft>
          <a:spcPct val="0"/>
        </a:spcAft>
        <a:defRPr sz="2400">
          <a:solidFill>
            <a:srgbClr val="000063"/>
          </a:solidFill>
          <a:latin typeface="Arial" charset="0"/>
        </a:defRPr>
      </a:lvl8pPr>
      <a:lvl9pPr marL="1828800" algn="l" rtl="0" eaLnBrk="1" fontAlgn="base" hangingPunct="1">
        <a:spcBef>
          <a:spcPct val="0"/>
        </a:spcBef>
        <a:spcAft>
          <a:spcPct val="0"/>
        </a:spcAft>
        <a:defRPr sz="2400">
          <a:solidFill>
            <a:srgbClr val="000063"/>
          </a:solidFill>
          <a:latin typeface="Arial" charset="0"/>
        </a:defRPr>
      </a:lvl9pPr>
    </p:titleStyle>
    <p:bodyStyle>
      <a:lvl1pPr algn="l" rtl="0" eaLnBrk="1" fontAlgn="base" hangingPunct="1">
        <a:spcBef>
          <a:spcPct val="0"/>
        </a:spcBef>
        <a:spcAft>
          <a:spcPct val="0"/>
        </a:spcAft>
        <a:buClr>
          <a:schemeClr val="tx2"/>
        </a:buClr>
        <a:defRPr sz="1600" b="1">
          <a:solidFill>
            <a:schemeClr val="tx1"/>
          </a:solidFill>
          <a:latin typeface="Segoe UI" pitchFamily="34" charset="0"/>
          <a:ea typeface="Segoe UI" pitchFamily="34" charset="0"/>
          <a:cs typeface="Segoe UI" pitchFamily="34" charset="0"/>
        </a:defRPr>
      </a:lvl1pPr>
      <a:lvl2pPr marL="285750" indent="-171450" algn="l" rtl="0" eaLnBrk="1" fontAlgn="base" hangingPunct="1">
        <a:spcBef>
          <a:spcPct val="0"/>
        </a:spcBef>
        <a:spcAft>
          <a:spcPct val="0"/>
        </a:spcAft>
        <a:buClr>
          <a:schemeClr val="tx2"/>
        </a:buClr>
        <a:buChar char="•"/>
        <a:defRPr sz="1600">
          <a:solidFill>
            <a:schemeClr val="tx1"/>
          </a:solidFill>
          <a:latin typeface="Segoe UI" pitchFamily="34" charset="0"/>
          <a:ea typeface="Segoe UI" pitchFamily="34" charset="0"/>
          <a:cs typeface="Segoe UI" pitchFamily="34" charset="0"/>
        </a:defRPr>
      </a:lvl2pPr>
      <a:lvl3pPr marL="57150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3pPr>
      <a:lvl4pPr marL="85725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4pPr>
      <a:lvl5pPr marL="2057400" indent="-22860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5pPr>
      <a:lvl6pPr marL="25146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6pPr>
      <a:lvl7pPr marL="29718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7pPr>
      <a:lvl8pPr marL="34290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8pPr>
      <a:lvl9pPr marL="38862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gi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4.jpeg"/><Relationship Id="rId5" Type="http://schemas.openxmlformats.org/officeDocument/2006/relationships/image" Target="../media/image3.emf"/><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jpeg"/><Relationship Id="rId13" Type="http://schemas.microsoft.com/office/2007/relationships/hdphoto" Target="../media/hdphoto1.wdp"/><Relationship Id="rId3" Type="http://schemas.openxmlformats.org/officeDocument/2006/relationships/slideLayout" Target="../slideLayouts/slideLayout2.xml"/><Relationship Id="rId7" Type="http://schemas.openxmlformats.org/officeDocument/2006/relationships/image" Target="../media/image3.emf"/><Relationship Id="rId12" Type="http://schemas.openxmlformats.org/officeDocument/2006/relationships/image" Target="../media/image12.png"/><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4.bin"/><Relationship Id="rId11" Type="http://schemas.openxmlformats.org/officeDocument/2006/relationships/image" Target="../media/image11.jpeg"/><Relationship Id="rId5" Type="http://schemas.openxmlformats.org/officeDocument/2006/relationships/image" Target="../media/image7.jpeg"/><Relationship Id="rId15" Type="http://schemas.microsoft.com/office/2007/relationships/hdphoto" Target="../media/hdphoto2.wdp"/><Relationship Id="rId10" Type="http://schemas.openxmlformats.org/officeDocument/2006/relationships/image" Target="../media/image10.jpeg"/><Relationship Id="rId4" Type="http://schemas.openxmlformats.org/officeDocument/2006/relationships/notesSlide" Target="../notesSlides/notesSlide4.xml"/><Relationship Id="rId9" Type="http://schemas.openxmlformats.org/officeDocument/2006/relationships/image" Target="../media/image9.jpeg"/><Relationship Id="rId1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3.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dc.gov/pulsenet/" TargetMode="External"/><Relationship Id="rId2" Type="http://schemas.openxmlformats.org/officeDocument/2006/relationships/hyperlink" Target="http://www.foodsafetynews.com/2013/02/outbreak-detection-since-jack-in-the-box-a-public-health-evolution/#.VNre1J3F-Sp" TargetMode="External"/><Relationship Id="rId1" Type="http://schemas.openxmlformats.org/officeDocument/2006/relationships/slideLayout" Target="../slideLayouts/slideLayout2.xml"/><Relationship Id="rId6" Type="http://schemas.openxmlformats.org/officeDocument/2006/relationships/hyperlink" Target="http://www.amazon.com/Poisoned-Deadly-Outbreak-Changed-Americans/dp/098495435X" TargetMode="External"/><Relationship Id="rId5" Type="http://schemas.openxmlformats.org/officeDocument/2006/relationships/hyperlink" Target="http://en.wikipedia.org/wiki/Toxin_(novel)" TargetMode="External"/><Relationship Id="rId4" Type="http://schemas.openxmlformats.org/officeDocument/2006/relationships/hyperlink" Target="http://www.cdc.gov/ecoli/outbreaks.html"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1999" t="32121" r="10740" b="33940"/>
          <a:stretch/>
        </p:blipFill>
        <p:spPr>
          <a:xfrm>
            <a:off x="6588839" y="178277"/>
            <a:ext cx="2687782" cy="919649"/>
          </a:xfrm>
          <a:prstGeom prst="rect">
            <a:avLst/>
          </a:prstGeom>
        </p:spPr>
      </p:pic>
      <p:sp>
        <p:nvSpPr>
          <p:cNvPr id="11" name="Text Placeholder 10"/>
          <p:cNvSpPr>
            <a:spLocks noGrp="1"/>
          </p:cNvSpPr>
          <p:nvPr>
            <p:ph type="body" idx="1"/>
          </p:nvPr>
        </p:nvSpPr>
        <p:spPr>
          <a:xfrm>
            <a:off x="720724" y="4633913"/>
            <a:ext cx="8161338" cy="1500187"/>
          </a:xfrm>
        </p:spPr>
        <p:txBody>
          <a:bodyPr/>
          <a:lstStyle/>
          <a:p>
            <a:pPr lvl="0" algn="r"/>
            <a:endParaRPr lang="en-US" dirty="0" smtClean="0">
              <a:latin typeface="Segoe UI" pitchFamily="34" charset="0"/>
              <a:ea typeface="Segoe UI" pitchFamily="34" charset="0"/>
              <a:cs typeface="Segoe UI" pitchFamily="34" charset="0"/>
            </a:endParaRPr>
          </a:p>
          <a:p>
            <a:pPr lvl="0" algn="r"/>
            <a:endParaRPr lang="en-US" dirty="0" smtClean="0">
              <a:latin typeface="Segoe UI" pitchFamily="34" charset="0"/>
              <a:ea typeface="Segoe UI" pitchFamily="34" charset="0"/>
              <a:cs typeface="Segoe UI" pitchFamily="34" charset="0"/>
            </a:endParaRPr>
          </a:p>
          <a:p>
            <a:pPr lvl="0" algn="r"/>
            <a:endParaRPr lang="en-US" dirty="0" smtClean="0">
              <a:latin typeface="Segoe UI" pitchFamily="34" charset="0"/>
              <a:ea typeface="Segoe UI" pitchFamily="34" charset="0"/>
              <a:cs typeface="Segoe UI" pitchFamily="34" charset="0"/>
            </a:endParaRPr>
          </a:p>
          <a:p>
            <a:pPr lvl="0" algn="r"/>
            <a:endParaRPr lang="en-US" dirty="0"/>
          </a:p>
          <a:p>
            <a:pPr lvl="0" algn="r"/>
            <a:endParaRPr lang="en-US" dirty="0" smtClean="0"/>
          </a:p>
          <a:p>
            <a:pPr lvl="0" algn="r"/>
            <a:r>
              <a:rPr lang="en-US" dirty="0" smtClean="0"/>
              <a:t>Release date: </a:t>
            </a:r>
            <a:r>
              <a:rPr lang="en-US" dirty="0" smtClean="0"/>
              <a:t>November </a:t>
            </a:r>
            <a:r>
              <a:rPr lang="en-US" dirty="0" smtClean="0">
                <a:latin typeface="Segoe UI" pitchFamily="34" charset="0"/>
                <a:ea typeface="Segoe UI" pitchFamily="34" charset="0"/>
                <a:cs typeface="Segoe UI" pitchFamily="34" charset="0"/>
              </a:rPr>
              <a:t>2015</a:t>
            </a:r>
            <a:endParaRPr lang="en-US" dirty="0" smtClean="0">
              <a:latin typeface="Segoe UI" pitchFamily="34" charset="0"/>
              <a:ea typeface="Segoe UI" pitchFamily="34" charset="0"/>
              <a:cs typeface="Segoe UI" pitchFamily="34" charset="0"/>
            </a:endParaRPr>
          </a:p>
          <a:p>
            <a:pPr lvl="0" algn="r"/>
            <a:r>
              <a:rPr lang="en-US" dirty="0" smtClean="0"/>
              <a:t>© Copyright by </a:t>
            </a:r>
            <a:r>
              <a:rPr lang="en-US" dirty="0" err="1" smtClean="0"/>
              <a:t>Amplyus</a:t>
            </a:r>
            <a:r>
              <a:rPr lang="en-US" dirty="0" smtClean="0"/>
              <a:t> LLC, all rights reserved</a:t>
            </a:r>
            <a:endParaRPr lang="en-US" dirty="0" smtClean="0">
              <a:latin typeface="Segoe UI" pitchFamily="34" charset="0"/>
              <a:ea typeface="Segoe UI" pitchFamily="34" charset="0"/>
              <a:cs typeface="Segoe UI" pitchFamily="34" charset="0"/>
            </a:endParaRPr>
          </a:p>
        </p:txBody>
      </p:sp>
      <p:sp>
        <p:nvSpPr>
          <p:cNvPr id="10" name="Title 9"/>
          <p:cNvSpPr>
            <a:spLocks noGrp="1"/>
          </p:cNvSpPr>
          <p:nvPr>
            <p:ph type="title"/>
          </p:nvPr>
        </p:nvSpPr>
        <p:spPr>
          <a:xfrm>
            <a:off x="724693" y="2430547"/>
            <a:ext cx="8153400" cy="1473200"/>
          </a:xfrm>
        </p:spPr>
        <p:txBody>
          <a:bodyPr/>
          <a:lstStyle/>
          <a:p>
            <a:pPr lvl="0" algn="ctr"/>
            <a:r>
              <a:rPr lang="en-US" sz="3200" b="1" cap="none" dirty="0" smtClean="0">
                <a:solidFill>
                  <a:schemeClr val="tx1"/>
                </a:solidFill>
              </a:rPr>
              <a:t>DNA amplification and analysis:</a:t>
            </a:r>
            <a:br>
              <a:rPr lang="en-US" sz="3200" b="1" cap="none" dirty="0" smtClean="0">
                <a:solidFill>
                  <a:schemeClr val="tx1"/>
                </a:solidFill>
              </a:rPr>
            </a:br>
            <a:r>
              <a:rPr lang="en-US" sz="3200" b="1" cap="none" dirty="0" smtClean="0">
                <a:solidFill>
                  <a:schemeClr val="tx1"/>
                </a:solidFill>
              </a:rPr>
              <a:t>miniPCR</a:t>
            </a:r>
            <a:r>
              <a:rPr lang="en-US" sz="2000" cap="none" baseline="76000" dirty="0" smtClean="0">
                <a:solidFill>
                  <a:schemeClr val="tx1"/>
                </a:solidFill>
              </a:rPr>
              <a:t>TM</a:t>
            </a:r>
            <a:r>
              <a:rPr lang="en-US" sz="3200" b="1" cap="none" dirty="0" smtClean="0">
                <a:solidFill>
                  <a:schemeClr val="tx1"/>
                </a:solidFill>
              </a:rPr>
              <a:t> Food Safety Lab</a:t>
            </a:r>
          </a:p>
        </p:txBody>
      </p:sp>
      <p:sp>
        <p:nvSpPr>
          <p:cNvPr id="3" name="Rectangle 2"/>
          <p:cNvSpPr/>
          <p:nvPr/>
        </p:nvSpPr>
        <p:spPr>
          <a:xfrm>
            <a:off x="6533419" y="988011"/>
            <a:ext cx="2588200" cy="246221"/>
          </a:xfrm>
          <a:prstGeom prst="rect">
            <a:avLst/>
          </a:prstGeom>
        </p:spPr>
        <p:txBody>
          <a:bodyPr wrap="square">
            <a:spAutoFit/>
          </a:bodyPr>
          <a:lstStyle/>
          <a:p>
            <a:pPr lvl="0"/>
            <a:r>
              <a:rPr lang="en-US" dirty="0" smtClean="0">
                <a:latin typeface="Segoe UI" pitchFamily="34" charset="0"/>
                <a:ea typeface="Segoe UI" pitchFamily="34" charset="0"/>
                <a:cs typeface="Segoe UI" pitchFamily="34" charset="0"/>
              </a:rPr>
              <a:t>Science for everyone, everywhere</a:t>
            </a:r>
            <a:endParaRPr lang="en-US" dirty="0">
              <a:latin typeface="Segoe UI" pitchFamily="34" charset="0"/>
              <a:ea typeface="Segoe UI" pitchFamily="34" charset="0"/>
              <a:cs typeface="Segoe U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Welcome</a:t>
            </a:r>
            <a:endParaRPr lang="en-US" dirty="0">
              <a:solidFill>
                <a:schemeClr val="tx1"/>
              </a:solidFill>
            </a:endParaRPr>
          </a:p>
        </p:txBody>
      </p:sp>
      <p:sp>
        <p:nvSpPr>
          <p:cNvPr id="3" name="Vertical Text Placeholder 2"/>
          <p:cNvSpPr>
            <a:spLocks noGrp="1"/>
          </p:cNvSpPr>
          <p:nvPr>
            <p:ph type="body" orient="vert" idx="1"/>
          </p:nvPr>
        </p:nvSpPr>
        <p:spPr/>
        <p:txBody>
          <a:bodyPr/>
          <a:lstStyle/>
          <a:p>
            <a:pPr>
              <a:spcBef>
                <a:spcPts val="0"/>
              </a:spcBef>
              <a:spcAft>
                <a:spcPts val="0"/>
              </a:spcAft>
              <a:buSzPts val="1800"/>
            </a:pPr>
            <a:r>
              <a:rPr lang="en-US" sz="2000" dirty="0" smtClean="0">
                <a:solidFill>
                  <a:srgbClr val="FFFFFF"/>
                </a:solidFill>
              </a:rPr>
              <a:t>Our goals for today:</a:t>
            </a:r>
          </a:p>
          <a:p>
            <a:pPr marL="347472" indent="-347472">
              <a:spcBef>
                <a:spcPts val="0"/>
              </a:spcBef>
              <a:spcAft>
                <a:spcPts val="0"/>
              </a:spcAft>
              <a:buSzPts val="1800"/>
              <a:buFont typeface="+mj-lt"/>
              <a:buAutoNum type="arabicPeriod"/>
            </a:pPr>
            <a:endParaRPr lang="en-US" sz="2000" b="0" dirty="0">
              <a:solidFill>
                <a:srgbClr val="FFFFFF"/>
              </a:solidFill>
            </a:endParaRPr>
          </a:p>
          <a:p>
            <a:pPr>
              <a:spcBef>
                <a:spcPts val="0"/>
              </a:spcBef>
              <a:spcAft>
                <a:spcPts val="0"/>
              </a:spcAft>
              <a:buSzPts val="1800"/>
            </a:pPr>
            <a:endParaRPr lang="en-US" sz="2000" b="0" dirty="0" smtClean="0">
              <a:solidFill>
                <a:srgbClr val="FFFFFF"/>
              </a:solidFill>
            </a:endParaRPr>
          </a:p>
          <a:p>
            <a:pPr marL="465138" lvl="1" indent="-234950">
              <a:spcBef>
                <a:spcPts val="0"/>
              </a:spcBef>
              <a:spcAft>
                <a:spcPts val="0"/>
              </a:spcAft>
              <a:buSzPts val="1800"/>
            </a:pPr>
            <a:r>
              <a:rPr lang="en-US" sz="2000" b="0" dirty="0" smtClean="0">
                <a:solidFill>
                  <a:srgbClr val="FFFFFF"/>
                </a:solidFill>
              </a:rPr>
              <a:t>Review DNA amplification theory</a:t>
            </a:r>
          </a:p>
          <a:p>
            <a:pPr marL="465138" indent="-234950">
              <a:spcBef>
                <a:spcPts val="0"/>
              </a:spcBef>
              <a:spcAft>
                <a:spcPts val="0"/>
              </a:spcAft>
              <a:buSzPts val="1800"/>
              <a:buFont typeface="+mj-lt"/>
              <a:buAutoNum type="arabicPeriod"/>
            </a:pPr>
            <a:endParaRPr lang="en-US" sz="2000" b="0" dirty="0">
              <a:solidFill>
                <a:srgbClr val="FFFFFF"/>
              </a:solidFill>
            </a:endParaRPr>
          </a:p>
          <a:p>
            <a:pPr marL="465138" indent="-234950">
              <a:spcBef>
                <a:spcPts val="0"/>
              </a:spcBef>
              <a:spcAft>
                <a:spcPts val="0"/>
              </a:spcAft>
              <a:buSzPts val="1800"/>
            </a:pPr>
            <a:endParaRPr lang="en-US" sz="2000" b="0" dirty="0" smtClean="0">
              <a:solidFill>
                <a:srgbClr val="FFFFFF"/>
              </a:solidFill>
            </a:endParaRPr>
          </a:p>
          <a:p>
            <a:pPr marL="465138" lvl="1" indent="-234950">
              <a:spcBef>
                <a:spcPts val="0"/>
              </a:spcBef>
              <a:spcAft>
                <a:spcPts val="0"/>
              </a:spcAft>
              <a:buSzPts val="1800"/>
            </a:pPr>
            <a:r>
              <a:rPr lang="en-US" sz="2000" b="0" dirty="0" smtClean="0">
                <a:solidFill>
                  <a:srgbClr val="FFFFFF"/>
                </a:solidFill>
              </a:rPr>
              <a:t>Solve </a:t>
            </a:r>
            <a:r>
              <a:rPr lang="en-US" sz="2000" b="0" dirty="0">
                <a:solidFill>
                  <a:srgbClr val="FFFFFF"/>
                </a:solidFill>
              </a:rPr>
              <a:t>a </a:t>
            </a:r>
            <a:r>
              <a:rPr lang="en-US" sz="2000" b="0" dirty="0" smtClean="0">
                <a:solidFill>
                  <a:srgbClr val="FFFFFF"/>
                </a:solidFill>
              </a:rPr>
              <a:t>public health problem using DNA analysis </a:t>
            </a:r>
            <a:r>
              <a:rPr lang="en-US" sz="2000" b="0" dirty="0">
                <a:solidFill>
                  <a:srgbClr val="FFFFFF"/>
                </a:solidFill>
              </a:rPr>
              <a:t>	</a:t>
            </a:r>
            <a:endParaRPr lang="en-US" sz="2000" dirty="0">
              <a:effectLst/>
            </a:endParaRPr>
          </a:p>
        </p:txBody>
      </p:sp>
    </p:spTree>
    <p:extLst>
      <p:ext uri="{BB962C8B-B14F-4D97-AF65-F5344CB8AC3E}">
        <p14:creationId xmlns:p14="http://schemas.microsoft.com/office/powerpoint/2010/main" val="9150638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Polymerase Chain Reaction (PCR)</a:t>
            </a:r>
            <a:endParaRPr lang="en-US" dirty="0">
              <a:solidFill>
                <a:schemeClr val="tx1"/>
              </a:solidFill>
            </a:endParaRPr>
          </a:p>
        </p:txBody>
      </p:sp>
      <p:sp>
        <p:nvSpPr>
          <p:cNvPr id="1787" name="Rectangle 1786"/>
          <p:cNvSpPr/>
          <p:nvPr/>
        </p:nvSpPr>
        <p:spPr>
          <a:xfrm>
            <a:off x="1295400" y="5737574"/>
            <a:ext cx="7010400" cy="584775"/>
          </a:xfrm>
          <a:prstGeom prst="rect">
            <a:avLst/>
          </a:prstGeom>
          <a:solidFill>
            <a:schemeClr val="accent1"/>
          </a:solidFill>
          <a:ln>
            <a:solidFill>
              <a:schemeClr val="accent1"/>
            </a:solidFill>
          </a:ln>
        </p:spPr>
        <p:txBody>
          <a:bodyPr wrap="square">
            <a:spAutoFit/>
          </a:bodyPr>
          <a:lstStyle/>
          <a:p>
            <a:pPr marL="6350" lvl="1" indent="-6350">
              <a:spcBef>
                <a:spcPts val="0"/>
              </a:spcBef>
              <a:spcAft>
                <a:spcPts val="0"/>
              </a:spcAft>
              <a:buClr>
                <a:schemeClr val="tx1"/>
              </a:buClr>
              <a:buSzPct val="100000"/>
            </a:pPr>
            <a:r>
              <a:rPr lang="en-US" sz="1600" dirty="0" smtClean="0">
                <a:solidFill>
                  <a:schemeClr val="bg1"/>
                </a:solidFill>
                <a:latin typeface="Segoe UI" pitchFamily="34" charset="0"/>
                <a:ea typeface="Segoe UI" pitchFamily="34" charset="0"/>
                <a:cs typeface="Segoe UI" pitchFamily="34" charset="0"/>
              </a:rPr>
              <a:t>A process that identifies and copies (amplifies) </a:t>
            </a:r>
          </a:p>
          <a:p>
            <a:pPr marL="6350" lvl="1" indent="-6350">
              <a:spcBef>
                <a:spcPts val="0"/>
              </a:spcBef>
              <a:spcAft>
                <a:spcPts val="0"/>
              </a:spcAft>
              <a:buClr>
                <a:schemeClr val="tx1"/>
              </a:buClr>
              <a:buSzPct val="100000"/>
            </a:pPr>
            <a:r>
              <a:rPr lang="en-US" sz="1600" dirty="0" smtClean="0">
                <a:solidFill>
                  <a:schemeClr val="bg1"/>
                </a:solidFill>
                <a:latin typeface="Segoe UI" pitchFamily="34" charset="0"/>
                <a:ea typeface="Segoe UI" pitchFamily="34" charset="0"/>
                <a:cs typeface="Segoe UI" pitchFamily="34" charset="0"/>
              </a:rPr>
              <a:t>a specific piece of DNA in a biological sample</a:t>
            </a:r>
          </a:p>
        </p:txBody>
      </p:sp>
      <p:grpSp>
        <p:nvGrpSpPr>
          <p:cNvPr id="1819" name="Group 754"/>
          <p:cNvGrpSpPr>
            <a:grpSpLocks noChangeAspect="1"/>
          </p:cNvGrpSpPr>
          <p:nvPr/>
        </p:nvGrpSpPr>
        <p:grpSpPr bwMode="auto">
          <a:xfrm rot="-2413370">
            <a:off x="3318938" y="3085723"/>
            <a:ext cx="1584325" cy="382588"/>
            <a:chOff x="303" y="2794"/>
            <a:chExt cx="521" cy="138"/>
          </a:xfrm>
        </p:grpSpPr>
        <p:sp>
          <p:nvSpPr>
            <p:cNvPr id="1820" name="Freeform 755"/>
            <p:cNvSpPr>
              <a:spLocks noChangeAspect="1"/>
            </p:cNvSpPr>
            <p:nvPr/>
          </p:nvSpPr>
          <p:spPr bwMode="auto">
            <a:xfrm>
              <a:off x="303" y="2794"/>
              <a:ext cx="99" cy="138"/>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chemeClr val="tx1"/>
            </a:solidFill>
            <a:ln w="9525">
              <a:noFill/>
              <a:round/>
              <a:headEnd/>
              <a:tailEnd/>
            </a:ln>
          </p:spPr>
          <p:txBody>
            <a:bodyPr/>
            <a:lstStyle/>
            <a:p>
              <a:endParaRPr lang="en-US"/>
            </a:p>
          </p:txBody>
        </p:sp>
        <p:sp>
          <p:nvSpPr>
            <p:cNvPr id="1821" name="Freeform 756"/>
            <p:cNvSpPr>
              <a:spLocks noChangeAspect="1"/>
            </p:cNvSpPr>
            <p:nvPr/>
          </p:nvSpPr>
          <p:spPr bwMode="auto">
            <a:xfrm>
              <a:off x="303" y="2794"/>
              <a:ext cx="99" cy="138"/>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noFill/>
            <a:ln w="7938" cap="flat">
              <a:solidFill>
                <a:schemeClr val="tx1"/>
              </a:solidFill>
              <a:prstDash val="solid"/>
              <a:miter lim="800000"/>
              <a:headEnd/>
              <a:tailEnd/>
            </a:ln>
          </p:spPr>
          <p:txBody>
            <a:bodyPr/>
            <a:lstStyle/>
            <a:p>
              <a:endParaRPr lang="en-US"/>
            </a:p>
          </p:txBody>
        </p:sp>
        <p:sp>
          <p:nvSpPr>
            <p:cNvPr id="1822" name="Freeform 757"/>
            <p:cNvSpPr>
              <a:spLocks noChangeAspect="1"/>
            </p:cNvSpPr>
            <p:nvPr/>
          </p:nvSpPr>
          <p:spPr bwMode="auto">
            <a:xfrm>
              <a:off x="381" y="2794"/>
              <a:ext cx="99" cy="138"/>
            </a:xfrm>
            <a:custGeom>
              <a:avLst/>
              <a:gdLst>
                <a:gd name="T0" fmla="*/ 269 w 269"/>
                <a:gd name="T1" fmla="*/ 0 h 225"/>
                <a:gd name="T2" fmla="*/ 45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823" name="Freeform 758"/>
            <p:cNvSpPr>
              <a:spLocks noChangeAspect="1"/>
            </p:cNvSpPr>
            <p:nvPr/>
          </p:nvSpPr>
          <p:spPr bwMode="auto">
            <a:xfrm>
              <a:off x="381" y="2794"/>
              <a:ext cx="99" cy="138"/>
            </a:xfrm>
            <a:custGeom>
              <a:avLst/>
              <a:gdLst>
                <a:gd name="T0" fmla="*/ 269 w 269"/>
                <a:gd name="T1" fmla="*/ 0 h 225"/>
                <a:gd name="T2" fmla="*/ 45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0" y="225"/>
                    <a:pt x="96" y="0"/>
                    <a:pt x="224" y="0"/>
                  </a:cubicBezTo>
                  <a:lnTo>
                    <a:pt x="269" y="0"/>
                  </a:lnTo>
                  <a:close/>
                </a:path>
              </a:pathLst>
            </a:custGeom>
            <a:solidFill>
              <a:schemeClr val="tx1"/>
            </a:solidFill>
            <a:ln w="8001" cap="flat">
              <a:solidFill>
                <a:srgbClr val="343434"/>
              </a:solidFill>
              <a:prstDash val="solid"/>
              <a:miter lim="800000"/>
              <a:headEnd/>
              <a:tailEnd/>
            </a:ln>
          </p:spPr>
          <p:txBody>
            <a:bodyPr/>
            <a:lstStyle/>
            <a:p>
              <a:endParaRPr lang="en-US"/>
            </a:p>
          </p:txBody>
        </p:sp>
        <p:sp>
          <p:nvSpPr>
            <p:cNvPr id="1824" name="Freeform 759"/>
            <p:cNvSpPr>
              <a:spLocks noChangeAspect="1"/>
            </p:cNvSpPr>
            <p:nvPr/>
          </p:nvSpPr>
          <p:spPr bwMode="auto">
            <a:xfrm>
              <a:off x="471" y="2794"/>
              <a:ext cx="98"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825" name="Freeform 760"/>
            <p:cNvSpPr>
              <a:spLocks noChangeAspect="1"/>
            </p:cNvSpPr>
            <p:nvPr/>
          </p:nvSpPr>
          <p:spPr bwMode="auto">
            <a:xfrm>
              <a:off x="471" y="2794"/>
              <a:ext cx="98"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826" name="Freeform 761"/>
            <p:cNvSpPr>
              <a:spLocks noChangeAspect="1"/>
            </p:cNvSpPr>
            <p:nvPr/>
          </p:nvSpPr>
          <p:spPr bwMode="auto">
            <a:xfrm>
              <a:off x="556" y="2794"/>
              <a:ext cx="99" cy="137"/>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rgbClr val="113A8D"/>
            </a:solidFill>
            <a:ln w="9525">
              <a:noFill/>
              <a:round/>
              <a:headEnd/>
              <a:tailEnd/>
            </a:ln>
          </p:spPr>
          <p:txBody>
            <a:bodyPr/>
            <a:lstStyle/>
            <a:p>
              <a:endParaRPr lang="en-US"/>
            </a:p>
          </p:txBody>
        </p:sp>
        <p:sp>
          <p:nvSpPr>
            <p:cNvPr id="1827" name="Freeform 762"/>
            <p:cNvSpPr>
              <a:spLocks noChangeAspect="1"/>
            </p:cNvSpPr>
            <p:nvPr/>
          </p:nvSpPr>
          <p:spPr bwMode="auto">
            <a:xfrm>
              <a:off x="556" y="2794"/>
              <a:ext cx="99" cy="137"/>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828" name="Freeform 763"/>
            <p:cNvSpPr>
              <a:spLocks noChangeAspect="1"/>
            </p:cNvSpPr>
            <p:nvPr/>
          </p:nvSpPr>
          <p:spPr bwMode="auto">
            <a:xfrm>
              <a:off x="640"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chemeClr val="tx1"/>
            </a:solidFill>
            <a:ln w="9525">
              <a:noFill/>
              <a:round/>
              <a:headEnd/>
              <a:tailEnd/>
            </a:ln>
          </p:spPr>
          <p:txBody>
            <a:bodyPr/>
            <a:lstStyle/>
            <a:p>
              <a:endParaRPr lang="en-US"/>
            </a:p>
          </p:txBody>
        </p:sp>
        <p:sp>
          <p:nvSpPr>
            <p:cNvPr id="1829" name="Freeform 764"/>
            <p:cNvSpPr>
              <a:spLocks noChangeAspect="1"/>
            </p:cNvSpPr>
            <p:nvPr/>
          </p:nvSpPr>
          <p:spPr bwMode="auto">
            <a:xfrm>
              <a:off x="640"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noFill/>
            <a:ln w="7938" cap="flat">
              <a:solidFill>
                <a:srgbClr val="343434"/>
              </a:solidFill>
              <a:prstDash val="solid"/>
              <a:miter lim="800000"/>
              <a:headEnd/>
              <a:tailEnd/>
            </a:ln>
          </p:spPr>
          <p:txBody>
            <a:bodyPr/>
            <a:lstStyle/>
            <a:p>
              <a:endParaRPr lang="en-US"/>
            </a:p>
          </p:txBody>
        </p:sp>
        <p:sp>
          <p:nvSpPr>
            <p:cNvPr id="1830" name="Freeform 765"/>
            <p:cNvSpPr>
              <a:spLocks noChangeAspect="1"/>
            </p:cNvSpPr>
            <p:nvPr/>
          </p:nvSpPr>
          <p:spPr bwMode="auto">
            <a:xfrm>
              <a:off x="721"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831" name="Freeform 766"/>
            <p:cNvSpPr>
              <a:spLocks noChangeAspect="1"/>
            </p:cNvSpPr>
            <p:nvPr/>
          </p:nvSpPr>
          <p:spPr bwMode="auto">
            <a:xfrm>
              <a:off x="721"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chemeClr val="tx1"/>
            </a:solidFill>
            <a:ln w="8001" cap="flat">
              <a:solidFill>
                <a:schemeClr val="tx1"/>
              </a:solidFill>
              <a:prstDash val="solid"/>
              <a:miter lim="800000"/>
              <a:headEnd/>
              <a:tailEnd/>
            </a:ln>
          </p:spPr>
          <p:txBody>
            <a:bodyPr/>
            <a:lstStyle/>
            <a:p>
              <a:endParaRPr lang="en-US"/>
            </a:p>
          </p:txBody>
        </p:sp>
        <p:sp>
          <p:nvSpPr>
            <p:cNvPr id="1832" name="Freeform 767"/>
            <p:cNvSpPr>
              <a:spLocks noChangeAspect="1"/>
            </p:cNvSpPr>
            <p:nvPr/>
          </p:nvSpPr>
          <p:spPr bwMode="auto">
            <a:xfrm>
              <a:off x="305" y="2794"/>
              <a:ext cx="99" cy="138"/>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833" name="Freeform 768"/>
            <p:cNvSpPr>
              <a:spLocks noChangeAspect="1"/>
            </p:cNvSpPr>
            <p:nvPr/>
          </p:nvSpPr>
          <p:spPr bwMode="auto">
            <a:xfrm>
              <a:off x="306" y="2794"/>
              <a:ext cx="49"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834" name="Freeform 769"/>
            <p:cNvSpPr>
              <a:spLocks noChangeAspect="1"/>
            </p:cNvSpPr>
            <p:nvPr/>
          </p:nvSpPr>
          <p:spPr bwMode="auto">
            <a:xfrm>
              <a:off x="305" y="2794"/>
              <a:ext cx="49"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835" name="Freeform 770"/>
            <p:cNvSpPr>
              <a:spLocks noChangeAspect="1"/>
            </p:cNvSpPr>
            <p:nvPr/>
          </p:nvSpPr>
          <p:spPr bwMode="auto">
            <a:xfrm>
              <a:off x="354" y="2886"/>
              <a:ext cx="51"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chemeClr val="tx1"/>
            </a:solidFill>
            <a:ln w="9525">
              <a:noFill/>
              <a:round/>
              <a:headEnd/>
              <a:tailEnd/>
            </a:ln>
          </p:spPr>
          <p:txBody>
            <a:bodyPr/>
            <a:lstStyle/>
            <a:p>
              <a:endParaRPr lang="en-US"/>
            </a:p>
          </p:txBody>
        </p:sp>
        <p:sp>
          <p:nvSpPr>
            <p:cNvPr id="1836" name="Freeform 771"/>
            <p:cNvSpPr>
              <a:spLocks noChangeAspect="1"/>
            </p:cNvSpPr>
            <p:nvPr/>
          </p:nvSpPr>
          <p:spPr bwMode="auto">
            <a:xfrm>
              <a:off x="305" y="2794"/>
              <a:ext cx="99" cy="138"/>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chemeClr val="tx1"/>
            </a:solidFill>
            <a:ln w="7938" cap="flat">
              <a:solidFill>
                <a:schemeClr val="tx1"/>
              </a:solidFill>
              <a:prstDash val="solid"/>
              <a:miter lim="800000"/>
              <a:headEnd/>
              <a:tailEnd/>
            </a:ln>
          </p:spPr>
          <p:txBody>
            <a:bodyPr/>
            <a:lstStyle/>
            <a:p>
              <a:endParaRPr lang="en-US"/>
            </a:p>
          </p:txBody>
        </p:sp>
        <p:sp>
          <p:nvSpPr>
            <p:cNvPr id="1837" name="Freeform 772"/>
            <p:cNvSpPr>
              <a:spLocks noChangeAspect="1"/>
            </p:cNvSpPr>
            <p:nvPr/>
          </p:nvSpPr>
          <p:spPr bwMode="auto">
            <a:xfrm>
              <a:off x="340"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solidFill>
                <a:schemeClr val="tx1"/>
              </a:solidFill>
              <a:round/>
              <a:headEnd/>
              <a:tailEnd/>
            </a:ln>
          </p:spPr>
          <p:txBody>
            <a:bodyPr/>
            <a:lstStyle/>
            <a:p>
              <a:endParaRPr lang="en-US"/>
            </a:p>
          </p:txBody>
        </p:sp>
        <p:sp>
          <p:nvSpPr>
            <p:cNvPr id="1838" name="Freeform 773"/>
            <p:cNvSpPr>
              <a:spLocks noChangeAspect="1"/>
            </p:cNvSpPr>
            <p:nvPr/>
          </p:nvSpPr>
          <p:spPr bwMode="auto">
            <a:xfrm>
              <a:off x="341" y="2835"/>
              <a:ext cx="16" cy="1"/>
            </a:xfrm>
            <a:custGeom>
              <a:avLst/>
              <a:gdLst>
                <a:gd name="T0" fmla="*/ 0 w 105"/>
                <a:gd name="T1" fmla="*/ 0 h 5"/>
                <a:gd name="T2" fmla="*/ 103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3" y="0"/>
                  </a:lnTo>
                  <a:lnTo>
                    <a:pt x="105" y="5"/>
                  </a:lnTo>
                  <a:lnTo>
                    <a:pt x="0" y="5"/>
                  </a:lnTo>
                  <a:lnTo>
                    <a:pt x="0" y="0"/>
                  </a:lnTo>
                  <a:close/>
                </a:path>
              </a:pathLst>
            </a:custGeom>
            <a:solidFill>
              <a:srgbClr val="5578B6"/>
            </a:solidFill>
            <a:ln w="9525">
              <a:noFill/>
              <a:round/>
              <a:headEnd/>
              <a:tailEnd/>
            </a:ln>
          </p:spPr>
          <p:txBody>
            <a:bodyPr/>
            <a:lstStyle/>
            <a:p>
              <a:endParaRPr lang="en-US"/>
            </a:p>
          </p:txBody>
        </p:sp>
        <p:sp>
          <p:nvSpPr>
            <p:cNvPr id="1839" name="Freeform 774"/>
            <p:cNvSpPr>
              <a:spLocks noChangeAspect="1"/>
            </p:cNvSpPr>
            <p:nvPr/>
          </p:nvSpPr>
          <p:spPr bwMode="auto">
            <a:xfrm>
              <a:off x="354" y="2883"/>
              <a:ext cx="16" cy="2"/>
            </a:xfrm>
            <a:custGeom>
              <a:avLst/>
              <a:gdLst>
                <a:gd name="T0" fmla="*/ 107 w 107"/>
                <a:gd name="T1" fmla="*/ 8 h 8"/>
                <a:gd name="T2" fmla="*/ 2 w 107"/>
                <a:gd name="T3" fmla="*/ 8 h 8"/>
                <a:gd name="T4" fmla="*/ 0 w 107"/>
                <a:gd name="T5" fmla="*/ 0 h 8"/>
                <a:gd name="T6" fmla="*/ 102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2" y="8"/>
                  </a:lnTo>
                  <a:lnTo>
                    <a:pt x="0" y="0"/>
                  </a:lnTo>
                  <a:lnTo>
                    <a:pt x="102" y="0"/>
                  </a:lnTo>
                  <a:lnTo>
                    <a:pt x="107" y="8"/>
                  </a:lnTo>
                  <a:close/>
                </a:path>
              </a:pathLst>
            </a:custGeom>
            <a:solidFill>
              <a:srgbClr val="33559E"/>
            </a:solidFill>
            <a:ln w="9525">
              <a:solidFill>
                <a:schemeClr val="tx1"/>
              </a:solidFill>
              <a:round/>
              <a:headEnd/>
              <a:tailEnd/>
            </a:ln>
          </p:spPr>
          <p:txBody>
            <a:bodyPr/>
            <a:lstStyle/>
            <a:p>
              <a:endParaRPr lang="en-US"/>
            </a:p>
          </p:txBody>
        </p:sp>
        <p:sp>
          <p:nvSpPr>
            <p:cNvPr id="1840" name="Freeform 775"/>
            <p:cNvSpPr>
              <a:spLocks noChangeAspect="1"/>
            </p:cNvSpPr>
            <p:nvPr/>
          </p:nvSpPr>
          <p:spPr bwMode="auto">
            <a:xfrm>
              <a:off x="353" y="2881"/>
              <a:ext cx="15" cy="1"/>
            </a:xfrm>
            <a:custGeom>
              <a:avLst/>
              <a:gdLst>
                <a:gd name="T0" fmla="*/ 105 w 105"/>
                <a:gd name="T1" fmla="*/ 5 h 5"/>
                <a:gd name="T2" fmla="*/ 2 w 105"/>
                <a:gd name="T3" fmla="*/ 5 h 5"/>
                <a:gd name="T4" fmla="*/ 0 w 105"/>
                <a:gd name="T5" fmla="*/ 0 h 5"/>
                <a:gd name="T6" fmla="*/ 102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2" y="5"/>
                  </a:lnTo>
                  <a:lnTo>
                    <a:pt x="0" y="0"/>
                  </a:lnTo>
                  <a:lnTo>
                    <a:pt x="102" y="0"/>
                  </a:lnTo>
                  <a:lnTo>
                    <a:pt x="105" y="5"/>
                  </a:lnTo>
                  <a:close/>
                </a:path>
              </a:pathLst>
            </a:custGeom>
            <a:solidFill>
              <a:srgbClr val="33559E"/>
            </a:solidFill>
            <a:ln w="9525">
              <a:noFill/>
              <a:round/>
              <a:headEnd/>
              <a:tailEnd/>
            </a:ln>
          </p:spPr>
          <p:txBody>
            <a:bodyPr/>
            <a:lstStyle/>
            <a:p>
              <a:endParaRPr lang="en-US"/>
            </a:p>
          </p:txBody>
        </p:sp>
        <p:sp>
          <p:nvSpPr>
            <p:cNvPr id="1841" name="Freeform 776"/>
            <p:cNvSpPr>
              <a:spLocks noChangeAspect="1"/>
            </p:cNvSpPr>
            <p:nvPr/>
          </p:nvSpPr>
          <p:spPr bwMode="auto">
            <a:xfrm>
              <a:off x="391" y="2794"/>
              <a:ext cx="98" cy="138"/>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842" name="Freeform 777"/>
            <p:cNvSpPr>
              <a:spLocks noChangeAspect="1"/>
            </p:cNvSpPr>
            <p:nvPr/>
          </p:nvSpPr>
          <p:spPr bwMode="auto">
            <a:xfrm>
              <a:off x="390"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5578B6"/>
            </a:solidFill>
            <a:ln w="9525">
              <a:noFill/>
              <a:round/>
              <a:headEnd/>
              <a:tailEnd/>
            </a:ln>
          </p:spPr>
          <p:txBody>
            <a:bodyPr/>
            <a:lstStyle/>
            <a:p>
              <a:endParaRPr lang="en-US"/>
            </a:p>
          </p:txBody>
        </p:sp>
        <p:sp>
          <p:nvSpPr>
            <p:cNvPr id="1843" name="Freeform 778"/>
            <p:cNvSpPr>
              <a:spLocks noChangeAspect="1"/>
            </p:cNvSpPr>
            <p:nvPr/>
          </p:nvSpPr>
          <p:spPr bwMode="auto">
            <a:xfrm>
              <a:off x="389"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844" name="Freeform 779"/>
            <p:cNvSpPr>
              <a:spLocks noChangeAspect="1"/>
            </p:cNvSpPr>
            <p:nvPr/>
          </p:nvSpPr>
          <p:spPr bwMode="auto">
            <a:xfrm>
              <a:off x="438"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845" name="Freeform 780"/>
            <p:cNvSpPr>
              <a:spLocks noChangeAspect="1"/>
            </p:cNvSpPr>
            <p:nvPr/>
          </p:nvSpPr>
          <p:spPr bwMode="auto">
            <a:xfrm>
              <a:off x="391" y="2794"/>
              <a:ext cx="98" cy="138"/>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846" name="Freeform 781"/>
            <p:cNvSpPr>
              <a:spLocks noChangeAspect="1"/>
            </p:cNvSpPr>
            <p:nvPr/>
          </p:nvSpPr>
          <p:spPr bwMode="auto">
            <a:xfrm>
              <a:off x="424" y="2832"/>
              <a:ext cx="16" cy="2"/>
            </a:xfrm>
            <a:custGeom>
              <a:avLst/>
              <a:gdLst>
                <a:gd name="T0" fmla="*/ 0 w 107"/>
                <a:gd name="T1" fmla="*/ 0 h 8"/>
                <a:gd name="T2" fmla="*/ 102 w 107"/>
                <a:gd name="T3" fmla="*/ 0 h 8"/>
                <a:gd name="T4" fmla="*/ 107 w 107"/>
                <a:gd name="T5" fmla="*/ 8 h 8"/>
                <a:gd name="T6" fmla="*/ 2 w 107"/>
                <a:gd name="T7" fmla="*/ 8 h 8"/>
                <a:gd name="T8" fmla="*/ 0 w 107"/>
                <a:gd name="T9" fmla="*/ 0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0" y="0"/>
                  </a:moveTo>
                  <a:lnTo>
                    <a:pt x="102" y="0"/>
                  </a:lnTo>
                  <a:lnTo>
                    <a:pt x="107" y="8"/>
                  </a:lnTo>
                  <a:lnTo>
                    <a:pt x="2" y="8"/>
                  </a:lnTo>
                  <a:lnTo>
                    <a:pt x="0" y="0"/>
                  </a:lnTo>
                  <a:close/>
                </a:path>
              </a:pathLst>
            </a:custGeom>
            <a:solidFill>
              <a:srgbClr val="0066FF"/>
            </a:solidFill>
            <a:ln w="9525">
              <a:solidFill>
                <a:srgbClr val="0066FF"/>
              </a:solidFill>
              <a:round/>
              <a:headEnd/>
              <a:tailEnd/>
            </a:ln>
          </p:spPr>
          <p:txBody>
            <a:bodyPr/>
            <a:lstStyle/>
            <a:p>
              <a:endParaRPr lang="en-US"/>
            </a:p>
          </p:txBody>
        </p:sp>
        <p:sp>
          <p:nvSpPr>
            <p:cNvPr id="1847" name="Freeform 782"/>
            <p:cNvSpPr>
              <a:spLocks noChangeAspect="1"/>
            </p:cNvSpPr>
            <p:nvPr/>
          </p:nvSpPr>
          <p:spPr bwMode="auto">
            <a:xfrm>
              <a:off x="424" y="2835"/>
              <a:ext cx="15" cy="1"/>
            </a:xfrm>
            <a:custGeom>
              <a:avLst/>
              <a:gdLst>
                <a:gd name="T0" fmla="*/ 0 w 105"/>
                <a:gd name="T1" fmla="*/ 0 h 5"/>
                <a:gd name="T2" fmla="*/ 105 w 105"/>
                <a:gd name="T3" fmla="*/ 0 h 5"/>
                <a:gd name="T4" fmla="*/ 105 w 105"/>
                <a:gd name="T5" fmla="*/ 5 h 5"/>
                <a:gd name="T6" fmla="*/ 3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3" y="5"/>
                  </a:lnTo>
                  <a:lnTo>
                    <a:pt x="0" y="0"/>
                  </a:lnTo>
                  <a:close/>
                </a:path>
              </a:pathLst>
            </a:custGeom>
            <a:solidFill>
              <a:srgbClr val="5578B6"/>
            </a:solidFill>
            <a:ln w="9525">
              <a:noFill/>
              <a:round/>
              <a:headEnd/>
              <a:tailEnd/>
            </a:ln>
          </p:spPr>
          <p:txBody>
            <a:bodyPr/>
            <a:lstStyle/>
            <a:p>
              <a:endParaRPr lang="en-US"/>
            </a:p>
          </p:txBody>
        </p:sp>
        <p:sp>
          <p:nvSpPr>
            <p:cNvPr id="1848" name="Freeform 783"/>
            <p:cNvSpPr>
              <a:spLocks noChangeAspect="1"/>
            </p:cNvSpPr>
            <p:nvPr/>
          </p:nvSpPr>
          <p:spPr bwMode="auto">
            <a:xfrm>
              <a:off x="438" y="2883"/>
              <a:ext cx="16" cy="2"/>
            </a:xfrm>
            <a:custGeom>
              <a:avLst/>
              <a:gdLst>
                <a:gd name="T0" fmla="*/ 107 w 107"/>
                <a:gd name="T1" fmla="*/ 8 h 8"/>
                <a:gd name="T2" fmla="*/ 5 w 107"/>
                <a:gd name="T3" fmla="*/ 8 h 8"/>
                <a:gd name="T4" fmla="*/ 0 w 107"/>
                <a:gd name="T5" fmla="*/ 0 h 8"/>
                <a:gd name="T6" fmla="*/ 105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5" y="8"/>
                  </a:lnTo>
                  <a:lnTo>
                    <a:pt x="0" y="0"/>
                  </a:lnTo>
                  <a:lnTo>
                    <a:pt x="105" y="0"/>
                  </a:lnTo>
                  <a:lnTo>
                    <a:pt x="107" y="8"/>
                  </a:lnTo>
                  <a:close/>
                </a:path>
              </a:pathLst>
            </a:custGeom>
            <a:solidFill>
              <a:srgbClr val="0066FF"/>
            </a:solidFill>
            <a:ln w="9525">
              <a:solidFill>
                <a:srgbClr val="0066FF"/>
              </a:solidFill>
              <a:round/>
              <a:headEnd/>
              <a:tailEnd/>
            </a:ln>
          </p:spPr>
          <p:txBody>
            <a:bodyPr/>
            <a:lstStyle/>
            <a:p>
              <a:endParaRPr lang="en-US"/>
            </a:p>
          </p:txBody>
        </p:sp>
        <p:sp>
          <p:nvSpPr>
            <p:cNvPr id="1849" name="Freeform 784"/>
            <p:cNvSpPr>
              <a:spLocks noChangeAspect="1"/>
            </p:cNvSpPr>
            <p:nvPr/>
          </p:nvSpPr>
          <p:spPr bwMode="auto">
            <a:xfrm>
              <a:off x="437" y="2881"/>
              <a:ext cx="16" cy="1"/>
            </a:xfrm>
            <a:custGeom>
              <a:avLst/>
              <a:gdLst>
                <a:gd name="T0" fmla="*/ 107 w 107"/>
                <a:gd name="T1" fmla="*/ 5 h 5"/>
                <a:gd name="T2" fmla="*/ 2 w 107"/>
                <a:gd name="T3" fmla="*/ 5 h 5"/>
                <a:gd name="T4" fmla="*/ 0 w 107"/>
                <a:gd name="T5" fmla="*/ 0 h 5"/>
                <a:gd name="T6" fmla="*/ 105 w 107"/>
                <a:gd name="T7" fmla="*/ 0 h 5"/>
                <a:gd name="T8" fmla="*/ 107 w 107"/>
                <a:gd name="T9" fmla="*/ 5 h 5"/>
                <a:gd name="T10" fmla="*/ 0 60000 65536"/>
                <a:gd name="T11" fmla="*/ 0 60000 65536"/>
                <a:gd name="T12" fmla="*/ 0 60000 65536"/>
                <a:gd name="T13" fmla="*/ 0 60000 65536"/>
                <a:gd name="T14" fmla="*/ 0 60000 65536"/>
                <a:gd name="T15" fmla="*/ 0 w 107"/>
                <a:gd name="T16" fmla="*/ 0 h 5"/>
                <a:gd name="T17" fmla="*/ 107 w 107"/>
                <a:gd name="T18" fmla="*/ 5 h 5"/>
              </a:gdLst>
              <a:ahLst/>
              <a:cxnLst>
                <a:cxn ang="T10">
                  <a:pos x="T0" y="T1"/>
                </a:cxn>
                <a:cxn ang="T11">
                  <a:pos x="T2" y="T3"/>
                </a:cxn>
                <a:cxn ang="T12">
                  <a:pos x="T4" y="T5"/>
                </a:cxn>
                <a:cxn ang="T13">
                  <a:pos x="T6" y="T7"/>
                </a:cxn>
                <a:cxn ang="T14">
                  <a:pos x="T8" y="T9"/>
                </a:cxn>
              </a:cxnLst>
              <a:rect l="T15" t="T16" r="T17" b="T18"/>
              <a:pathLst>
                <a:path w="107" h="5">
                  <a:moveTo>
                    <a:pt x="107" y="5"/>
                  </a:moveTo>
                  <a:lnTo>
                    <a:pt x="2" y="5"/>
                  </a:lnTo>
                  <a:lnTo>
                    <a:pt x="0" y="0"/>
                  </a:lnTo>
                  <a:lnTo>
                    <a:pt x="105" y="0"/>
                  </a:lnTo>
                  <a:lnTo>
                    <a:pt x="107" y="5"/>
                  </a:lnTo>
                  <a:close/>
                </a:path>
              </a:pathLst>
            </a:custGeom>
            <a:solidFill>
              <a:srgbClr val="33559E"/>
            </a:solidFill>
            <a:ln w="9525">
              <a:noFill/>
              <a:round/>
              <a:headEnd/>
              <a:tailEnd/>
            </a:ln>
          </p:spPr>
          <p:txBody>
            <a:bodyPr/>
            <a:lstStyle/>
            <a:p>
              <a:endParaRPr lang="en-US"/>
            </a:p>
          </p:txBody>
        </p:sp>
        <p:sp>
          <p:nvSpPr>
            <p:cNvPr id="1850" name="Freeform 785"/>
            <p:cNvSpPr>
              <a:spLocks noChangeAspect="1"/>
            </p:cNvSpPr>
            <p:nvPr/>
          </p:nvSpPr>
          <p:spPr bwMode="auto">
            <a:xfrm>
              <a:off x="473"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851" name="Freeform 786"/>
            <p:cNvSpPr>
              <a:spLocks noChangeAspect="1"/>
            </p:cNvSpPr>
            <p:nvPr/>
          </p:nvSpPr>
          <p:spPr bwMode="auto">
            <a:xfrm>
              <a:off x="475" y="2794"/>
              <a:ext cx="48"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852" name="Freeform 787"/>
            <p:cNvSpPr>
              <a:spLocks noChangeAspect="1"/>
            </p:cNvSpPr>
            <p:nvPr/>
          </p:nvSpPr>
          <p:spPr bwMode="auto">
            <a:xfrm>
              <a:off x="473" y="2794"/>
              <a:ext cx="49"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853" name="Freeform 788"/>
            <p:cNvSpPr>
              <a:spLocks noChangeAspect="1"/>
            </p:cNvSpPr>
            <p:nvPr/>
          </p:nvSpPr>
          <p:spPr bwMode="auto">
            <a:xfrm>
              <a:off x="522" y="2886"/>
              <a:ext cx="52"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rgbClr val="33559E"/>
            </a:solidFill>
            <a:ln w="9525">
              <a:noFill/>
              <a:round/>
              <a:headEnd/>
              <a:tailEnd/>
            </a:ln>
          </p:spPr>
          <p:txBody>
            <a:bodyPr/>
            <a:lstStyle/>
            <a:p>
              <a:endParaRPr lang="en-US"/>
            </a:p>
          </p:txBody>
        </p:sp>
        <p:sp>
          <p:nvSpPr>
            <p:cNvPr id="1854" name="Freeform 789"/>
            <p:cNvSpPr>
              <a:spLocks noChangeAspect="1"/>
            </p:cNvSpPr>
            <p:nvPr/>
          </p:nvSpPr>
          <p:spPr bwMode="auto">
            <a:xfrm>
              <a:off x="473"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855" name="Freeform 790"/>
            <p:cNvSpPr>
              <a:spLocks noChangeAspect="1"/>
            </p:cNvSpPr>
            <p:nvPr/>
          </p:nvSpPr>
          <p:spPr bwMode="auto">
            <a:xfrm>
              <a:off x="508"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noFill/>
              <a:round/>
              <a:headEnd/>
              <a:tailEnd/>
            </a:ln>
          </p:spPr>
          <p:txBody>
            <a:bodyPr/>
            <a:lstStyle/>
            <a:p>
              <a:endParaRPr lang="en-US"/>
            </a:p>
          </p:txBody>
        </p:sp>
        <p:sp>
          <p:nvSpPr>
            <p:cNvPr id="1856" name="Freeform 791"/>
            <p:cNvSpPr>
              <a:spLocks noChangeAspect="1"/>
            </p:cNvSpPr>
            <p:nvPr/>
          </p:nvSpPr>
          <p:spPr bwMode="auto">
            <a:xfrm>
              <a:off x="509" y="2835"/>
              <a:ext cx="16" cy="1"/>
            </a:xfrm>
            <a:custGeom>
              <a:avLst/>
              <a:gdLst>
                <a:gd name="T0" fmla="*/ 0 w 105"/>
                <a:gd name="T1" fmla="*/ 0 h 5"/>
                <a:gd name="T2" fmla="*/ 102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2" y="0"/>
                  </a:lnTo>
                  <a:lnTo>
                    <a:pt x="105" y="5"/>
                  </a:lnTo>
                  <a:lnTo>
                    <a:pt x="0" y="5"/>
                  </a:lnTo>
                  <a:lnTo>
                    <a:pt x="0" y="0"/>
                  </a:lnTo>
                  <a:close/>
                </a:path>
              </a:pathLst>
            </a:custGeom>
            <a:solidFill>
              <a:srgbClr val="FF0000"/>
            </a:solidFill>
            <a:ln w="9525">
              <a:solidFill>
                <a:srgbClr val="FF0000"/>
              </a:solidFill>
              <a:round/>
              <a:headEnd/>
              <a:tailEnd/>
            </a:ln>
          </p:spPr>
          <p:txBody>
            <a:bodyPr/>
            <a:lstStyle/>
            <a:p>
              <a:endParaRPr lang="en-US"/>
            </a:p>
          </p:txBody>
        </p:sp>
        <p:sp>
          <p:nvSpPr>
            <p:cNvPr id="1857" name="Freeform 792"/>
            <p:cNvSpPr>
              <a:spLocks noChangeAspect="1"/>
            </p:cNvSpPr>
            <p:nvPr/>
          </p:nvSpPr>
          <p:spPr bwMode="auto">
            <a:xfrm>
              <a:off x="522" y="2883"/>
              <a:ext cx="16" cy="2"/>
            </a:xfrm>
            <a:custGeom>
              <a:avLst/>
              <a:gdLst>
                <a:gd name="T0" fmla="*/ 108 w 108"/>
                <a:gd name="T1" fmla="*/ 8 h 8"/>
                <a:gd name="T2" fmla="*/ 3 w 108"/>
                <a:gd name="T3" fmla="*/ 8 h 8"/>
                <a:gd name="T4" fmla="*/ 0 w 108"/>
                <a:gd name="T5" fmla="*/ 0 h 8"/>
                <a:gd name="T6" fmla="*/ 103 w 108"/>
                <a:gd name="T7" fmla="*/ 0 h 8"/>
                <a:gd name="T8" fmla="*/ 108 w 108"/>
                <a:gd name="T9" fmla="*/ 8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108" y="8"/>
                  </a:moveTo>
                  <a:lnTo>
                    <a:pt x="3" y="8"/>
                  </a:lnTo>
                  <a:lnTo>
                    <a:pt x="0" y="0"/>
                  </a:lnTo>
                  <a:lnTo>
                    <a:pt x="103" y="0"/>
                  </a:lnTo>
                  <a:lnTo>
                    <a:pt x="108" y="8"/>
                  </a:lnTo>
                  <a:close/>
                </a:path>
              </a:pathLst>
            </a:custGeom>
            <a:solidFill>
              <a:srgbClr val="33559E"/>
            </a:solidFill>
            <a:ln w="9525">
              <a:noFill/>
              <a:round/>
              <a:headEnd/>
              <a:tailEnd/>
            </a:ln>
          </p:spPr>
          <p:txBody>
            <a:bodyPr/>
            <a:lstStyle/>
            <a:p>
              <a:endParaRPr lang="en-US"/>
            </a:p>
          </p:txBody>
        </p:sp>
        <p:sp>
          <p:nvSpPr>
            <p:cNvPr id="1858" name="Freeform 793"/>
            <p:cNvSpPr>
              <a:spLocks noChangeAspect="1"/>
            </p:cNvSpPr>
            <p:nvPr/>
          </p:nvSpPr>
          <p:spPr bwMode="auto">
            <a:xfrm>
              <a:off x="521" y="2881"/>
              <a:ext cx="16" cy="1"/>
            </a:xfrm>
            <a:custGeom>
              <a:avLst/>
              <a:gdLst>
                <a:gd name="T0" fmla="*/ 105 w 105"/>
                <a:gd name="T1" fmla="*/ 5 h 5"/>
                <a:gd name="T2" fmla="*/ 3 w 105"/>
                <a:gd name="T3" fmla="*/ 5 h 5"/>
                <a:gd name="T4" fmla="*/ 0 w 105"/>
                <a:gd name="T5" fmla="*/ 0 h 5"/>
                <a:gd name="T6" fmla="*/ 103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3" y="5"/>
                  </a:lnTo>
                  <a:lnTo>
                    <a:pt x="0" y="0"/>
                  </a:lnTo>
                  <a:lnTo>
                    <a:pt x="103" y="0"/>
                  </a:lnTo>
                  <a:lnTo>
                    <a:pt x="105" y="5"/>
                  </a:lnTo>
                  <a:close/>
                </a:path>
              </a:pathLst>
            </a:custGeom>
            <a:solidFill>
              <a:srgbClr val="FF0000"/>
            </a:solidFill>
            <a:ln w="9525">
              <a:solidFill>
                <a:srgbClr val="FF0000"/>
              </a:solidFill>
              <a:round/>
              <a:headEnd/>
              <a:tailEnd/>
            </a:ln>
          </p:spPr>
          <p:txBody>
            <a:bodyPr/>
            <a:lstStyle/>
            <a:p>
              <a:endParaRPr lang="en-US"/>
            </a:p>
          </p:txBody>
        </p:sp>
        <p:sp>
          <p:nvSpPr>
            <p:cNvPr id="1859" name="Freeform 794"/>
            <p:cNvSpPr>
              <a:spLocks noChangeAspect="1"/>
            </p:cNvSpPr>
            <p:nvPr/>
          </p:nvSpPr>
          <p:spPr bwMode="auto">
            <a:xfrm>
              <a:off x="557"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860" name="Freeform 795"/>
            <p:cNvSpPr>
              <a:spLocks noChangeAspect="1"/>
            </p:cNvSpPr>
            <p:nvPr/>
          </p:nvSpPr>
          <p:spPr bwMode="auto">
            <a:xfrm>
              <a:off x="557"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0066FF"/>
            </a:solidFill>
            <a:ln w="9525">
              <a:solidFill>
                <a:srgbClr val="0066FF"/>
              </a:solidFill>
              <a:round/>
              <a:headEnd/>
              <a:tailEnd/>
            </a:ln>
          </p:spPr>
          <p:txBody>
            <a:bodyPr/>
            <a:lstStyle/>
            <a:p>
              <a:endParaRPr lang="en-US"/>
            </a:p>
          </p:txBody>
        </p:sp>
        <p:sp>
          <p:nvSpPr>
            <p:cNvPr id="1861" name="Freeform 796"/>
            <p:cNvSpPr>
              <a:spLocks noChangeAspect="1"/>
            </p:cNvSpPr>
            <p:nvPr/>
          </p:nvSpPr>
          <p:spPr bwMode="auto">
            <a:xfrm>
              <a:off x="557"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862" name="Freeform 797"/>
            <p:cNvSpPr>
              <a:spLocks noChangeAspect="1"/>
            </p:cNvSpPr>
            <p:nvPr/>
          </p:nvSpPr>
          <p:spPr bwMode="auto">
            <a:xfrm>
              <a:off x="605"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863" name="Freeform 798"/>
            <p:cNvSpPr>
              <a:spLocks noChangeAspect="1"/>
            </p:cNvSpPr>
            <p:nvPr/>
          </p:nvSpPr>
          <p:spPr bwMode="auto">
            <a:xfrm>
              <a:off x="557"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864" name="Freeform 799"/>
            <p:cNvSpPr>
              <a:spLocks noChangeAspect="1"/>
            </p:cNvSpPr>
            <p:nvPr/>
          </p:nvSpPr>
          <p:spPr bwMode="auto">
            <a:xfrm>
              <a:off x="591" y="2832"/>
              <a:ext cx="15" cy="2"/>
            </a:xfrm>
            <a:custGeom>
              <a:avLst/>
              <a:gdLst>
                <a:gd name="T0" fmla="*/ 0 w 108"/>
                <a:gd name="T1" fmla="*/ 0 h 8"/>
                <a:gd name="T2" fmla="*/ 103 w 108"/>
                <a:gd name="T3" fmla="*/ 0 h 8"/>
                <a:gd name="T4" fmla="*/ 108 w 108"/>
                <a:gd name="T5" fmla="*/ 8 h 8"/>
                <a:gd name="T6" fmla="*/ 3 w 108"/>
                <a:gd name="T7" fmla="*/ 8 h 8"/>
                <a:gd name="T8" fmla="*/ 0 w 108"/>
                <a:gd name="T9" fmla="*/ 0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0" y="0"/>
                  </a:moveTo>
                  <a:lnTo>
                    <a:pt x="103" y="0"/>
                  </a:lnTo>
                  <a:lnTo>
                    <a:pt x="108" y="8"/>
                  </a:lnTo>
                  <a:lnTo>
                    <a:pt x="3" y="8"/>
                  </a:lnTo>
                  <a:lnTo>
                    <a:pt x="0" y="0"/>
                  </a:lnTo>
                  <a:close/>
                </a:path>
              </a:pathLst>
            </a:custGeom>
            <a:solidFill>
              <a:srgbClr val="0066FF"/>
            </a:solidFill>
            <a:ln w="9525">
              <a:solidFill>
                <a:srgbClr val="0066FF"/>
              </a:solidFill>
              <a:round/>
              <a:headEnd/>
              <a:tailEnd/>
            </a:ln>
          </p:spPr>
          <p:txBody>
            <a:bodyPr/>
            <a:lstStyle/>
            <a:p>
              <a:endParaRPr lang="en-US"/>
            </a:p>
          </p:txBody>
        </p:sp>
        <p:sp>
          <p:nvSpPr>
            <p:cNvPr id="1865" name="Freeform 800"/>
            <p:cNvSpPr>
              <a:spLocks noChangeAspect="1"/>
            </p:cNvSpPr>
            <p:nvPr/>
          </p:nvSpPr>
          <p:spPr bwMode="auto">
            <a:xfrm>
              <a:off x="592" y="2835"/>
              <a:ext cx="15" cy="1"/>
            </a:xfrm>
            <a:custGeom>
              <a:avLst/>
              <a:gdLst>
                <a:gd name="T0" fmla="*/ 0 w 105"/>
                <a:gd name="T1" fmla="*/ 0 h 5"/>
                <a:gd name="T2" fmla="*/ 105 w 105"/>
                <a:gd name="T3" fmla="*/ 0 h 5"/>
                <a:gd name="T4" fmla="*/ 105 w 105"/>
                <a:gd name="T5" fmla="*/ 5 h 5"/>
                <a:gd name="T6" fmla="*/ 2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2" y="5"/>
                  </a:lnTo>
                  <a:lnTo>
                    <a:pt x="0" y="0"/>
                  </a:lnTo>
                  <a:close/>
                </a:path>
              </a:pathLst>
            </a:custGeom>
            <a:solidFill>
              <a:srgbClr val="5578B6"/>
            </a:solidFill>
            <a:ln w="9525">
              <a:noFill/>
              <a:round/>
              <a:headEnd/>
              <a:tailEnd/>
            </a:ln>
          </p:spPr>
          <p:txBody>
            <a:bodyPr/>
            <a:lstStyle/>
            <a:p>
              <a:endParaRPr lang="en-US"/>
            </a:p>
          </p:txBody>
        </p:sp>
        <p:sp>
          <p:nvSpPr>
            <p:cNvPr id="1866" name="Freeform 801"/>
            <p:cNvSpPr>
              <a:spLocks noChangeAspect="1"/>
            </p:cNvSpPr>
            <p:nvPr/>
          </p:nvSpPr>
          <p:spPr bwMode="auto">
            <a:xfrm>
              <a:off x="604" y="2883"/>
              <a:ext cx="17" cy="2"/>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867" name="Freeform 802"/>
            <p:cNvSpPr>
              <a:spLocks noChangeAspect="1"/>
            </p:cNvSpPr>
            <p:nvPr/>
          </p:nvSpPr>
          <p:spPr bwMode="auto">
            <a:xfrm>
              <a:off x="605" y="2881"/>
              <a:ext cx="16" cy="1"/>
            </a:xfrm>
            <a:custGeom>
              <a:avLst/>
              <a:gdLst>
                <a:gd name="T0" fmla="*/ 108 w 108"/>
                <a:gd name="T1" fmla="*/ 5 h 5"/>
                <a:gd name="T2" fmla="*/ 3 w 108"/>
                <a:gd name="T3" fmla="*/ 5 h 5"/>
                <a:gd name="T4" fmla="*/ 0 w 108"/>
                <a:gd name="T5" fmla="*/ 0 h 5"/>
                <a:gd name="T6" fmla="*/ 105 w 108"/>
                <a:gd name="T7" fmla="*/ 0 h 5"/>
                <a:gd name="T8" fmla="*/ 108 w 108"/>
                <a:gd name="T9" fmla="*/ 5 h 5"/>
                <a:gd name="T10" fmla="*/ 0 60000 65536"/>
                <a:gd name="T11" fmla="*/ 0 60000 65536"/>
                <a:gd name="T12" fmla="*/ 0 60000 65536"/>
                <a:gd name="T13" fmla="*/ 0 60000 65536"/>
                <a:gd name="T14" fmla="*/ 0 60000 65536"/>
                <a:gd name="T15" fmla="*/ 0 w 108"/>
                <a:gd name="T16" fmla="*/ 0 h 5"/>
                <a:gd name="T17" fmla="*/ 108 w 108"/>
                <a:gd name="T18" fmla="*/ 5 h 5"/>
              </a:gdLst>
              <a:ahLst/>
              <a:cxnLst>
                <a:cxn ang="T10">
                  <a:pos x="T0" y="T1"/>
                </a:cxn>
                <a:cxn ang="T11">
                  <a:pos x="T2" y="T3"/>
                </a:cxn>
                <a:cxn ang="T12">
                  <a:pos x="T4" y="T5"/>
                </a:cxn>
                <a:cxn ang="T13">
                  <a:pos x="T6" y="T7"/>
                </a:cxn>
                <a:cxn ang="T14">
                  <a:pos x="T8" y="T9"/>
                </a:cxn>
              </a:cxnLst>
              <a:rect l="T15" t="T16" r="T17" b="T18"/>
              <a:pathLst>
                <a:path w="108" h="5">
                  <a:moveTo>
                    <a:pt x="108" y="5"/>
                  </a:moveTo>
                  <a:lnTo>
                    <a:pt x="3" y="5"/>
                  </a:lnTo>
                  <a:lnTo>
                    <a:pt x="0" y="0"/>
                  </a:lnTo>
                  <a:lnTo>
                    <a:pt x="105" y="0"/>
                  </a:lnTo>
                  <a:lnTo>
                    <a:pt x="108" y="5"/>
                  </a:lnTo>
                  <a:close/>
                </a:path>
              </a:pathLst>
            </a:custGeom>
            <a:solidFill>
              <a:srgbClr val="33559E"/>
            </a:solidFill>
            <a:ln w="9525">
              <a:noFill/>
              <a:round/>
              <a:headEnd/>
              <a:tailEnd/>
            </a:ln>
          </p:spPr>
          <p:txBody>
            <a:bodyPr/>
            <a:lstStyle/>
            <a:p>
              <a:endParaRPr lang="en-US"/>
            </a:p>
          </p:txBody>
        </p:sp>
        <p:sp>
          <p:nvSpPr>
            <p:cNvPr id="1868" name="Freeform 803"/>
            <p:cNvSpPr>
              <a:spLocks noChangeAspect="1"/>
            </p:cNvSpPr>
            <p:nvPr/>
          </p:nvSpPr>
          <p:spPr bwMode="auto">
            <a:xfrm>
              <a:off x="641"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869" name="Freeform 804"/>
            <p:cNvSpPr>
              <a:spLocks noChangeAspect="1"/>
            </p:cNvSpPr>
            <p:nvPr/>
          </p:nvSpPr>
          <p:spPr bwMode="auto">
            <a:xfrm>
              <a:off x="641" y="2794"/>
              <a:ext cx="49"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870" name="Freeform 805"/>
            <p:cNvSpPr>
              <a:spLocks noChangeAspect="1"/>
            </p:cNvSpPr>
            <p:nvPr/>
          </p:nvSpPr>
          <p:spPr bwMode="auto">
            <a:xfrm>
              <a:off x="642" y="2794"/>
              <a:ext cx="48"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871" name="Freeform 806"/>
            <p:cNvSpPr>
              <a:spLocks noChangeAspect="1"/>
            </p:cNvSpPr>
            <p:nvPr/>
          </p:nvSpPr>
          <p:spPr bwMode="auto">
            <a:xfrm>
              <a:off x="689" y="2886"/>
              <a:ext cx="51"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rgbClr val="33559E"/>
            </a:solidFill>
            <a:ln w="9525">
              <a:noFill/>
              <a:round/>
              <a:headEnd/>
              <a:tailEnd/>
            </a:ln>
          </p:spPr>
          <p:txBody>
            <a:bodyPr/>
            <a:lstStyle/>
            <a:p>
              <a:endParaRPr lang="en-US"/>
            </a:p>
          </p:txBody>
        </p:sp>
        <p:sp>
          <p:nvSpPr>
            <p:cNvPr id="1872" name="Freeform 807"/>
            <p:cNvSpPr>
              <a:spLocks noChangeAspect="1"/>
            </p:cNvSpPr>
            <p:nvPr/>
          </p:nvSpPr>
          <p:spPr bwMode="auto">
            <a:xfrm>
              <a:off x="641"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873" name="Freeform 808"/>
            <p:cNvSpPr>
              <a:spLocks noChangeAspect="1"/>
            </p:cNvSpPr>
            <p:nvPr/>
          </p:nvSpPr>
          <p:spPr bwMode="auto">
            <a:xfrm>
              <a:off x="675"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noFill/>
              <a:round/>
              <a:headEnd/>
              <a:tailEnd/>
            </a:ln>
          </p:spPr>
          <p:txBody>
            <a:bodyPr/>
            <a:lstStyle/>
            <a:p>
              <a:endParaRPr lang="en-US"/>
            </a:p>
          </p:txBody>
        </p:sp>
        <p:sp>
          <p:nvSpPr>
            <p:cNvPr id="1874" name="Freeform 809"/>
            <p:cNvSpPr>
              <a:spLocks noChangeAspect="1"/>
            </p:cNvSpPr>
            <p:nvPr/>
          </p:nvSpPr>
          <p:spPr bwMode="auto">
            <a:xfrm>
              <a:off x="676" y="2835"/>
              <a:ext cx="15" cy="1"/>
            </a:xfrm>
            <a:custGeom>
              <a:avLst/>
              <a:gdLst>
                <a:gd name="T0" fmla="*/ 0 w 105"/>
                <a:gd name="T1" fmla="*/ 0 h 5"/>
                <a:gd name="T2" fmla="*/ 103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3" y="0"/>
                  </a:lnTo>
                  <a:lnTo>
                    <a:pt x="105" y="5"/>
                  </a:lnTo>
                  <a:lnTo>
                    <a:pt x="0" y="5"/>
                  </a:lnTo>
                  <a:lnTo>
                    <a:pt x="0" y="0"/>
                  </a:lnTo>
                  <a:close/>
                </a:path>
              </a:pathLst>
            </a:custGeom>
            <a:solidFill>
              <a:srgbClr val="FF0000"/>
            </a:solidFill>
            <a:ln w="9525">
              <a:solidFill>
                <a:srgbClr val="FF0000"/>
              </a:solidFill>
              <a:round/>
              <a:headEnd/>
              <a:tailEnd/>
            </a:ln>
          </p:spPr>
          <p:txBody>
            <a:bodyPr/>
            <a:lstStyle/>
            <a:p>
              <a:endParaRPr lang="en-US"/>
            </a:p>
          </p:txBody>
        </p:sp>
        <p:sp>
          <p:nvSpPr>
            <p:cNvPr id="1875" name="Freeform 810"/>
            <p:cNvSpPr>
              <a:spLocks noChangeAspect="1"/>
            </p:cNvSpPr>
            <p:nvPr/>
          </p:nvSpPr>
          <p:spPr bwMode="auto">
            <a:xfrm>
              <a:off x="689" y="2883"/>
              <a:ext cx="15" cy="2"/>
            </a:xfrm>
            <a:custGeom>
              <a:avLst/>
              <a:gdLst>
                <a:gd name="T0" fmla="*/ 107 w 107"/>
                <a:gd name="T1" fmla="*/ 8 h 8"/>
                <a:gd name="T2" fmla="*/ 2 w 107"/>
                <a:gd name="T3" fmla="*/ 8 h 8"/>
                <a:gd name="T4" fmla="*/ 0 w 107"/>
                <a:gd name="T5" fmla="*/ 0 h 8"/>
                <a:gd name="T6" fmla="*/ 102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2" y="8"/>
                  </a:lnTo>
                  <a:lnTo>
                    <a:pt x="0" y="0"/>
                  </a:lnTo>
                  <a:lnTo>
                    <a:pt x="102" y="0"/>
                  </a:lnTo>
                  <a:lnTo>
                    <a:pt x="107" y="8"/>
                  </a:lnTo>
                  <a:close/>
                </a:path>
              </a:pathLst>
            </a:custGeom>
            <a:solidFill>
              <a:srgbClr val="FF0000"/>
            </a:solidFill>
            <a:ln w="9525">
              <a:solidFill>
                <a:srgbClr val="FF0000"/>
              </a:solidFill>
              <a:round/>
              <a:headEnd/>
              <a:tailEnd/>
            </a:ln>
          </p:spPr>
          <p:txBody>
            <a:bodyPr/>
            <a:lstStyle/>
            <a:p>
              <a:endParaRPr lang="en-US"/>
            </a:p>
          </p:txBody>
        </p:sp>
        <p:sp>
          <p:nvSpPr>
            <p:cNvPr id="1876" name="Freeform 811"/>
            <p:cNvSpPr>
              <a:spLocks noChangeAspect="1"/>
            </p:cNvSpPr>
            <p:nvPr/>
          </p:nvSpPr>
          <p:spPr bwMode="auto">
            <a:xfrm>
              <a:off x="688" y="2881"/>
              <a:ext cx="15" cy="1"/>
            </a:xfrm>
            <a:custGeom>
              <a:avLst/>
              <a:gdLst>
                <a:gd name="T0" fmla="*/ 105 w 105"/>
                <a:gd name="T1" fmla="*/ 5 h 5"/>
                <a:gd name="T2" fmla="*/ 2 w 105"/>
                <a:gd name="T3" fmla="*/ 5 h 5"/>
                <a:gd name="T4" fmla="*/ 0 w 105"/>
                <a:gd name="T5" fmla="*/ 0 h 5"/>
                <a:gd name="T6" fmla="*/ 102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2" y="5"/>
                  </a:lnTo>
                  <a:lnTo>
                    <a:pt x="0" y="0"/>
                  </a:lnTo>
                  <a:lnTo>
                    <a:pt x="102" y="0"/>
                  </a:lnTo>
                  <a:lnTo>
                    <a:pt x="105" y="5"/>
                  </a:lnTo>
                  <a:close/>
                </a:path>
              </a:pathLst>
            </a:custGeom>
            <a:solidFill>
              <a:srgbClr val="33559E"/>
            </a:solidFill>
            <a:ln w="9525">
              <a:noFill/>
              <a:round/>
              <a:headEnd/>
              <a:tailEnd/>
            </a:ln>
          </p:spPr>
          <p:txBody>
            <a:bodyPr/>
            <a:lstStyle/>
            <a:p>
              <a:endParaRPr lang="en-US"/>
            </a:p>
          </p:txBody>
        </p:sp>
        <p:sp>
          <p:nvSpPr>
            <p:cNvPr id="1877" name="Freeform 812"/>
            <p:cNvSpPr>
              <a:spLocks noChangeAspect="1"/>
            </p:cNvSpPr>
            <p:nvPr/>
          </p:nvSpPr>
          <p:spPr bwMode="auto">
            <a:xfrm>
              <a:off x="725"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878" name="Freeform 813"/>
            <p:cNvSpPr>
              <a:spLocks noChangeAspect="1"/>
            </p:cNvSpPr>
            <p:nvPr/>
          </p:nvSpPr>
          <p:spPr bwMode="auto">
            <a:xfrm>
              <a:off x="725"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5578B6"/>
            </a:solidFill>
            <a:ln w="9525">
              <a:noFill/>
              <a:round/>
              <a:headEnd/>
              <a:tailEnd/>
            </a:ln>
          </p:spPr>
          <p:txBody>
            <a:bodyPr/>
            <a:lstStyle/>
            <a:p>
              <a:endParaRPr lang="en-US"/>
            </a:p>
          </p:txBody>
        </p:sp>
        <p:sp>
          <p:nvSpPr>
            <p:cNvPr id="1879" name="Freeform 814"/>
            <p:cNvSpPr>
              <a:spLocks noChangeAspect="1"/>
            </p:cNvSpPr>
            <p:nvPr/>
          </p:nvSpPr>
          <p:spPr bwMode="auto">
            <a:xfrm>
              <a:off x="725"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880" name="Freeform 815"/>
            <p:cNvSpPr>
              <a:spLocks noChangeAspect="1"/>
            </p:cNvSpPr>
            <p:nvPr/>
          </p:nvSpPr>
          <p:spPr bwMode="auto">
            <a:xfrm>
              <a:off x="773"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881" name="Freeform 816"/>
            <p:cNvSpPr>
              <a:spLocks noChangeAspect="1"/>
            </p:cNvSpPr>
            <p:nvPr/>
          </p:nvSpPr>
          <p:spPr bwMode="auto">
            <a:xfrm>
              <a:off x="725"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chemeClr val="tx1"/>
            </a:solidFill>
            <a:ln w="8001" cap="flat">
              <a:solidFill>
                <a:schemeClr val="tx1"/>
              </a:solidFill>
              <a:prstDash val="solid"/>
              <a:miter lim="800000"/>
              <a:headEnd/>
              <a:tailEnd/>
            </a:ln>
          </p:spPr>
          <p:txBody>
            <a:bodyPr/>
            <a:lstStyle/>
            <a:p>
              <a:endParaRPr lang="en-US"/>
            </a:p>
          </p:txBody>
        </p:sp>
        <p:sp>
          <p:nvSpPr>
            <p:cNvPr id="1882" name="Freeform 817"/>
            <p:cNvSpPr>
              <a:spLocks noChangeAspect="1"/>
            </p:cNvSpPr>
            <p:nvPr/>
          </p:nvSpPr>
          <p:spPr bwMode="auto">
            <a:xfrm>
              <a:off x="759" y="2832"/>
              <a:ext cx="16" cy="2"/>
            </a:xfrm>
            <a:custGeom>
              <a:avLst/>
              <a:gdLst>
                <a:gd name="T0" fmla="*/ 0 w 108"/>
                <a:gd name="T1" fmla="*/ 0 h 8"/>
                <a:gd name="T2" fmla="*/ 103 w 108"/>
                <a:gd name="T3" fmla="*/ 0 h 8"/>
                <a:gd name="T4" fmla="*/ 108 w 108"/>
                <a:gd name="T5" fmla="*/ 8 h 8"/>
                <a:gd name="T6" fmla="*/ 3 w 108"/>
                <a:gd name="T7" fmla="*/ 8 h 8"/>
                <a:gd name="T8" fmla="*/ 0 w 108"/>
                <a:gd name="T9" fmla="*/ 0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0" y="0"/>
                  </a:moveTo>
                  <a:lnTo>
                    <a:pt x="103" y="0"/>
                  </a:lnTo>
                  <a:lnTo>
                    <a:pt x="108" y="8"/>
                  </a:lnTo>
                  <a:lnTo>
                    <a:pt x="3" y="8"/>
                  </a:lnTo>
                  <a:lnTo>
                    <a:pt x="0" y="0"/>
                  </a:lnTo>
                  <a:close/>
                </a:path>
              </a:pathLst>
            </a:custGeom>
            <a:solidFill>
              <a:srgbClr val="5578B6"/>
            </a:solidFill>
            <a:ln w="9525">
              <a:solidFill>
                <a:schemeClr val="tx1"/>
              </a:solidFill>
              <a:round/>
              <a:headEnd/>
              <a:tailEnd/>
            </a:ln>
          </p:spPr>
          <p:txBody>
            <a:bodyPr/>
            <a:lstStyle/>
            <a:p>
              <a:endParaRPr lang="en-US"/>
            </a:p>
          </p:txBody>
        </p:sp>
        <p:sp>
          <p:nvSpPr>
            <p:cNvPr id="1883" name="Freeform 818"/>
            <p:cNvSpPr>
              <a:spLocks noChangeAspect="1"/>
            </p:cNvSpPr>
            <p:nvPr/>
          </p:nvSpPr>
          <p:spPr bwMode="auto">
            <a:xfrm>
              <a:off x="760" y="2835"/>
              <a:ext cx="15" cy="1"/>
            </a:xfrm>
            <a:custGeom>
              <a:avLst/>
              <a:gdLst>
                <a:gd name="T0" fmla="*/ 0 w 105"/>
                <a:gd name="T1" fmla="*/ 0 h 5"/>
                <a:gd name="T2" fmla="*/ 105 w 105"/>
                <a:gd name="T3" fmla="*/ 0 h 5"/>
                <a:gd name="T4" fmla="*/ 105 w 105"/>
                <a:gd name="T5" fmla="*/ 5 h 5"/>
                <a:gd name="T6" fmla="*/ 2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2" y="5"/>
                  </a:lnTo>
                  <a:lnTo>
                    <a:pt x="0" y="0"/>
                  </a:lnTo>
                  <a:close/>
                </a:path>
              </a:pathLst>
            </a:custGeom>
            <a:solidFill>
              <a:srgbClr val="5578B6"/>
            </a:solidFill>
            <a:ln w="9525">
              <a:noFill/>
              <a:round/>
              <a:headEnd/>
              <a:tailEnd/>
            </a:ln>
          </p:spPr>
          <p:txBody>
            <a:bodyPr/>
            <a:lstStyle/>
            <a:p>
              <a:endParaRPr lang="en-US"/>
            </a:p>
          </p:txBody>
        </p:sp>
        <p:sp>
          <p:nvSpPr>
            <p:cNvPr id="1884" name="Freeform 819"/>
            <p:cNvSpPr>
              <a:spLocks noChangeAspect="1"/>
            </p:cNvSpPr>
            <p:nvPr/>
          </p:nvSpPr>
          <p:spPr bwMode="auto">
            <a:xfrm>
              <a:off x="773" y="2883"/>
              <a:ext cx="16" cy="2"/>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33559E"/>
            </a:solidFill>
            <a:ln w="9525">
              <a:solidFill>
                <a:schemeClr val="tx1"/>
              </a:solidFill>
              <a:round/>
              <a:headEnd/>
              <a:tailEnd/>
            </a:ln>
          </p:spPr>
          <p:txBody>
            <a:bodyPr/>
            <a:lstStyle/>
            <a:p>
              <a:endParaRPr lang="en-US"/>
            </a:p>
          </p:txBody>
        </p:sp>
        <p:sp>
          <p:nvSpPr>
            <p:cNvPr id="1885" name="Freeform 820"/>
            <p:cNvSpPr>
              <a:spLocks noChangeAspect="1"/>
            </p:cNvSpPr>
            <p:nvPr/>
          </p:nvSpPr>
          <p:spPr bwMode="auto">
            <a:xfrm>
              <a:off x="772" y="2881"/>
              <a:ext cx="16" cy="1"/>
            </a:xfrm>
            <a:custGeom>
              <a:avLst/>
              <a:gdLst>
                <a:gd name="T0" fmla="*/ 108 w 108"/>
                <a:gd name="T1" fmla="*/ 5 h 5"/>
                <a:gd name="T2" fmla="*/ 3 w 108"/>
                <a:gd name="T3" fmla="*/ 5 h 5"/>
                <a:gd name="T4" fmla="*/ 0 w 108"/>
                <a:gd name="T5" fmla="*/ 0 h 5"/>
                <a:gd name="T6" fmla="*/ 105 w 108"/>
                <a:gd name="T7" fmla="*/ 0 h 5"/>
                <a:gd name="T8" fmla="*/ 108 w 108"/>
                <a:gd name="T9" fmla="*/ 5 h 5"/>
                <a:gd name="T10" fmla="*/ 0 60000 65536"/>
                <a:gd name="T11" fmla="*/ 0 60000 65536"/>
                <a:gd name="T12" fmla="*/ 0 60000 65536"/>
                <a:gd name="T13" fmla="*/ 0 60000 65536"/>
                <a:gd name="T14" fmla="*/ 0 60000 65536"/>
                <a:gd name="T15" fmla="*/ 0 w 108"/>
                <a:gd name="T16" fmla="*/ 0 h 5"/>
                <a:gd name="T17" fmla="*/ 108 w 108"/>
                <a:gd name="T18" fmla="*/ 5 h 5"/>
              </a:gdLst>
              <a:ahLst/>
              <a:cxnLst>
                <a:cxn ang="T10">
                  <a:pos x="T0" y="T1"/>
                </a:cxn>
                <a:cxn ang="T11">
                  <a:pos x="T2" y="T3"/>
                </a:cxn>
                <a:cxn ang="T12">
                  <a:pos x="T4" y="T5"/>
                </a:cxn>
                <a:cxn ang="T13">
                  <a:pos x="T6" y="T7"/>
                </a:cxn>
                <a:cxn ang="T14">
                  <a:pos x="T8" y="T9"/>
                </a:cxn>
              </a:cxnLst>
              <a:rect l="T15" t="T16" r="T17" b="T18"/>
              <a:pathLst>
                <a:path w="108" h="5">
                  <a:moveTo>
                    <a:pt x="108" y="5"/>
                  </a:moveTo>
                  <a:lnTo>
                    <a:pt x="3" y="5"/>
                  </a:lnTo>
                  <a:lnTo>
                    <a:pt x="0" y="0"/>
                  </a:lnTo>
                  <a:lnTo>
                    <a:pt x="105" y="0"/>
                  </a:lnTo>
                  <a:lnTo>
                    <a:pt x="108" y="5"/>
                  </a:lnTo>
                  <a:close/>
                </a:path>
              </a:pathLst>
            </a:custGeom>
            <a:solidFill>
              <a:srgbClr val="33559E"/>
            </a:solidFill>
            <a:ln w="9525">
              <a:noFill/>
              <a:round/>
              <a:headEnd/>
              <a:tailEnd/>
            </a:ln>
          </p:spPr>
          <p:txBody>
            <a:bodyPr/>
            <a:lstStyle/>
            <a:p>
              <a:endParaRPr lang="en-US"/>
            </a:p>
          </p:txBody>
        </p:sp>
      </p:grpSp>
      <p:grpSp>
        <p:nvGrpSpPr>
          <p:cNvPr id="1886" name="Group 2565"/>
          <p:cNvGrpSpPr>
            <a:grpSpLocks/>
          </p:cNvGrpSpPr>
          <p:nvPr/>
        </p:nvGrpSpPr>
        <p:grpSpPr bwMode="auto">
          <a:xfrm rot="554073">
            <a:off x="6011932" y="2290989"/>
            <a:ext cx="1260588" cy="1664835"/>
            <a:chOff x="5100" y="2111"/>
            <a:chExt cx="502" cy="907"/>
          </a:xfrm>
        </p:grpSpPr>
        <p:grpSp>
          <p:nvGrpSpPr>
            <p:cNvPr id="1887" name="Group 821"/>
            <p:cNvGrpSpPr>
              <a:grpSpLocks/>
            </p:cNvGrpSpPr>
            <p:nvPr/>
          </p:nvGrpSpPr>
          <p:grpSpPr bwMode="auto">
            <a:xfrm>
              <a:off x="5104" y="2292"/>
              <a:ext cx="268" cy="409"/>
              <a:chOff x="2880" y="1207"/>
              <a:chExt cx="268" cy="409"/>
            </a:xfrm>
          </p:grpSpPr>
          <p:grpSp>
            <p:nvGrpSpPr>
              <p:cNvPr id="3496" name="Group 822"/>
              <p:cNvGrpSpPr>
                <a:grpSpLocks/>
              </p:cNvGrpSpPr>
              <p:nvPr/>
            </p:nvGrpSpPr>
            <p:grpSpPr bwMode="auto">
              <a:xfrm>
                <a:off x="2880" y="1207"/>
                <a:ext cx="126" cy="317"/>
                <a:chOff x="1655" y="1234"/>
                <a:chExt cx="126" cy="317"/>
              </a:xfrm>
            </p:grpSpPr>
            <p:grpSp>
              <p:nvGrpSpPr>
                <p:cNvPr id="3565" name="Group 823"/>
                <p:cNvGrpSpPr>
                  <a:grpSpLocks noChangeAspect="1"/>
                </p:cNvGrpSpPr>
                <p:nvPr/>
              </p:nvGrpSpPr>
              <p:grpSpPr bwMode="auto">
                <a:xfrm rot="-4350386">
                  <a:off x="1685" y="1327"/>
                  <a:ext cx="90" cy="56"/>
                  <a:chOff x="480" y="3413"/>
                  <a:chExt cx="673" cy="560"/>
                </a:xfrm>
              </p:grpSpPr>
              <p:sp>
                <p:nvSpPr>
                  <p:cNvPr id="3589" name="Freeform 8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590" name="Freeform 8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566" name="Group 826"/>
                <p:cNvGrpSpPr>
                  <a:grpSpLocks noChangeAspect="1"/>
                </p:cNvGrpSpPr>
                <p:nvPr/>
              </p:nvGrpSpPr>
              <p:grpSpPr bwMode="auto">
                <a:xfrm rot="-4350386">
                  <a:off x="1708" y="1252"/>
                  <a:ext cx="91" cy="55"/>
                  <a:chOff x="1054" y="3406"/>
                  <a:chExt cx="677" cy="565"/>
                </a:xfrm>
              </p:grpSpPr>
              <p:sp>
                <p:nvSpPr>
                  <p:cNvPr id="3580" name="Freeform 8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581" name="Freeform 82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582" name="Freeform 82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583" name="Freeform 83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584" name="Freeform 8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585" name="Freeform 83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586" name="Freeform 83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587" name="Freeform 83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588" name="Freeform 83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567" name="Group 836"/>
                <p:cNvGrpSpPr>
                  <a:grpSpLocks noChangeAspect="1"/>
                </p:cNvGrpSpPr>
                <p:nvPr/>
              </p:nvGrpSpPr>
              <p:grpSpPr bwMode="auto">
                <a:xfrm rot="-4350386">
                  <a:off x="1662" y="1397"/>
                  <a:ext cx="92" cy="56"/>
                  <a:chOff x="1054" y="3406"/>
                  <a:chExt cx="677" cy="565"/>
                </a:xfrm>
              </p:grpSpPr>
              <p:sp>
                <p:nvSpPr>
                  <p:cNvPr id="3571" name="Freeform 8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572" name="Freeform 83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573" name="Freeform 83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574" name="Freeform 84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575" name="Freeform 84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576" name="Freeform 84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577" name="Freeform 84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578" name="Freeform 84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579" name="Freeform 84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568" name="Group 846"/>
                <p:cNvGrpSpPr>
                  <a:grpSpLocks noChangeAspect="1"/>
                </p:cNvGrpSpPr>
                <p:nvPr/>
              </p:nvGrpSpPr>
              <p:grpSpPr bwMode="auto">
                <a:xfrm rot="-4350386">
                  <a:off x="1638" y="1478"/>
                  <a:ext cx="90" cy="55"/>
                  <a:chOff x="480" y="3413"/>
                  <a:chExt cx="673" cy="560"/>
                </a:xfrm>
              </p:grpSpPr>
              <p:sp>
                <p:nvSpPr>
                  <p:cNvPr id="3569" name="Freeform 84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570" name="Freeform 8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497" name="Group 849"/>
              <p:cNvGrpSpPr>
                <a:grpSpLocks/>
              </p:cNvGrpSpPr>
              <p:nvPr/>
            </p:nvGrpSpPr>
            <p:grpSpPr bwMode="auto">
              <a:xfrm>
                <a:off x="2926" y="1298"/>
                <a:ext cx="108" cy="227"/>
                <a:chOff x="2926" y="1324"/>
                <a:chExt cx="108" cy="227"/>
              </a:xfrm>
            </p:grpSpPr>
            <p:grpSp>
              <p:nvGrpSpPr>
                <p:cNvPr id="3549" name="Group 850"/>
                <p:cNvGrpSpPr>
                  <a:grpSpLocks noChangeAspect="1"/>
                </p:cNvGrpSpPr>
                <p:nvPr/>
              </p:nvGrpSpPr>
              <p:grpSpPr bwMode="auto">
                <a:xfrm rot="-4304073">
                  <a:off x="2959" y="1337"/>
                  <a:ext cx="87" cy="62"/>
                  <a:chOff x="480" y="3413"/>
                  <a:chExt cx="673" cy="560"/>
                </a:xfrm>
              </p:grpSpPr>
              <p:sp>
                <p:nvSpPr>
                  <p:cNvPr id="3563" name="Freeform 85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564" name="Freeform 8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550" name="Group 853"/>
                <p:cNvGrpSpPr>
                  <a:grpSpLocks noChangeAspect="1"/>
                </p:cNvGrpSpPr>
                <p:nvPr/>
              </p:nvGrpSpPr>
              <p:grpSpPr bwMode="auto">
                <a:xfrm rot="-4304073">
                  <a:off x="2936" y="1406"/>
                  <a:ext cx="87" cy="62"/>
                  <a:chOff x="1054" y="3406"/>
                  <a:chExt cx="677" cy="565"/>
                </a:xfrm>
              </p:grpSpPr>
              <p:sp>
                <p:nvSpPr>
                  <p:cNvPr id="3554" name="Freeform 85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555" name="Freeform 85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556" name="Freeform 85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557" name="Freeform 85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558" name="Freeform 85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559" name="Freeform 85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560" name="Freeform 86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561" name="Freeform 86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562" name="Freeform 86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551" name="Group 863"/>
                <p:cNvGrpSpPr>
                  <a:grpSpLocks noChangeAspect="1"/>
                </p:cNvGrpSpPr>
                <p:nvPr/>
              </p:nvGrpSpPr>
              <p:grpSpPr bwMode="auto">
                <a:xfrm rot="-4304073">
                  <a:off x="2914" y="1477"/>
                  <a:ext cx="86" cy="62"/>
                  <a:chOff x="480" y="3413"/>
                  <a:chExt cx="673" cy="560"/>
                </a:xfrm>
              </p:grpSpPr>
              <p:sp>
                <p:nvSpPr>
                  <p:cNvPr id="3552" name="Freeform 8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553" name="Freeform 8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498" name="Group 866"/>
              <p:cNvGrpSpPr>
                <a:grpSpLocks/>
              </p:cNvGrpSpPr>
              <p:nvPr/>
            </p:nvGrpSpPr>
            <p:grpSpPr bwMode="auto">
              <a:xfrm>
                <a:off x="3006" y="1239"/>
                <a:ext cx="101" cy="237"/>
                <a:chOff x="3016" y="1279"/>
                <a:chExt cx="101" cy="237"/>
              </a:xfrm>
            </p:grpSpPr>
            <p:grpSp>
              <p:nvGrpSpPr>
                <p:cNvPr id="3526" name="Group 867"/>
                <p:cNvGrpSpPr>
                  <a:grpSpLocks noChangeAspect="1"/>
                </p:cNvGrpSpPr>
                <p:nvPr/>
              </p:nvGrpSpPr>
              <p:grpSpPr bwMode="auto">
                <a:xfrm rot="-4350386">
                  <a:off x="3021" y="1372"/>
                  <a:ext cx="90" cy="56"/>
                  <a:chOff x="480" y="3413"/>
                  <a:chExt cx="673" cy="560"/>
                </a:xfrm>
              </p:grpSpPr>
              <p:sp>
                <p:nvSpPr>
                  <p:cNvPr id="3547" name="Freeform 8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548" name="Freeform 86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527" name="Group 870"/>
                <p:cNvGrpSpPr>
                  <a:grpSpLocks noChangeAspect="1"/>
                </p:cNvGrpSpPr>
                <p:nvPr/>
              </p:nvGrpSpPr>
              <p:grpSpPr bwMode="auto">
                <a:xfrm rot="-4350386">
                  <a:off x="3044" y="1297"/>
                  <a:ext cx="91" cy="55"/>
                  <a:chOff x="1054" y="3406"/>
                  <a:chExt cx="677" cy="565"/>
                </a:xfrm>
              </p:grpSpPr>
              <p:sp>
                <p:nvSpPr>
                  <p:cNvPr id="3538" name="Freeform 8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539" name="Freeform 87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540" name="Freeform 87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541" name="Freeform 87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542" name="Freeform 87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543" name="Freeform 87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544" name="Freeform 87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545" name="Freeform 87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546" name="Freeform 87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528" name="Group 880"/>
                <p:cNvGrpSpPr>
                  <a:grpSpLocks noChangeAspect="1"/>
                </p:cNvGrpSpPr>
                <p:nvPr/>
              </p:nvGrpSpPr>
              <p:grpSpPr bwMode="auto">
                <a:xfrm rot="-4350386">
                  <a:off x="2998" y="1442"/>
                  <a:ext cx="92" cy="56"/>
                  <a:chOff x="1054" y="3406"/>
                  <a:chExt cx="677" cy="565"/>
                </a:xfrm>
              </p:grpSpPr>
              <p:sp>
                <p:nvSpPr>
                  <p:cNvPr id="3529" name="Freeform 88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530" name="Freeform 88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531" name="Freeform 88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532" name="Freeform 88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533" name="Freeform 88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534" name="Freeform 88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535" name="Freeform 88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536" name="Freeform 88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537" name="Freeform 88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3499" name="Group 890"/>
              <p:cNvGrpSpPr>
                <a:grpSpLocks/>
              </p:cNvGrpSpPr>
              <p:nvPr/>
            </p:nvGrpSpPr>
            <p:grpSpPr bwMode="auto">
              <a:xfrm>
                <a:off x="3016" y="1314"/>
                <a:ext cx="132" cy="302"/>
                <a:chOff x="2109" y="1324"/>
                <a:chExt cx="132" cy="302"/>
              </a:xfrm>
            </p:grpSpPr>
            <p:grpSp>
              <p:nvGrpSpPr>
                <p:cNvPr id="3500" name="Group 891"/>
                <p:cNvGrpSpPr>
                  <a:grpSpLocks noChangeAspect="1"/>
                </p:cNvGrpSpPr>
                <p:nvPr/>
              </p:nvGrpSpPr>
              <p:grpSpPr bwMode="auto">
                <a:xfrm rot="-4304073">
                  <a:off x="2166" y="1337"/>
                  <a:ext cx="87" cy="62"/>
                  <a:chOff x="480" y="3413"/>
                  <a:chExt cx="673" cy="560"/>
                </a:xfrm>
              </p:grpSpPr>
              <p:sp>
                <p:nvSpPr>
                  <p:cNvPr id="3524" name="Freeform 8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525" name="Freeform 8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501" name="Group 894"/>
                <p:cNvGrpSpPr>
                  <a:grpSpLocks noChangeAspect="1"/>
                </p:cNvGrpSpPr>
                <p:nvPr/>
              </p:nvGrpSpPr>
              <p:grpSpPr bwMode="auto">
                <a:xfrm rot="-4304073">
                  <a:off x="2143" y="1406"/>
                  <a:ext cx="87" cy="62"/>
                  <a:chOff x="1054" y="3406"/>
                  <a:chExt cx="677" cy="565"/>
                </a:xfrm>
              </p:grpSpPr>
              <p:sp>
                <p:nvSpPr>
                  <p:cNvPr id="3515" name="Freeform 8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516" name="Freeform 8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517" name="Freeform 8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518" name="Freeform 8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519" name="Freeform 8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520" name="Freeform 9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521" name="Freeform 9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522" name="Freeform 9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523" name="Freeform 9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502" name="Group 904"/>
                <p:cNvGrpSpPr>
                  <a:grpSpLocks noChangeAspect="1"/>
                </p:cNvGrpSpPr>
                <p:nvPr/>
              </p:nvGrpSpPr>
              <p:grpSpPr bwMode="auto">
                <a:xfrm rot="-4304073">
                  <a:off x="2121" y="1477"/>
                  <a:ext cx="86" cy="62"/>
                  <a:chOff x="480" y="3413"/>
                  <a:chExt cx="673" cy="560"/>
                </a:xfrm>
              </p:grpSpPr>
              <p:sp>
                <p:nvSpPr>
                  <p:cNvPr id="3513" name="Freeform 9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514" name="Freeform 90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503" name="Group 907"/>
                <p:cNvGrpSpPr>
                  <a:grpSpLocks noChangeAspect="1"/>
                </p:cNvGrpSpPr>
                <p:nvPr/>
              </p:nvGrpSpPr>
              <p:grpSpPr bwMode="auto">
                <a:xfrm rot="-4304073">
                  <a:off x="2096" y="1552"/>
                  <a:ext cx="87" cy="62"/>
                  <a:chOff x="1054" y="3406"/>
                  <a:chExt cx="677" cy="565"/>
                </a:xfrm>
              </p:grpSpPr>
              <p:sp>
                <p:nvSpPr>
                  <p:cNvPr id="3504" name="Freeform 90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505" name="Freeform 90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506" name="Freeform 91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507" name="Freeform 91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508" name="Freeform 91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509" name="Freeform 91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510" name="Freeform 91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511" name="Freeform 91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512" name="Freeform 91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1888" name="Group 917"/>
            <p:cNvGrpSpPr>
              <a:grpSpLocks/>
            </p:cNvGrpSpPr>
            <p:nvPr/>
          </p:nvGrpSpPr>
          <p:grpSpPr bwMode="auto">
            <a:xfrm>
              <a:off x="5145" y="2337"/>
              <a:ext cx="280" cy="454"/>
              <a:chOff x="2868" y="1661"/>
              <a:chExt cx="280" cy="454"/>
            </a:xfrm>
          </p:grpSpPr>
          <p:grpSp>
            <p:nvGrpSpPr>
              <p:cNvPr id="3309" name="Group 918"/>
              <p:cNvGrpSpPr>
                <a:grpSpLocks/>
              </p:cNvGrpSpPr>
              <p:nvPr/>
            </p:nvGrpSpPr>
            <p:grpSpPr bwMode="auto">
              <a:xfrm>
                <a:off x="2868" y="1707"/>
                <a:ext cx="131" cy="298"/>
                <a:chOff x="1815" y="1253"/>
                <a:chExt cx="131" cy="298"/>
              </a:xfrm>
            </p:grpSpPr>
            <p:grpSp>
              <p:nvGrpSpPr>
                <p:cNvPr id="3470" name="Group 919"/>
                <p:cNvGrpSpPr>
                  <a:grpSpLocks noChangeAspect="1"/>
                </p:cNvGrpSpPr>
                <p:nvPr/>
              </p:nvGrpSpPr>
              <p:grpSpPr bwMode="auto">
                <a:xfrm rot="-4304073">
                  <a:off x="1872" y="1265"/>
                  <a:ext cx="86" cy="62"/>
                  <a:chOff x="1054" y="3406"/>
                  <a:chExt cx="677" cy="565"/>
                </a:xfrm>
              </p:grpSpPr>
              <p:sp>
                <p:nvSpPr>
                  <p:cNvPr id="3487" name="Freeform 9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488" name="Freeform 92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489" name="Freeform 92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490" name="Freeform 92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491" name="Freeform 92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492" name="Freeform 92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493" name="Freeform 92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494" name="Freeform 92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495" name="Freeform 92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3471" name="Group 929"/>
                <p:cNvGrpSpPr>
                  <a:grpSpLocks noChangeAspect="1"/>
                </p:cNvGrpSpPr>
                <p:nvPr/>
              </p:nvGrpSpPr>
              <p:grpSpPr bwMode="auto">
                <a:xfrm rot="-4304073">
                  <a:off x="1848" y="1337"/>
                  <a:ext cx="87" cy="62"/>
                  <a:chOff x="480" y="3413"/>
                  <a:chExt cx="673" cy="560"/>
                </a:xfrm>
              </p:grpSpPr>
              <p:sp>
                <p:nvSpPr>
                  <p:cNvPr id="3485" name="Freeform 93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486" name="Freeform 9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472" name="Group 932"/>
                <p:cNvGrpSpPr>
                  <a:grpSpLocks noChangeAspect="1"/>
                </p:cNvGrpSpPr>
                <p:nvPr/>
              </p:nvGrpSpPr>
              <p:grpSpPr bwMode="auto">
                <a:xfrm rot="-4304073">
                  <a:off x="1825" y="1406"/>
                  <a:ext cx="87" cy="62"/>
                  <a:chOff x="1054" y="3406"/>
                  <a:chExt cx="677" cy="565"/>
                </a:xfrm>
              </p:grpSpPr>
              <p:sp>
                <p:nvSpPr>
                  <p:cNvPr id="3476" name="Freeform 93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477" name="Freeform 93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478" name="Freeform 93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479" name="Freeform 93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480" name="Freeform 9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481" name="Freeform 93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482" name="Freeform 93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483" name="Freeform 94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484" name="Freeform 94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473" name="Group 942"/>
                <p:cNvGrpSpPr>
                  <a:grpSpLocks noChangeAspect="1"/>
                </p:cNvGrpSpPr>
                <p:nvPr/>
              </p:nvGrpSpPr>
              <p:grpSpPr bwMode="auto">
                <a:xfrm rot="-4304073">
                  <a:off x="1803" y="1477"/>
                  <a:ext cx="86" cy="62"/>
                  <a:chOff x="480" y="3413"/>
                  <a:chExt cx="673" cy="560"/>
                </a:xfrm>
              </p:grpSpPr>
              <p:sp>
                <p:nvSpPr>
                  <p:cNvPr id="3474" name="Freeform 94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475" name="Freeform 9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310" name="Group 945"/>
              <p:cNvGrpSpPr>
                <a:grpSpLocks/>
              </p:cNvGrpSpPr>
              <p:nvPr/>
            </p:nvGrpSpPr>
            <p:grpSpPr bwMode="auto">
              <a:xfrm>
                <a:off x="2945" y="1661"/>
                <a:ext cx="124" cy="309"/>
                <a:chOff x="1998" y="1253"/>
                <a:chExt cx="124" cy="309"/>
              </a:xfrm>
            </p:grpSpPr>
            <p:grpSp>
              <p:nvGrpSpPr>
                <p:cNvPr id="3444" name="Group 946"/>
                <p:cNvGrpSpPr>
                  <a:grpSpLocks noChangeAspect="1"/>
                </p:cNvGrpSpPr>
                <p:nvPr/>
              </p:nvGrpSpPr>
              <p:grpSpPr bwMode="auto">
                <a:xfrm rot="-4350386">
                  <a:off x="2003" y="1418"/>
                  <a:ext cx="90" cy="56"/>
                  <a:chOff x="480" y="3413"/>
                  <a:chExt cx="673" cy="560"/>
                </a:xfrm>
              </p:grpSpPr>
              <p:sp>
                <p:nvSpPr>
                  <p:cNvPr id="3468" name="Freeform 94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469" name="Freeform 9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445" name="Group 949"/>
                <p:cNvGrpSpPr>
                  <a:grpSpLocks noChangeAspect="1"/>
                </p:cNvGrpSpPr>
                <p:nvPr/>
              </p:nvGrpSpPr>
              <p:grpSpPr bwMode="auto">
                <a:xfrm rot="-4350386">
                  <a:off x="2026" y="1343"/>
                  <a:ext cx="91" cy="55"/>
                  <a:chOff x="1054" y="3406"/>
                  <a:chExt cx="677" cy="565"/>
                </a:xfrm>
              </p:grpSpPr>
              <p:sp>
                <p:nvSpPr>
                  <p:cNvPr id="3459" name="Freeform 95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460" name="Freeform 95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461" name="Freeform 95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462" name="Freeform 95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463" name="Freeform 95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464" name="Freeform 95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465" name="Freeform 95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466" name="Freeform 95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467" name="Freeform 95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446" name="Group 959"/>
                <p:cNvGrpSpPr>
                  <a:grpSpLocks noChangeAspect="1"/>
                </p:cNvGrpSpPr>
                <p:nvPr/>
              </p:nvGrpSpPr>
              <p:grpSpPr bwMode="auto">
                <a:xfrm rot="-4350386">
                  <a:off x="1980" y="1488"/>
                  <a:ext cx="92" cy="56"/>
                  <a:chOff x="1054" y="3406"/>
                  <a:chExt cx="677" cy="565"/>
                </a:xfrm>
              </p:grpSpPr>
              <p:sp>
                <p:nvSpPr>
                  <p:cNvPr id="3450" name="Freeform 9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451" name="Freeform 96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452" name="Freeform 96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453" name="Freeform 96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454" name="Freeform 9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455" name="Freeform 96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456" name="Freeform 96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457" name="Freeform 96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458" name="Freeform 96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447" name="Group 969"/>
                <p:cNvGrpSpPr>
                  <a:grpSpLocks noChangeAspect="1"/>
                </p:cNvGrpSpPr>
                <p:nvPr/>
              </p:nvGrpSpPr>
              <p:grpSpPr bwMode="auto">
                <a:xfrm rot="-4350386">
                  <a:off x="2050" y="1270"/>
                  <a:ext cx="90" cy="55"/>
                  <a:chOff x="480" y="3413"/>
                  <a:chExt cx="673" cy="560"/>
                </a:xfrm>
              </p:grpSpPr>
              <p:sp>
                <p:nvSpPr>
                  <p:cNvPr id="3448" name="Freeform 97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449" name="Freeform 9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311" name="Group 972"/>
              <p:cNvGrpSpPr>
                <a:grpSpLocks noChangeAspect="1"/>
              </p:cNvGrpSpPr>
              <p:nvPr/>
            </p:nvGrpSpPr>
            <p:grpSpPr bwMode="auto">
              <a:xfrm>
                <a:off x="2971" y="1707"/>
                <a:ext cx="155" cy="373"/>
                <a:chOff x="932" y="1304"/>
                <a:chExt cx="141" cy="338"/>
              </a:xfrm>
            </p:grpSpPr>
            <p:grpSp>
              <p:nvGrpSpPr>
                <p:cNvPr id="3408" name="Group 973"/>
                <p:cNvGrpSpPr>
                  <a:grpSpLocks noChangeAspect="1"/>
                </p:cNvGrpSpPr>
                <p:nvPr/>
              </p:nvGrpSpPr>
              <p:grpSpPr bwMode="auto">
                <a:xfrm rot="-4304073">
                  <a:off x="1006" y="1315"/>
                  <a:ext cx="78" cy="56"/>
                  <a:chOff x="1054" y="3406"/>
                  <a:chExt cx="677" cy="565"/>
                </a:xfrm>
              </p:grpSpPr>
              <p:sp>
                <p:nvSpPr>
                  <p:cNvPr id="3435" name="Freeform 9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436" name="Freeform 97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437" name="Freeform 97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438" name="Freeform 97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439" name="Freeform 9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440" name="Freeform 97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441" name="Freeform 98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442" name="Freeform 98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443" name="Freeform 98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3409" name="Group 983"/>
                <p:cNvGrpSpPr>
                  <a:grpSpLocks noChangeAspect="1"/>
                </p:cNvGrpSpPr>
                <p:nvPr/>
              </p:nvGrpSpPr>
              <p:grpSpPr bwMode="auto">
                <a:xfrm rot="-4304073">
                  <a:off x="984" y="1380"/>
                  <a:ext cx="79" cy="56"/>
                  <a:chOff x="480" y="3413"/>
                  <a:chExt cx="673" cy="560"/>
                </a:xfrm>
              </p:grpSpPr>
              <p:sp>
                <p:nvSpPr>
                  <p:cNvPr id="3433" name="Freeform 9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434" name="Freeform 98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410" name="Group 986"/>
                <p:cNvGrpSpPr>
                  <a:grpSpLocks noChangeAspect="1"/>
                </p:cNvGrpSpPr>
                <p:nvPr/>
              </p:nvGrpSpPr>
              <p:grpSpPr bwMode="auto">
                <a:xfrm rot="-4304073">
                  <a:off x="963" y="1443"/>
                  <a:ext cx="79" cy="56"/>
                  <a:chOff x="1054" y="3406"/>
                  <a:chExt cx="677" cy="565"/>
                </a:xfrm>
              </p:grpSpPr>
              <p:sp>
                <p:nvSpPr>
                  <p:cNvPr id="3424" name="Freeform 9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425" name="Freeform 98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426" name="Freeform 98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427" name="Freeform 99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428" name="Freeform 99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429" name="Freeform 99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430" name="Freeform 99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431" name="Freeform 99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432" name="Freeform 99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411" name="Group 996"/>
                <p:cNvGrpSpPr>
                  <a:grpSpLocks noChangeAspect="1"/>
                </p:cNvGrpSpPr>
                <p:nvPr/>
              </p:nvGrpSpPr>
              <p:grpSpPr bwMode="auto">
                <a:xfrm rot="-4304073">
                  <a:off x="943" y="1507"/>
                  <a:ext cx="78" cy="56"/>
                  <a:chOff x="480" y="3413"/>
                  <a:chExt cx="673" cy="560"/>
                </a:xfrm>
              </p:grpSpPr>
              <p:sp>
                <p:nvSpPr>
                  <p:cNvPr id="3422" name="Freeform 99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423" name="Freeform 99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412" name="Group 999"/>
                <p:cNvGrpSpPr>
                  <a:grpSpLocks noChangeAspect="1"/>
                </p:cNvGrpSpPr>
                <p:nvPr/>
              </p:nvGrpSpPr>
              <p:grpSpPr bwMode="auto">
                <a:xfrm rot="-4304073">
                  <a:off x="920" y="1575"/>
                  <a:ext cx="79" cy="56"/>
                  <a:chOff x="1054" y="3406"/>
                  <a:chExt cx="677" cy="565"/>
                </a:xfrm>
              </p:grpSpPr>
              <p:sp>
                <p:nvSpPr>
                  <p:cNvPr id="3413" name="Freeform 10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414" name="Freeform 100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415" name="Freeform 100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416" name="Freeform 100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417" name="Freeform 100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418" name="Freeform 100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419" name="Freeform 100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420" name="Freeform 100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421" name="Freeform 100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3312" name="Group 1009"/>
              <p:cNvGrpSpPr>
                <a:grpSpLocks/>
              </p:cNvGrpSpPr>
              <p:nvPr/>
            </p:nvGrpSpPr>
            <p:grpSpPr bwMode="auto">
              <a:xfrm>
                <a:off x="2880" y="1706"/>
                <a:ext cx="268" cy="409"/>
                <a:chOff x="2880" y="1207"/>
                <a:chExt cx="268" cy="409"/>
              </a:xfrm>
            </p:grpSpPr>
            <p:grpSp>
              <p:nvGrpSpPr>
                <p:cNvPr id="3313" name="Group 1010"/>
                <p:cNvGrpSpPr>
                  <a:grpSpLocks/>
                </p:cNvGrpSpPr>
                <p:nvPr/>
              </p:nvGrpSpPr>
              <p:grpSpPr bwMode="auto">
                <a:xfrm>
                  <a:off x="2880" y="1207"/>
                  <a:ext cx="126" cy="317"/>
                  <a:chOff x="1655" y="1234"/>
                  <a:chExt cx="126" cy="317"/>
                </a:xfrm>
              </p:grpSpPr>
              <p:grpSp>
                <p:nvGrpSpPr>
                  <p:cNvPr id="3382" name="Group 1011"/>
                  <p:cNvGrpSpPr>
                    <a:grpSpLocks noChangeAspect="1"/>
                  </p:cNvGrpSpPr>
                  <p:nvPr/>
                </p:nvGrpSpPr>
                <p:grpSpPr bwMode="auto">
                  <a:xfrm rot="-4350386">
                    <a:off x="1685" y="1327"/>
                    <a:ext cx="90" cy="56"/>
                    <a:chOff x="480" y="3413"/>
                    <a:chExt cx="673" cy="560"/>
                  </a:xfrm>
                </p:grpSpPr>
                <p:sp>
                  <p:nvSpPr>
                    <p:cNvPr id="3406" name="Freeform 10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407" name="Freeform 10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383" name="Group 1014"/>
                  <p:cNvGrpSpPr>
                    <a:grpSpLocks noChangeAspect="1"/>
                  </p:cNvGrpSpPr>
                  <p:nvPr/>
                </p:nvGrpSpPr>
                <p:grpSpPr bwMode="auto">
                  <a:xfrm rot="-4350386">
                    <a:off x="1708" y="1252"/>
                    <a:ext cx="91" cy="55"/>
                    <a:chOff x="1054" y="3406"/>
                    <a:chExt cx="677" cy="565"/>
                  </a:xfrm>
                </p:grpSpPr>
                <p:sp>
                  <p:nvSpPr>
                    <p:cNvPr id="3397" name="Freeform 10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398" name="Freeform 101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399" name="Freeform 101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400" name="Freeform 101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401" name="Freeform 10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402" name="Freeform 102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403" name="Freeform 102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404" name="Freeform 102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405" name="Freeform 102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384" name="Group 1024"/>
                  <p:cNvGrpSpPr>
                    <a:grpSpLocks noChangeAspect="1"/>
                  </p:cNvGrpSpPr>
                  <p:nvPr/>
                </p:nvGrpSpPr>
                <p:grpSpPr bwMode="auto">
                  <a:xfrm rot="-4350386">
                    <a:off x="1662" y="1397"/>
                    <a:ext cx="92" cy="56"/>
                    <a:chOff x="1054" y="3406"/>
                    <a:chExt cx="677" cy="565"/>
                  </a:xfrm>
                </p:grpSpPr>
                <p:sp>
                  <p:nvSpPr>
                    <p:cNvPr id="3388" name="Freeform 10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389" name="Freeform 102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390" name="Freeform 102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391" name="Freeform 102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392" name="Freeform 102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393" name="Freeform 103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394" name="Freeform 103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395" name="Freeform 103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396" name="Freeform 103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385" name="Group 1034"/>
                  <p:cNvGrpSpPr>
                    <a:grpSpLocks noChangeAspect="1"/>
                  </p:cNvGrpSpPr>
                  <p:nvPr/>
                </p:nvGrpSpPr>
                <p:grpSpPr bwMode="auto">
                  <a:xfrm rot="-4350386">
                    <a:off x="1638" y="1478"/>
                    <a:ext cx="90" cy="55"/>
                    <a:chOff x="480" y="3413"/>
                    <a:chExt cx="673" cy="560"/>
                  </a:xfrm>
                </p:grpSpPr>
                <p:sp>
                  <p:nvSpPr>
                    <p:cNvPr id="3386" name="Freeform 103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387" name="Freeform 10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314" name="Group 1037"/>
                <p:cNvGrpSpPr>
                  <a:grpSpLocks/>
                </p:cNvGrpSpPr>
                <p:nvPr/>
              </p:nvGrpSpPr>
              <p:grpSpPr bwMode="auto">
                <a:xfrm>
                  <a:off x="2926" y="1298"/>
                  <a:ext cx="108" cy="227"/>
                  <a:chOff x="2926" y="1324"/>
                  <a:chExt cx="108" cy="227"/>
                </a:xfrm>
              </p:grpSpPr>
              <p:grpSp>
                <p:nvGrpSpPr>
                  <p:cNvPr id="3366" name="Group 1038"/>
                  <p:cNvGrpSpPr>
                    <a:grpSpLocks noChangeAspect="1"/>
                  </p:cNvGrpSpPr>
                  <p:nvPr/>
                </p:nvGrpSpPr>
                <p:grpSpPr bwMode="auto">
                  <a:xfrm rot="-4304073">
                    <a:off x="2959" y="1337"/>
                    <a:ext cx="87" cy="62"/>
                    <a:chOff x="480" y="3413"/>
                    <a:chExt cx="673" cy="560"/>
                  </a:xfrm>
                </p:grpSpPr>
                <p:sp>
                  <p:nvSpPr>
                    <p:cNvPr id="3380" name="Freeform 103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381" name="Freeform 104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367" name="Group 1041"/>
                  <p:cNvGrpSpPr>
                    <a:grpSpLocks noChangeAspect="1"/>
                  </p:cNvGrpSpPr>
                  <p:nvPr/>
                </p:nvGrpSpPr>
                <p:grpSpPr bwMode="auto">
                  <a:xfrm rot="-4304073">
                    <a:off x="2936" y="1406"/>
                    <a:ext cx="87" cy="62"/>
                    <a:chOff x="1054" y="3406"/>
                    <a:chExt cx="677" cy="565"/>
                  </a:xfrm>
                </p:grpSpPr>
                <p:sp>
                  <p:nvSpPr>
                    <p:cNvPr id="3371" name="Freeform 10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372" name="Freeform 104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373" name="Freeform 104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374" name="Freeform 104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375" name="Freeform 104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376" name="Freeform 104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377" name="Freeform 104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378" name="Freeform 104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379" name="Freeform 105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368" name="Group 1051"/>
                  <p:cNvGrpSpPr>
                    <a:grpSpLocks noChangeAspect="1"/>
                  </p:cNvGrpSpPr>
                  <p:nvPr/>
                </p:nvGrpSpPr>
                <p:grpSpPr bwMode="auto">
                  <a:xfrm rot="-4304073">
                    <a:off x="2914" y="1477"/>
                    <a:ext cx="86" cy="62"/>
                    <a:chOff x="480" y="3413"/>
                    <a:chExt cx="673" cy="560"/>
                  </a:xfrm>
                </p:grpSpPr>
                <p:sp>
                  <p:nvSpPr>
                    <p:cNvPr id="3369" name="Freeform 10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370" name="Freeform 10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315" name="Group 1054"/>
                <p:cNvGrpSpPr>
                  <a:grpSpLocks/>
                </p:cNvGrpSpPr>
                <p:nvPr/>
              </p:nvGrpSpPr>
              <p:grpSpPr bwMode="auto">
                <a:xfrm>
                  <a:off x="3006" y="1239"/>
                  <a:ext cx="101" cy="237"/>
                  <a:chOff x="3016" y="1279"/>
                  <a:chExt cx="101" cy="237"/>
                </a:xfrm>
              </p:grpSpPr>
              <p:grpSp>
                <p:nvGrpSpPr>
                  <p:cNvPr id="3343" name="Group 1055"/>
                  <p:cNvGrpSpPr>
                    <a:grpSpLocks noChangeAspect="1"/>
                  </p:cNvGrpSpPr>
                  <p:nvPr/>
                </p:nvGrpSpPr>
                <p:grpSpPr bwMode="auto">
                  <a:xfrm rot="-4350386">
                    <a:off x="3021" y="1372"/>
                    <a:ext cx="90" cy="56"/>
                    <a:chOff x="480" y="3413"/>
                    <a:chExt cx="673" cy="560"/>
                  </a:xfrm>
                </p:grpSpPr>
                <p:sp>
                  <p:nvSpPr>
                    <p:cNvPr id="3364" name="Freeform 105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365" name="Freeform 105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344" name="Group 1058"/>
                  <p:cNvGrpSpPr>
                    <a:grpSpLocks noChangeAspect="1"/>
                  </p:cNvGrpSpPr>
                  <p:nvPr/>
                </p:nvGrpSpPr>
                <p:grpSpPr bwMode="auto">
                  <a:xfrm rot="-4350386">
                    <a:off x="3044" y="1297"/>
                    <a:ext cx="91" cy="55"/>
                    <a:chOff x="1054" y="3406"/>
                    <a:chExt cx="677" cy="565"/>
                  </a:xfrm>
                </p:grpSpPr>
                <p:sp>
                  <p:nvSpPr>
                    <p:cNvPr id="3355" name="Freeform 10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356" name="Freeform 106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357" name="Freeform 106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358" name="Freeform 106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359" name="Freeform 10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360" name="Freeform 106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361" name="Freeform 106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362" name="Freeform 106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363" name="Freeform 106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345" name="Group 1068"/>
                  <p:cNvGrpSpPr>
                    <a:grpSpLocks noChangeAspect="1"/>
                  </p:cNvGrpSpPr>
                  <p:nvPr/>
                </p:nvGrpSpPr>
                <p:grpSpPr bwMode="auto">
                  <a:xfrm rot="-4350386">
                    <a:off x="2998" y="1442"/>
                    <a:ext cx="92" cy="56"/>
                    <a:chOff x="1054" y="3406"/>
                    <a:chExt cx="677" cy="565"/>
                  </a:xfrm>
                </p:grpSpPr>
                <p:sp>
                  <p:nvSpPr>
                    <p:cNvPr id="3346" name="Freeform 10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347" name="Freeform 107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348" name="Freeform 107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349" name="Freeform 107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350" name="Freeform 10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351" name="Freeform 107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352" name="Freeform 107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353" name="Freeform 107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354" name="Freeform 107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3316" name="Group 1078"/>
                <p:cNvGrpSpPr>
                  <a:grpSpLocks/>
                </p:cNvGrpSpPr>
                <p:nvPr/>
              </p:nvGrpSpPr>
              <p:grpSpPr bwMode="auto">
                <a:xfrm>
                  <a:off x="3016" y="1314"/>
                  <a:ext cx="132" cy="302"/>
                  <a:chOff x="2109" y="1324"/>
                  <a:chExt cx="132" cy="302"/>
                </a:xfrm>
              </p:grpSpPr>
              <p:grpSp>
                <p:nvGrpSpPr>
                  <p:cNvPr id="3317" name="Group 1079"/>
                  <p:cNvGrpSpPr>
                    <a:grpSpLocks noChangeAspect="1"/>
                  </p:cNvGrpSpPr>
                  <p:nvPr/>
                </p:nvGrpSpPr>
                <p:grpSpPr bwMode="auto">
                  <a:xfrm rot="-4304073">
                    <a:off x="2166" y="1337"/>
                    <a:ext cx="87" cy="62"/>
                    <a:chOff x="480" y="3413"/>
                    <a:chExt cx="673" cy="560"/>
                  </a:xfrm>
                </p:grpSpPr>
                <p:sp>
                  <p:nvSpPr>
                    <p:cNvPr id="3341" name="Freeform 10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342" name="Freeform 10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318" name="Group 1082"/>
                  <p:cNvGrpSpPr>
                    <a:grpSpLocks noChangeAspect="1"/>
                  </p:cNvGrpSpPr>
                  <p:nvPr/>
                </p:nvGrpSpPr>
                <p:grpSpPr bwMode="auto">
                  <a:xfrm rot="-4304073">
                    <a:off x="2143" y="1406"/>
                    <a:ext cx="87" cy="62"/>
                    <a:chOff x="1054" y="3406"/>
                    <a:chExt cx="677" cy="565"/>
                  </a:xfrm>
                </p:grpSpPr>
                <p:sp>
                  <p:nvSpPr>
                    <p:cNvPr id="3332" name="Freeform 10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333" name="Freeform 108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334" name="Freeform 108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335" name="Freeform 108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336" name="Freeform 10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337" name="Freeform 108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338" name="Freeform 108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339" name="Freeform 109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340" name="Freeform 109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319" name="Group 1092"/>
                  <p:cNvGrpSpPr>
                    <a:grpSpLocks noChangeAspect="1"/>
                  </p:cNvGrpSpPr>
                  <p:nvPr/>
                </p:nvGrpSpPr>
                <p:grpSpPr bwMode="auto">
                  <a:xfrm rot="-4304073">
                    <a:off x="2121" y="1477"/>
                    <a:ext cx="86" cy="62"/>
                    <a:chOff x="480" y="3413"/>
                    <a:chExt cx="673" cy="560"/>
                  </a:xfrm>
                </p:grpSpPr>
                <p:sp>
                  <p:nvSpPr>
                    <p:cNvPr id="3330" name="Freeform 10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331" name="Freeform 109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320" name="Group 1095"/>
                  <p:cNvGrpSpPr>
                    <a:grpSpLocks noChangeAspect="1"/>
                  </p:cNvGrpSpPr>
                  <p:nvPr/>
                </p:nvGrpSpPr>
                <p:grpSpPr bwMode="auto">
                  <a:xfrm rot="-4304073">
                    <a:off x="2096" y="1552"/>
                    <a:ext cx="87" cy="62"/>
                    <a:chOff x="1054" y="3406"/>
                    <a:chExt cx="677" cy="565"/>
                  </a:xfrm>
                </p:grpSpPr>
                <p:sp>
                  <p:nvSpPr>
                    <p:cNvPr id="3321" name="Freeform 10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322" name="Freeform 109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323" name="Freeform 109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324" name="Freeform 109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325" name="Freeform 11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326" name="Freeform 110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327" name="Freeform 110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328" name="Freeform 110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329" name="Freeform 110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1889" name="Group 1105"/>
            <p:cNvGrpSpPr>
              <a:grpSpLocks/>
            </p:cNvGrpSpPr>
            <p:nvPr/>
          </p:nvGrpSpPr>
          <p:grpSpPr bwMode="auto">
            <a:xfrm>
              <a:off x="5190" y="2111"/>
              <a:ext cx="268" cy="409"/>
              <a:chOff x="2880" y="1207"/>
              <a:chExt cx="268" cy="409"/>
            </a:xfrm>
          </p:grpSpPr>
          <p:grpSp>
            <p:nvGrpSpPr>
              <p:cNvPr id="3214" name="Group 1106"/>
              <p:cNvGrpSpPr>
                <a:grpSpLocks/>
              </p:cNvGrpSpPr>
              <p:nvPr/>
            </p:nvGrpSpPr>
            <p:grpSpPr bwMode="auto">
              <a:xfrm>
                <a:off x="2880" y="1207"/>
                <a:ext cx="126" cy="317"/>
                <a:chOff x="1655" y="1234"/>
                <a:chExt cx="126" cy="317"/>
              </a:xfrm>
            </p:grpSpPr>
            <p:grpSp>
              <p:nvGrpSpPr>
                <p:cNvPr id="3283" name="Group 1107"/>
                <p:cNvGrpSpPr>
                  <a:grpSpLocks noChangeAspect="1"/>
                </p:cNvGrpSpPr>
                <p:nvPr/>
              </p:nvGrpSpPr>
              <p:grpSpPr bwMode="auto">
                <a:xfrm rot="-4350386">
                  <a:off x="1685" y="1327"/>
                  <a:ext cx="90" cy="56"/>
                  <a:chOff x="480" y="3413"/>
                  <a:chExt cx="673" cy="560"/>
                </a:xfrm>
              </p:grpSpPr>
              <p:sp>
                <p:nvSpPr>
                  <p:cNvPr id="3307" name="Freeform 11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308" name="Freeform 110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284" name="Group 1110"/>
                <p:cNvGrpSpPr>
                  <a:grpSpLocks noChangeAspect="1"/>
                </p:cNvGrpSpPr>
                <p:nvPr/>
              </p:nvGrpSpPr>
              <p:grpSpPr bwMode="auto">
                <a:xfrm rot="-4350386">
                  <a:off x="1708" y="1252"/>
                  <a:ext cx="91" cy="55"/>
                  <a:chOff x="1054" y="3406"/>
                  <a:chExt cx="677" cy="565"/>
                </a:xfrm>
              </p:grpSpPr>
              <p:sp>
                <p:nvSpPr>
                  <p:cNvPr id="3298" name="Freeform 11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299" name="Freeform 111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300" name="Freeform 111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301" name="Freeform 111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302" name="Freeform 11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303" name="Freeform 111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304" name="Freeform 111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305" name="Freeform 111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306" name="Freeform 111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285" name="Group 1120"/>
                <p:cNvGrpSpPr>
                  <a:grpSpLocks noChangeAspect="1"/>
                </p:cNvGrpSpPr>
                <p:nvPr/>
              </p:nvGrpSpPr>
              <p:grpSpPr bwMode="auto">
                <a:xfrm rot="-4350386">
                  <a:off x="1662" y="1397"/>
                  <a:ext cx="92" cy="56"/>
                  <a:chOff x="1054" y="3406"/>
                  <a:chExt cx="677" cy="565"/>
                </a:xfrm>
              </p:grpSpPr>
              <p:sp>
                <p:nvSpPr>
                  <p:cNvPr id="3289" name="Freeform 11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290" name="Freeform 112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291" name="Freeform 112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292" name="Freeform 112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293" name="Freeform 11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294" name="Freeform 112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295" name="Freeform 112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296" name="Freeform 112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297" name="Freeform 112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286" name="Group 1130"/>
                <p:cNvGrpSpPr>
                  <a:grpSpLocks noChangeAspect="1"/>
                </p:cNvGrpSpPr>
                <p:nvPr/>
              </p:nvGrpSpPr>
              <p:grpSpPr bwMode="auto">
                <a:xfrm rot="-4350386">
                  <a:off x="1638" y="1478"/>
                  <a:ext cx="90" cy="55"/>
                  <a:chOff x="480" y="3413"/>
                  <a:chExt cx="673" cy="560"/>
                </a:xfrm>
              </p:grpSpPr>
              <p:sp>
                <p:nvSpPr>
                  <p:cNvPr id="3287" name="Freeform 11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288" name="Freeform 11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215" name="Group 1133"/>
              <p:cNvGrpSpPr>
                <a:grpSpLocks/>
              </p:cNvGrpSpPr>
              <p:nvPr/>
            </p:nvGrpSpPr>
            <p:grpSpPr bwMode="auto">
              <a:xfrm>
                <a:off x="2926" y="1298"/>
                <a:ext cx="108" cy="227"/>
                <a:chOff x="2926" y="1324"/>
                <a:chExt cx="108" cy="227"/>
              </a:xfrm>
            </p:grpSpPr>
            <p:grpSp>
              <p:nvGrpSpPr>
                <p:cNvPr id="3267" name="Group 1134"/>
                <p:cNvGrpSpPr>
                  <a:grpSpLocks noChangeAspect="1"/>
                </p:cNvGrpSpPr>
                <p:nvPr/>
              </p:nvGrpSpPr>
              <p:grpSpPr bwMode="auto">
                <a:xfrm rot="-4304073">
                  <a:off x="2959" y="1337"/>
                  <a:ext cx="87" cy="62"/>
                  <a:chOff x="480" y="3413"/>
                  <a:chExt cx="673" cy="560"/>
                </a:xfrm>
              </p:grpSpPr>
              <p:sp>
                <p:nvSpPr>
                  <p:cNvPr id="3281" name="Freeform 113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282" name="Freeform 11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268" name="Group 1137"/>
                <p:cNvGrpSpPr>
                  <a:grpSpLocks noChangeAspect="1"/>
                </p:cNvGrpSpPr>
                <p:nvPr/>
              </p:nvGrpSpPr>
              <p:grpSpPr bwMode="auto">
                <a:xfrm rot="-4304073">
                  <a:off x="2936" y="1406"/>
                  <a:ext cx="87" cy="62"/>
                  <a:chOff x="1054" y="3406"/>
                  <a:chExt cx="677" cy="565"/>
                </a:xfrm>
              </p:grpSpPr>
              <p:sp>
                <p:nvSpPr>
                  <p:cNvPr id="3272" name="Freeform 113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273" name="Freeform 113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274" name="Freeform 114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275" name="Freeform 114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276" name="Freeform 11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277" name="Freeform 114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278" name="Freeform 114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279" name="Freeform 114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280" name="Freeform 114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269" name="Group 1147"/>
                <p:cNvGrpSpPr>
                  <a:grpSpLocks noChangeAspect="1"/>
                </p:cNvGrpSpPr>
                <p:nvPr/>
              </p:nvGrpSpPr>
              <p:grpSpPr bwMode="auto">
                <a:xfrm rot="-4304073">
                  <a:off x="2914" y="1477"/>
                  <a:ext cx="86" cy="62"/>
                  <a:chOff x="480" y="3413"/>
                  <a:chExt cx="673" cy="560"/>
                </a:xfrm>
              </p:grpSpPr>
              <p:sp>
                <p:nvSpPr>
                  <p:cNvPr id="3270" name="Freeform 11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271" name="Freeform 11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216" name="Group 1150"/>
              <p:cNvGrpSpPr>
                <a:grpSpLocks/>
              </p:cNvGrpSpPr>
              <p:nvPr/>
            </p:nvGrpSpPr>
            <p:grpSpPr bwMode="auto">
              <a:xfrm>
                <a:off x="3006" y="1239"/>
                <a:ext cx="101" cy="237"/>
                <a:chOff x="3016" y="1279"/>
                <a:chExt cx="101" cy="237"/>
              </a:xfrm>
            </p:grpSpPr>
            <p:grpSp>
              <p:nvGrpSpPr>
                <p:cNvPr id="3244" name="Group 1151"/>
                <p:cNvGrpSpPr>
                  <a:grpSpLocks noChangeAspect="1"/>
                </p:cNvGrpSpPr>
                <p:nvPr/>
              </p:nvGrpSpPr>
              <p:grpSpPr bwMode="auto">
                <a:xfrm rot="-4350386">
                  <a:off x="3021" y="1372"/>
                  <a:ext cx="90" cy="56"/>
                  <a:chOff x="480" y="3413"/>
                  <a:chExt cx="673" cy="560"/>
                </a:xfrm>
              </p:grpSpPr>
              <p:sp>
                <p:nvSpPr>
                  <p:cNvPr id="3265" name="Freeform 11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266" name="Freeform 11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245" name="Group 1154"/>
                <p:cNvGrpSpPr>
                  <a:grpSpLocks noChangeAspect="1"/>
                </p:cNvGrpSpPr>
                <p:nvPr/>
              </p:nvGrpSpPr>
              <p:grpSpPr bwMode="auto">
                <a:xfrm rot="-4350386">
                  <a:off x="3044" y="1297"/>
                  <a:ext cx="91" cy="55"/>
                  <a:chOff x="1054" y="3406"/>
                  <a:chExt cx="677" cy="565"/>
                </a:xfrm>
              </p:grpSpPr>
              <p:sp>
                <p:nvSpPr>
                  <p:cNvPr id="3256" name="Freeform 11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257" name="Freeform 115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258" name="Freeform 115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259" name="Freeform 115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260" name="Freeform 11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261" name="Freeform 116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262" name="Freeform 116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263" name="Freeform 116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264" name="Freeform 116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246" name="Group 1164"/>
                <p:cNvGrpSpPr>
                  <a:grpSpLocks noChangeAspect="1"/>
                </p:cNvGrpSpPr>
                <p:nvPr/>
              </p:nvGrpSpPr>
              <p:grpSpPr bwMode="auto">
                <a:xfrm rot="-4350386">
                  <a:off x="2998" y="1442"/>
                  <a:ext cx="92" cy="56"/>
                  <a:chOff x="1054" y="3406"/>
                  <a:chExt cx="677" cy="565"/>
                </a:xfrm>
              </p:grpSpPr>
              <p:sp>
                <p:nvSpPr>
                  <p:cNvPr id="3247" name="Freeform 116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248" name="Freeform 116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249" name="Freeform 116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250" name="Freeform 116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251" name="Freeform 11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252" name="Freeform 117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253" name="Freeform 117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254" name="Freeform 117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255" name="Freeform 117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3217" name="Group 1174"/>
              <p:cNvGrpSpPr>
                <a:grpSpLocks/>
              </p:cNvGrpSpPr>
              <p:nvPr/>
            </p:nvGrpSpPr>
            <p:grpSpPr bwMode="auto">
              <a:xfrm>
                <a:off x="3016" y="1314"/>
                <a:ext cx="132" cy="302"/>
                <a:chOff x="2109" y="1324"/>
                <a:chExt cx="132" cy="302"/>
              </a:xfrm>
            </p:grpSpPr>
            <p:grpSp>
              <p:nvGrpSpPr>
                <p:cNvPr id="3218" name="Group 1175"/>
                <p:cNvGrpSpPr>
                  <a:grpSpLocks noChangeAspect="1"/>
                </p:cNvGrpSpPr>
                <p:nvPr/>
              </p:nvGrpSpPr>
              <p:grpSpPr bwMode="auto">
                <a:xfrm rot="-4304073">
                  <a:off x="2166" y="1337"/>
                  <a:ext cx="87" cy="62"/>
                  <a:chOff x="480" y="3413"/>
                  <a:chExt cx="673" cy="560"/>
                </a:xfrm>
              </p:grpSpPr>
              <p:sp>
                <p:nvSpPr>
                  <p:cNvPr id="3242" name="Freeform 11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243" name="Freeform 11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219" name="Group 1178"/>
                <p:cNvGrpSpPr>
                  <a:grpSpLocks noChangeAspect="1"/>
                </p:cNvGrpSpPr>
                <p:nvPr/>
              </p:nvGrpSpPr>
              <p:grpSpPr bwMode="auto">
                <a:xfrm rot="-4304073">
                  <a:off x="2143" y="1406"/>
                  <a:ext cx="87" cy="62"/>
                  <a:chOff x="1054" y="3406"/>
                  <a:chExt cx="677" cy="565"/>
                </a:xfrm>
              </p:grpSpPr>
              <p:sp>
                <p:nvSpPr>
                  <p:cNvPr id="3233" name="Freeform 11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234" name="Freeform 11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235" name="Freeform 11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236" name="Freeform 11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237" name="Freeform 11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238" name="Freeform 11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239" name="Freeform 11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240" name="Freeform 11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241" name="Freeform 11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220" name="Group 1188"/>
                <p:cNvGrpSpPr>
                  <a:grpSpLocks noChangeAspect="1"/>
                </p:cNvGrpSpPr>
                <p:nvPr/>
              </p:nvGrpSpPr>
              <p:grpSpPr bwMode="auto">
                <a:xfrm rot="-4304073">
                  <a:off x="2121" y="1477"/>
                  <a:ext cx="86" cy="62"/>
                  <a:chOff x="480" y="3413"/>
                  <a:chExt cx="673" cy="560"/>
                </a:xfrm>
              </p:grpSpPr>
              <p:sp>
                <p:nvSpPr>
                  <p:cNvPr id="3231" name="Freeform 11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232" name="Freeform 119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221" name="Group 1191"/>
                <p:cNvGrpSpPr>
                  <a:grpSpLocks noChangeAspect="1"/>
                </p:cNvGrpSpPr>
                <p:nvPr/>
              </p:nvGrpSpPr>
              <p:grpSpPr bwMode="auto">
                <a:xfrm rot="-4304073">
                  <a:off x="2096" y="1552"/>
                  <a:ext cx="87" cy="62"/>
                  <a:chOff x="1054" y="3406"/>
                  <a:chExt cx="677" cy="565"/>
                </a:xfrm>
              </p:grpSpPr>
              <p:sp>
                <p:nvSpPr>
                  <p:cNvPr id="3222" name="Freeform 119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223" name="Freeform 119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224" name="Freeform 119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225" name="Freeform 119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226" name="Freeform 11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227" name="Freeform 119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228" name="Freeform 119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229" name="Freeform 119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230" name="Freeform 120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1890" name="Group 1201"/>
            <p:cNvGrpSpPr>
              <a:grpSpLocks/>
            </p:cNvGrpSpPr>
            <p:nvPr/>
          </p:nvGrpSpPr>
          <p:grpSpPr bwMode="auto">
            <a:xfrm>
              <a:off x="5231" y="2156"/>
              <a:ext cx="280" cy="454"/>
              <a:chOff x="2868" y="1661"/>
              <a:chExt cx="280" cy="454"/>
            </a:xfrm>
          </p:grpSpPr>
          <p:grpSp>
            <p:nvGrpSpPr>
              <p:cNvPr id="3027" name="Group 1202"/>
              <p:cNvGrpSpPr>
                <a:grpSpLocks/>
              </p:cNvGrpSpPr>
              <p:nvPr/>
            </p:nvGrpSpPr>
            <p:grpSpPr bwMode="auto">
              <a:xfrm>
                <a:off x="2868" y="1707"/>
                <a:ext cx="131" cy="298"/>
                <a:chOff x="1815" y="1253"/>
                <a:chExt cx="131" cy="298"/>
              </a:xfrm>
            </p:grpSpPr>
            <p:grpSp>
              <p:nvGrpSpPr>
                <p:cNvPr id="3188" name="Group 1203"/>
                <p:cNvGrpSpPr>
                  <a:grpSpLocks noChangeAspect="1"/>
                </p:cNvGrpSpPr>
                <p:nvPr/>
              </p:nvGrpSpPr>
              <p:grpSpPr bwMode="auto">
                <a:xfrm rot="-4304073">
                  <a:off x="1872" y="1265"/>
                  <a:ext cx="86" cy="62"/>
                  <a:chOff x="1054" y="3406"/>
                  <a:chExt cx="677" cy="565"/>
                </a:xfrm>
              </p:grpSpPr>
              <p:sp>
                <p:nvSpPr>
                  <p:cNvPr id="3205" name="Freeform 120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206" name="Freeform 120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207" name="Freeform 120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208" name="Freeform 120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209" name="Freeform 120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210" name="Freeform 120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211" name="Freeform 121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212" name="Freeform 121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213" name="Freeform 121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3189" name="Group 1213"/>
                <p:cNvGrpSpPr>
                  <a:grpSpLocks noChangeAspect="1"/>
                </p:cNvGrpSpPr>
                <p:nvPr/>
              </p:nvGrpSpPr>
              <p:grpSpPr bwMode="auto">
                <a:xfrm rot="-4304073">
                  <a:off x="1848" y="1337"/>
                  <a:ext cx="87" cy="62"/>
                  <a:chOff x="480" y="3413"/>
                  <a:chExt cx="673" cy="560"/>
                </a:xfrm>
              </p:grpSpPr>
              <p:sp>
                <p:nvSpPr>
                  <p:cNvPr id="3203" name="Freeform 121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204" name="Freeform 12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190" name="Group 1216"/>
                <p:cNvGrpSpPr>
                  <a:grpSpLocks noChangeAspect="1"/>
                </p:cNvGrpSpPr>
                <p:nvPr/>
              </p:nvGrpSpPr>
              <p:grpSpPr bwMode="auto">
                <a:xfrm rot="-4304073">
                  <a:off x="1825" y="1406"/>
                  <a:ext cx="87" cy="62"/>
                  <a:chOff x="1054" y="3406"/>
                  <a:chExt cx="677" cy="565"/>
                </a:xfrm>
              </p:grpSpPr>
              <p:sp>
                <p:nvSpPr>
                  <p:cNvPr id="3194" name="Freeform 121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195" name="Freeform 121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196" name="Freeform 121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197" name="Freeform 122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198" name="Freeform 12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199" name="Freeform 122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200" name="Freeform 122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201" name="Freeform 122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202" name="Freeform 122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191" name="Group 1226"/>
                <p:cNvGrpSpPr>
                  <a:grpSpLocks noChangeAspect="1"/>
                </p:cNvGrpSpPr>
                <p:nvPr/>
              </p:nvGrpSpPr>
              <p:grpSpPr bwMode="auto">
                <a:xfrm rot="-4304073">
                  <a:off x="1803" y="1477"/>
                  <a:ext cx="86" cy="62"/>
                  <a:chOff x="480" y="3413"/>
                  <a:chExt cx="673" cy="560"/>
                </a:xfrm>
              </p:grpSpPr>
              <p:sp>
                <p:nvSpPr>
                  <p:cNvPr id="3192" name="Freeform 122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193" name="Freeform 122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028" name="Group 1229"/>
              <p:cNvGrpSpPr>
                <a:grpSpLocks/>
              </p:cNvGrpSpPr>
              <p:nvPr/>
            </p:nvGrpSpPr>
            <p:grpSpPr bwMode="auto">
              <a:xfrm>
                <a:off x="2945" y="1661"/>
                <a:ext cx="124" cy="309"/>
                <a:chOff x="1998" y="1253"/>
                <a:chExt cx="124" cy="309"/>
              </a:xfrm>
            </p:grpSpPr>
            <p:grpSp>
              <p:nvGrpSpPr>
                <p:cNvPr id="3162" name="Group 1230"/>
                <p:cNvGrpSpPr>
                  <a:grpSpLocks noChangeAspect="1"/>
                </p:cNvGrpSpPr>
                <p:nvPr/>
              </p:nvGrpSpPr>
              <p:grpSpPr bwMode="auto">
                <a:xfrm rot="-4350386">
                  <a:off x="2003" y="1418"/>
                  <a:ext cx="90" cy="56"/>
                  <a:chOff x="480" y="3413"/>
                  <a:chExt cx="673" cy="560"/>
                </a:xfrm>
              </p:grpSpPr>
              <p:sp>
                <p:nvSpPr>
                  <p:cNvPr id="3186" name="Freeform 12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187" name="Freeform 12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163" name="Group 1233"/>
                <p:cNvGrpSpPr>
                  <a:grpSpLocks noChangeAspect="1"/>
                </p:cNvGrpSpPr>
                <p:nvPr/>
              </p:nvGrpSpPr>
              <p:grpSpPr bwMode="auto">
                <a:xfrm rot="-4350386">
                  <a:off x="2026" y="1343"/>
                  <a:ext cx="91" cy="55"/>
                  <a:chOff x="1054" y="3406"/>
                  <a:chExt cx="677" cy="565"/>
                </a:xfrm>
              </p:grpSpPr>
              <p:sp>
                <p:nvSpPr>
                  <p:cNvPr id="3177" name="Freeform 123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178" name="Freeform 123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179" name="Freeform 123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180" name="Freeform 123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181" name="Freeform 123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182" name="Freeform 123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183" name="Freeform 124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184" name="Freeform 124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185" name="Freeform 124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164" name="Group 1243"/>
                <p:cNvGrpSpPr>
                  <a:grpSpLocks noChangeAspect="1"/>
                </p:cNvGrpSpPr>
                <p:nvPr/>
              </p:nvGrpSpPr>
              <p:grpSpPr bwMode="auto">
                <a:xfrm rot="-4350386">
                  <a:off x="1980" y="1488"/>
                  <a:ext cx="92" cy="56"/>
                  <a:chOff x="1054" y="3406"/>
                  <a:chExt cx="677" cy="565"/>
                </a:xfrm>
              </p:grpSpPr>
              <p:sp>
                <p:nvSpPr>
                  <p:cNvPr id="3168" name="Freeform 12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169" name="Freeform 124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170" name="Freeform 124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171" name="Freeform 124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172" name="Freeform 12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173" name="Freeform 124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174" name="Freeform 125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175" name="Freeform 125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176" name="Freeform 125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165" name="Group 1253"/>
                <p:cNvGrpSpPr>
                  <a:grpSpLocks noChangeAspect="1"/>
                </p:cNvGrpSpPr>
                <p:nvPr/>
              </p:nvGrpSpPr>
              <p:grpSpPr bwMode="auto">
                <a:xfrm rot="-4350386">
                  <a:off x="2050" y="1270"/>
                  <a:ext cx="90" cy="55"/>
                  <a:chOff x="480" y="3413"/>
                  <a:chExt cx="673" cy="560"/>
                </a:xfrm>
              </p:grpSpPr>
              <p:sp>
                <p:nvSpPr>
                  <p:cNvPr id="3166" name="Freeform 125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167" name="Freeform 125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029" name="Group 1256"/>
              <p:cNvGrpSpPr>
                <a:grpSpLocks noChangeAspect="1"/>
              </p:cNvGrpSpPr>
              <p:nvPr/>
            </p:nvGrpSpPr>
            <p:grpSpPr bwMode="auto">
              <a:xfrm>
                <a:off x="2971" y="1707"/>
                <a:ext cx="155" cy="373"/>
                <a:chOff x="932" y="1304"/>
                <a:chExt cx="141" cy="338"/>
              </a:xfrm>
            </p:grpSpPr>
            <p:grpSp>
              <p:nvGrpSpPr>
                <p:cNvPr id="3126" name="Group 1257"/>
                <p:cNvGrpSpPr>
                  <a:grpSpLocks noChangeAspect="1"/>
                </p:cNvGrpSpPr>
                <p:nvPr/>
              </p:nvGrpSpPr>
              <p:grpSpPr bwMode="auto">
                <a:xfrm rot="-4304073">
                  <a:off x="1006" y="1315"/>
                  <a:ext cx="78" cy="56"/>
                  <a:chOff x="1054" y="3406"/>
                  <a:chExt cx="677" cy="565"/>
                </a:xfrm>
              </p:grpSpPr>
              <p:sp>
                <p:nvSpPr>
                  <p:cNvPr id="3153" name="Freeform 125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154" name="Freeform 125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155" name="Freeform 126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156" name="Freeform 126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157" name="Freeform 126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158" name="Freeform 126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159" name="Freeform 126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160" name="Freeform 126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161" name="Freeform 126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3127" name="Group 1267"/>
                <p:cNvGrpSpPr>
                  <a:grpSpLocks noChangeAspect="1"/>
                </p:cNvGrpSpPr>
                <p:nvPr/>
              </p:nvGrpSpPr>
              <p:grpSpPr bwMode="auto">
                <a:xfrm rot="-4304073">
                  <a:off x="984" y="1380"/>
                  <a:ext cx="79" cy="56"/>
                  <a:chOff x="480" y="3413"/>
                  <a:chExt cx="673" cy="560"/>
                </a:xfrm>
              </p:grpSpPr>
              <p:sp>
                <p:nvSpPr>
                  <p:cNvPr id="3151" name="Freeform 12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152" name="Freeform 126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128" name="Group 1270"/>
                <p:cNvGrpSpPr>
                  <a:grpSpLocks noChangeAspect="1"/>
                </p:cNvGrpSpPr>
                <p:nvPr/>
              </p:nvGrpSpPr>
              <p:grpSpPr bwMode="auto">
                <a:xfrm rot="-4304073">
                  <a:off x="963" y="1443"/>
                  <a:ext cx="79" cy="56"/>
                  <a:chOff x="1054" y="3406"/>
                  <a:chExt cx="677" cy="565"/>
                </a:xfrm>
              </p:grpSpPr>
              <p:sp>
                <p:nvSpPr>
                  <p:cNvPr id="3142" name="Freeform 12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143" name="Freeform 127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144" name="Freeform 127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145" name="Freeform 127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146" name="Freeform 127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147" name="Freeform 127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148" name="Freeform 127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149" name="Freeform 127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150" name="Freeform 127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129" name="Group 1280"/>
                <p:cNvGrpSpPr>
                  <a:grpSpLocks noChangeAspect="1"/>
                </p:cNvGrpSpPr>
                <p:nvPr/>
              </p:nvGrpSpPr>
              <p:grpSpPr bwMode="auto">
                <a:xfrm rot="-4304073">
                  <a:off x="943" y="1507"/>
                  <a:ext cx="78" cy="56"/>
                  <a:chOff x="480" y="3413"/>
                  <a:chExt cx="673" cy="560"/>
                </a:xfrm>
              </p:grpSpPr>
              <p:sp>
                <p:nvSpPr>
                  <p:cNvPr id="3140" name="Freeform 12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141" name="Freeform 128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130" name="Group 1283"/>
                <p:cNvGrpSpPr>
                  <a:grpSpLocks noChangeAspect="1"/>
                </p:cNvGrpSpPr>
                <p:nvPr/>
              </p:nvGrpSpPr>
              <p:grpSpPr bwMode="auto">
                <a:xfrm rot="-4304073">
                  <a:off x="920" y="1575"/>
                  <a:ext cx="79" cy="56"/>
                  <a:chOff x="1054" y="3406"/>
                  <a:chExt cx="677" cy="565"/>
                </a:xfrm>
              </p:grpSpPr>
              <p:sp>
                <p:nvSpPr>
                  <p:cNvPr id="3131" name="Freeform 12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132" name="Freeform 128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133" name="Freeform 128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134" name="Freeform 128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135" name="Freeform 128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136" name="Freeform 128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137" name="Freeform 129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138" name="Freeform 129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139" name="Freeform 129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3030" name="Group 1293"/>
              <p:cNvGrpSpPr>
                <a:grpSpLocks/>
              </p:cNvGrpSpPr>
              <p:nvPr/>
            </p:nvGrpSpPr>
            <p:grpSpPr bwMode="auto">
              <a:xfrm>
                <a:off x="2880" y="1706"/>
                <a:ext cx="268" cy="409"/>
                <a:chOff x="2880" y="1207"/>
                <a:chExt cx="268" cy="409"/>
              </a:xfrm>
            </p:grpSpPr>
            <p:grpSp>
              <p:nvGrpSpPr>
                <p:cNvPr id="3031" name="Group 1294"/>
                <p:cNvGrpSpPr>
                  <a:grpSpLocks/>
                </p:cNvGrpSpPr>
                <p:nvPr/>
              </p:nvGrpSpPr>
              <p:grpSpPr bwMode="auto">
                <a:xfrm>
                  <a:off x="2880" y="1207"/>
                  <a:ext cx="126" cy="317"/>
                  <a:chOff x="1655" y="1234"/>
                  <a:chExt cx="126" cy="317"/>
                </a:xfrm>
              </p:grpSpPr>
              <p:grpSp>
                <p:nvGrpSpPr>
                  <p:cNvPr id="3100" name="Group 1295"/>
                  <p:cNvGrpSpPr>
                    <a:grpSpLocks noChangeAspect="1"/>
                  </p:cNvGrpSpPr>
                  <p:nvPr/>
                </p:nvGrpSpPr>
                <p:grpSpPr bwMode="auto">
                  <a:xfrm rot="-4350386">
                    <a:off x="1685" y="1327"/>
                    <a:ext cx="90" cy="56"/>
                    <a:chOff x="480" y="3413"/>
                    <a:chExt cx="673" cy="560"/>
                  </a:xfrm>
                </p:grpSpPr>
                <p:sp>
                  <p:nvSpPr>
                    <p:cNvPr id="3124" name="Freeform 129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125" name="Freeform 129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101" name="Group 1298"/>
                  <p:cNvGrpSpPr>
                    <a:grpSpLocks noChangeAspect="1"/>
                  </p:cNvGrpSpPr>
                  <p:nvPr/>
                </p:nvGrpSpPr>
                <p:grpSpPr bwMode="auto">
                  <a:xfrm rot="-4350386">
                    <a:off x="1708" y="1252"/>
                    <a:ext cx="91" cy="55"/>
                    <a:chOff x="1054" y="3406"/>
                    <a:chExt cx="677" cy="565"/>
                  </a:xfrm>
                </p:grpSpPr>
                <p:sp>
                  <p:nvSpPr>
                    <p:cNvPr id="3115" name="Freeform 12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116" name="Freeform 130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117" name="Freeform 130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118" name="Freeform 130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119" name="Freeform 130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120" name="Freeform 130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121" name="Freeform 130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122" name="Freeform 130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123" name="Freeform 130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102" name="Group 1308"/>
                  <p:cNvGrpSpPr>
                    <a:grpSpLocks noChangeAspect="1"/>
                  </p:cNvGrpSpPr>
                  <p:nvPr/>
                </p:nvGrpSpPr>
                <p:grpSpPr bwMode="auto">
                  <a:xfrm rot="-4350386">
                    <a:off x="1662" y="1397"/>
                    <a:ext cx="92" cy="56"/>
                    <a:chOff x="1054" y="3406"/>
                    <a:chExt cx="677" cy="565"/>
                  </a:xfrm>
                </p:grpSpPr>
                <p:sp>
                  <p:nvSpPr>
                    <p:cNvPr id="3106" name="Freeform 13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107" name="Freeform 131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108" name="Freeform 131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109" name="Freeform 131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110" name="Freeform 131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111" name="Freeform 131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112" name="Freeform 131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113" name="Freeform 131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114" name="Freeform 131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103" name="Group 1318"/>
                  <p:cNvGrpSpPr>
                    <a:grpSpLocks noChangeAspect="1"/>
                  </p:cNvGrpSpPr>
                  <p:nvPr/>
                </p:nvGrpSpPr>
                <p:grpSpPr bwMode="auto">
                  <a:xfrm rot="-4350386">
                    <a:off x="1638" y="1478"/>
                    <a:ext cx="90" cy="55"/>
                    <a:chOff x="480" y="3413"/>
                    <a:chExt cx="673" cy="560"/>
                  </a:xfrm>
                </p:grpSpPr>
                <p:sp>
                  <p:nvSpPr>
                    <p:cNvPr id="3104" name="Freeform 131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105" name="Freeform 13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032" name="Group 1321"/>
                <p:cNvGrpSpPr>
                  <a:grpSpLocks/>
                </p:cNvGrpSpPr>
                <p:nvPr/>
              </p:nvGrpSpPr>
              <p:grpSpPr bwMode="auto">
                <a:xfrm>
                  <a:off x="2926" y="1298"/>
                  <a:ext cx="108" cy="227"/>
                  <a:chOff x="2926" y="1324"/>
                  <a:chExt cx="108" cy="227"/>
                </a:xfrm>
              </p:grpSpPr>
              <p:grpSp>
                <p:nvGrpSpPr>
                  <p:cNvPr id="3084" name="Group 1322"/>
                  <p:cNvGrpSpPr>
                    <a:grpSpLocks noChangeAspect="1"/>
                  </p:cNvGrpSpPr>
                  <p:nvPr/>
                </p:nvGrpSpPr>
                <p:grpSpPr bwMode="auto">
                  <a:xfrm rot="-4304073">
                    <a:off x="2959" y="1337"/>
                    <a:ext cx="87" cy="62"/>
                    <a:chOff x="480" y="3413"/>
                    <a:chExt cx="673" cy="560"/>
                  </a:xfrm>
                </p:grpSpPr>
                <p:sp>
                  <p:nvSpPr>
                    <p:cNvPr id="3098" name="Freeform 132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099" name="Freeform 13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085" name="Group 1325"/>
                  <p:cNvGrpSpPr>
                    <a:grpSpLocks noChangeAspect="1"/>
                  </p:cNvGrpSpPr>
                  <p:nvPr/>
                </p:nvGrpSpPr>
                <p:grpSpPr bwMode="auto">
                  <a:xfrm rot="-4304073">
                    <a:off x="2936" y="1406"/>
                    <a:ext cx="87" cy="62"/>
                    <a:chOff x="1054" y="3406"/>
                    <a:chExt cx="677" cy="565"/>
                  </a:xfrm>
                </p:grpSpPr>
                <p:sp>
                  <p:nvSpPr>
                    <p:cNvPr id="3089" name="Freeform 13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090" name="Freeform 132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091" name="Freeform 132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092" name="Freeform 132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093" name="Freeform 133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094" name="Freeform 133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095" name="Freeform 133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096" name="Freeform 133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097" name="Freeform 133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086" name="Group 1335"/>
                  <p:cNvGrpSpPr>
                    <a:grpSpLocks noChangeAspect="1"/>
                  </p:cNvGrpSpPr>
                  <p:nvPr/>
                </p:nvGrpSpPr>
                <p:grpSpPr bwMode="auto">
                  <a:xfrm rot="-4304073">
                    <a:off x="2914" y="1477"/>
                    <a:ext cx="86" cy="62"/>
                    <a:chOff x="480" y="3413"/>
                    <a:chExt cx="673" cy="560"/>
                  </a:xfrm>
                </p:grpSpPr>
                <p:sp>
                  <p:nvSpPr>
                    <p:cNvPr id="3087" name="Freeform 13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088" name="Freeform 13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033" name="Group 1338"/>
                <p:cNvGrpSpPr>
                  <a:grpSpLocks/>
                </p:cNvGrpSpPr>
                <p:nvPr/>
              </p:nvGrpSpPr>
              <p:grpSpPr bwMode="auto">
                <a:xfrm>
                  <a:off x="3006" y="1239"/>
                  <a:ext cx="101" cy="237"/>
                  <a:chOff x="3016" y="1279"/>
                  <a:chExt cx="101" cy="237"/>
                </a:xfrm>
              </p:grpSpPr>
              <p:grpSp>
                <p:nvGrpSpPr>
                  <p:cNvPr id="3061" name="Group 1339"/>
                  <p:cNvGrpSpPr>
                    <a:grpSpLocks noChangeAspect="1"/>
                  </p:cNvGrpSpPr>
                  <p:nvPr/>
                </p:nvGrpSpPr>
                <p:grpSpPr bwMode="auto">
                  <a:xfrm rot="-4350386">
                    <a:off x="3021" y="1372"/>
                    <a:ext cx="90" cy="56"/>
                    <a:chOff x="480" y="3413"/>
                    <a:chExt cx="673" cy="560"/>
                  </a:xfrm>
                </p:grpSpPr>
                <p:sp>
                  <p:nvSpPr>
                    <p:cNvPr id="3082" name="Freeform 134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083" name="Freeform 134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062" name="Group 1342"/>
                  <p:cNvGrpSpPr>
                    <a:grpSpLocks noChangeAspect="1"/>
                  </p:cNvGrpSpPr>
                  <p:nvPr/>
                </p:nvGrpSpPr>
                <p:grpSpPr bwMode="auto">
                  <a:xfrm rot="-4350386">
                    <a:off x="3044" y="1297"/>
                    <a:ext cx="91" cy="55"/>
                    <a:chOff x="1054" y="3406"/>
                    <a:chExt cx="677" cy="565"/>
                  </a:xfrm>
                </p:grpSpPr>
                <p:sp>
                  <p:nvSpPr>
                    <p:cNvPr id="3073" name="Freeform 13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074" name="Freeform 134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075" name="Freeform 134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076" name="Freeform 134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077" name="Freeform 13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078" name="Freeform 134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079" name="Freeform 134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080" name="Freeform 135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081" name="Freeform 135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063" name="Group 1352"/>
                  <p:cNvGrpSpPr>
                    <a:grpSpLocks noChangeAspect="1"/>
                  </p:cNvGrpSpPr>
                  <p:nvPr/>
                </p:nvGrpSpPr>
                <p:grpSpPr bwMode="auto">
                  <a:xfrm rot="-4350386">
                    <a:off x="2998" y="1442"/>
                    <a:ext cx="92" cy="56"/>
                    <a:chOff x="1054" y="3406"/>
                    <a:chExt cx="677" cy="565"/>
                  </a:xfrm>
                </p:grpSpPr>
                <p:sp>
                  <p:nvSpPr>
                    <p:cNvPr id="3064" name="Freeform 13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065" name="Freeform 135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066" name="Freeform 135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067" name="Freeform 135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068" name="Freeform 13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069" name="Freeform 135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070" name="Freeform 135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071" name="Freeform 136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072" name="Freeform 136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3034" name="Group 1362"/>
                <p:cNvGrpSpPr>
                  <a:grpSpLocks/>
                </p:cNvGrpSpPr>
                <p:nvPr/>
              </p:nvGrpSpPr>
              <p:grpSpPr bwMode="auto">
                <a:xfrm>
                  <a:off x="3016" y="1314"/>
                  <a:ext cx="132" cy="302"/>
                  <a:chOff x="2109" y="1324"/>
                  <a:chExt cx="132" cy="302"/>
                </a:xfrm>
              </p:grpSpPr>
              <p:grpSp>
                <p:nvGrpSpPr>
                  <p:cNvPr id="3035" name="Group 1363"/>
                  <p:cNvGrpSpPr>
                    <a:grpSpLocks noChangeAspect="1"/>
                  </p:cNvGrpSpPr>
                  <p:nvPr/>
                </p:nvGrpSpPr>
                <p:grpSpPr bwMode="auto">
                  <a:xfrm rot="-4304073">
                    <a:off x="2166" y="1337"/>
                    <a:ext cx="87" cy="62"/>
                    <a:chOff x="480" y="3413"/>
                    <a:chExt cx="673" cy="560"/>
                  </a:xfrm>
                </p:grpSpPr>
                <p:sp>
                  <p:nvSpPr>
                    <p:cNvPr id="3059" name="Freeform 13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060" name="Freeform 13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036" name="Group 1366"/>
                  <p:cNvGrpSpPr>
                    <a:grpSpLocks noChangeAspect="1"/>
                  </p:cNvGrpSpPr>
                  <p:nvPr/>
                </p:nvGrpSpPr>
                <p:grpSpPr bwMode="auto">
                  <a:xfrm rot="-4304073">
                    <a:off x="2143" y="1406"/>
                    <a:ext cx="87" cy="62"/>
                    <a:chOff x="1054" y="3406"/>
                    <a:chExt cx="677" cy="565"/>
                  </a:xfrm>
                </p:grpSpPr>
                <p:sp>
                  <p:nvSpPr>
                    <p:cNvPr id="3050" name="Freeform 13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051" name="Freeform 136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052" name="Freeform 136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053" name="Freeform 137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054" name="Freeform 13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055" name="Freeform 137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056" name="Freeform 137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057" name="Freeform 137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058" name="Freeform 137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037" name="Group 1376"/>
                  <p:cNvGrpSpPr>
                    <a:grpSpLocks noChangeAspect="1"/>
                  </p:cNvGrpSpPr>
                  <p:nvPr/>
                </p:nvGrpSpPr>
                <p:grpSpPr bwMode="auto">
                  <a:xfrm rot="-4304073">
                    <a:off x="2121" y="1477"/>
                    <a:ext cx="86" cy="62"/>
                    <a:chOff x="480" y="3413"/>
                    <a:chExt cx="673" cy="560"/>
                  </a:xfrm>
                </p:grpSpPr>
                <p:sp>
                  <p:nvSpPr>
                    <p:cNvPr id="3048" name="Freeform 13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049" name="Freeform 137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038" name="Group 1379"/>
                  <p:cNvGrpSpPr>
                    <a:grpSpLocks noChangeAspect="1"/>
                  </p:cNvGrpSpPr>
                  <p:nvPr/>
                </p:nvGrpSpPr>
                <p:grpSpPr bwMode="auto">
                  <a:xfrm rot="-4304073">
                    <a:off x="2096" y="1552"/>
                    <a:ext cx="87" cy="62"/>
                    <a:chOff x="1054" y="3406"/>
                    <a:chExt cx="677" cy="565"/>
                  </a:xfrm>
                </p:grpSpPr>
                <p:sp>
                  <p:nvSpPr>
                    <p:cNvPr id="3039" name="Freeform 13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040" name="Freeform 138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041" name="Freeform 138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042" name="Freeform 138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043" name="Freeform 13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044" name="Freeform 138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045" name="Freeform 138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046" name="Freeform 138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047" name="Freeform 138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1891" name="Group 1389"/>
            <p:cNvGrpSpPr>
              <a:grpSpLocks/>
            </p:cNvGrpSpPr>
            <p:nvPr/>
          </p:nvGrpSpPr>
          <p:grpSpPr bwMode="auto">
            <a:xfrm>
              <a:off x="5190" y="2428"/>
              <a:ext cx="268" cy="409"/>
              <a:chOff x="2880" y="1207"/>
              <a:chExt cx="268" cy="409"/>
            </a:xfrm>
          </p:grpSpPr>
          <p:grpSp>
            <p:nvGrpSpPr>
              <p:cNvPr id="2932" name="Group 1390"/>
              <p:cNvGrpSpPr>
                <a:grpSpLocks/>
              </p:cNvGrpSpPr>
              <p:nvPr/>
            </p:nvGrpSpPr>
            <p:grpSpPr bwMode="auto">
              <a:xfrm>
                <a:off x="2880" y="1207"/>
                <a:ext cx="126" cy="317"/>
                <a:chOff x="1655" y="1234"/>
                <a:chExt cx="126" cy="317"/>
              </a:xfrm>
            </p:grpSpPr>
            <p:grpSp>
              <p:nvGrpSpPr>
                <p:cNvPr id="3001" name="Group 1391"/>
                <p:cNvGrpSpPr>
                  <a:grpSpLocks noChangeAspect="1"/>
                </p:cNvGrpSpPr>
                <p:nvPr/>
              </p:nvGrpSpPr>
              <p:grpSpPr bwMode="auto">
                <a:xfrm rot="-4350386">
                  <a:off x="1685" y="1327"/>
                  <a:ext cx="90" cy="56"/>
                  <a:chOff x="480" y="3413"/>
                  <a:chExt cx="673" cy="560"/>
                </a:xfrm>
              </p:grpSpPr>
              <p:sp>
                <p:nvSpPr>
                  <p:cNvPr id="3025" name="Freeform 13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026" name="Freeform 13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002" name="Group 1394"/>
                <p:cNvGrpSpPr>
                  <a:grpSpLocks noChangeAspect="1"/>
                </p:cNvGrpSpPr>
                <p:nvPr/>
              </p:nvGrpSpPr>
              <p:grpSpPr bwMode="auto">
                <a:xfrm rot="-4350386">
                  <a:off x="1708" y="1252"/>
                  <a:ext cx="91" cy="55"/>
                  <a:chOff x="1054" y="3406"/>
                  <a:chExt cx="677" cy="565"/>
                </a:xfrm>
              </p:grpSpPr>
              <p:sp>
                <p:nvSpPr>
                  <p:cNvPr id="3016" name="Freeform 13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017" name="Freeform 13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018" name="Freeform 13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019" name="Freeform 13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020" name="Freeform 13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021" name="Freeform 14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022" name="Freeform 14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023" name="Freeform 14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024" name="Freeform 14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003" name="Group 1404"/>
                <p:cNvGrpSpPr>
                  <a:grpSpLocks noChangeAspect="1"/>
                </p:cNvGrpSpPr>
                <p:nvPr/>
              </p:nvGrpSpPr>
              <p:grpSpPr bwMode="auto">
                <a:xfrm rot="-4350386">
                  <a:off x="1662" y="1397"/>
                  <a:ext cx="92" cy="56"/>
                  <a:chOff x="1054" y="3406"/>
                  <a:chExt cx="677" cy="565"/>
                </a:xfrm>
              </p:grpSpPr>
              <p:sp>
                <p:nvSpPr>
                  <p:cNvPr id="3007" name="Freeform 14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008" name="Freeform 140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009" name="Freeform 140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010" name="Freeform 140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011" name="Freeform 14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012" name="Freeform 141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013" name="Freeform 141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014" name="Freeform 141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015" name="Freeform 141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004" name="Group 1414"/>
                <p:cNvGrpSpPr>
                  <a:grpSpLocks noChangeAspect="1"/>
                </p:cNvGrpSpPr>
                <p:nvPr/>
              </p:nvGrpSpPr>
              <p:grpSpPr bwMode="auto">
                <a:xfrm rot="-4350386">
                  <a:off x="1638" y="1478"/>
                  <a:ext cx="90" cy="55"/>
                  <a:chOff x="480" y="3413"/>
                  <a:chExt cx="673" cy="560"/>
                </a:xfrm>
              </p:grpSpPr>
              <p:sp>
                <p:nvSpPr>
                  <p:cNvPr id="3005" name="Freeform 14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006" name="Freeform 14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933" name="Group 1417"/>
              <p:cNvGrpSpPr>
                <a:grpSpLocks/>
              </p:cNvGrpSpPr>
              <p:nvPr/>
            </p:nvGrpSpPr>
            <p:grpSpPr bwMode="auto">
              <a:xfrm>
                <a:off x="2926" y="1298"/>
                <a:ext cx="108" cy="227"/>
                <a:chOff x="2926" y="1324"/>
                <a:chExt cx="108" cy="227"/>
              </a:xfrm>
            </p:grpSpPr>
            <p:grpSp>
              <p:nvGrpSpPr>
                <p:cNvPr id="2985" name="Group 1418"/>
                <p:cNvGrpSpPr>
                  <a:grpSpLocks noChangeAspect="1"/>
                </p:cNvGrpSpPr>
                <p:nvPr/>
              </p:nvGrpSpPr>
              <p:grpSpPr bwMode="auto">
                <a:xfrm rot="-4304073">
                  <a:off x="2959" y="1337"/>
                  <a:ext cx="87" cy="62"/>
                  <a:chOff x="480" y="3413"/>
                  <a:chExt cx="673" cy="560"/>
                </a:xfrm>
              </p:grpSpPr>
              <p:sp>
                <p:nvSpPr>
                  <p:cNvPr id="2999" name="Freeform 141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000" name="Freeform 14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986" name="Group 1421"/>
                <p:cNvGrpSpPr>
                  <a:grpSpLocks noChangeAspect="1"/>
                </p:cNvGrpSpPr>
                <p:nvPr/>
              </p:nvGrpSpPr>
              <p:grpSpPr bwMode="auto">
                <a:xfrm rot="-4304073">
                  <a:off x="2936" y="1406"/>
                  <a:ext cx="87" cy="62"/>
                  <a:chOff x="1054" y="3406"/>
                  <a:chExt cx="677" cy="565"/>
                </a:xfrm>
              </p:grpSpPr>
              <p:sp>
                <p:nvSpPr>
                  <p:cNvPr id="2990" name="Freeform 142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991" name="Freeform 142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992" name="Freeform 142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993" name="Freeform 142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994" name="Freeform 14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995" name="Freeform 142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996" name="Freeform 142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997" name="Freeform 142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998" name="Freeform 143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987" name="Group 1431"/>
                <p:cNvGrpSpPr>
                  <a:grpSpLocks noChangeAspect="1"/>
                </p:cNvGrpSpPr>
                <p:nvPr/>
              </p:nvGrpSpPr>
              <p:grpSpPr bwMode="auto">
                <a:xfrm rot="-4304073">
                  <a:off x="2914" y="1477"/>
                  <a:ext cx="86" cy="62"/>
                  <a:chOff x="480" y="3413"/>
                  <a:chExt cx="673" cy="560"/>
                </a:xfrm>
              </p:grpSpPr>
              <p:sp>
                <p:nvSpPr>
                  <p:cNvPr id="2988" name="Freeform 14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989" name="Freeform 14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934" name="Group 1434"/>
              <p:cNvGrpSpPr>
                <a:grpSpLocks/>
              </p:cNvGrpSpPr>
              <p:nvPr/>
            </p:nvGrpSpPr>
            <p:grpSpPr bwMode="auto">
              <a:xfrm>
                <a:off x="3006" y="1239"/>
                <a:ext cx="101" cy="237"/>
                <a:chOff x="3016" y="1279"/>
                <a:chExt cx="101" cy="237"/>
              </a:xfrm>
            </p:grpSpPr>
            <p:grpSp>
              <p:nvGrpSpPr>
                <p:cNvPr id="2962" name="Group 1435"/>
                <p:cNvGrpSpPr>
                  <a:grpSpLocks noChangeAspect="1"/>
                </p:cNvGrpSpPr>
                <p:nvPr/>
              </p:nvGrpSpPr>
              <p:grpSpPr bwMode="auto">
                <a:xfrm rot="-4350386">
                  <a:off x="3021" y="1372"/>
                  <a:ext cx="90" cy="56"/>
                  <a:chOff x="480" y="3413"/>
                  <a:chExt cx="673" cy="560"/>
                </a:xfrm>
              </p:grpSpPr>
              <p:sp>
                <p:nvSpPr>
                  <p:cNvPr id="2983" name="Freeform 14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984" name="Freeform 14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963" name="Group 1438"/>
                <p:cNvGrpSpPr>
                  <a:grpSpLocks noChangeAspect="1"/>
                </p:cNvGrpSpPr>
                <p:nvPr/>
              </p:nvGrpSpPr>
              <p:grpSpPr bwMode="auto">
                <a:xfrm rot="-4350386">
                  <a:off x="3044" y="1297"/>
                  <a:ext cx="91" cy="55"/>
                  <a:chOff x="1054" y="3406"/>
                  <a:chExt cx="677" cy="565"/>
                </a:xfrm>
              </p:grpSpPr>
              <p:sp>
                <p:nvSpPr>
                  <p:cNvPr id="2974" name="Freeform 14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975" name="Freeform 144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976" name="Freeform 144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977" name="Freeform 144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978" name="Freeform 14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979" name="Freeform 144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980" name="Freeform 144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981" name="Freeform 144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982" name="Freeform 144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964" name="Group 1448"/>
                <p:cNvGrpSpPr>
                  <a:grpSpLocks noChangeAspect="1"/>
                </p:cNvGrpSpPr>
                <p:nvPr/>
              </p:nvGrpSpPr>
              <p:grpSpPr bwMode="auto">
                <a:xfrm rot="-4350386">
                  <a:off x="2998" y="1442"/>
                  <a:ext cx="92" cy="56"/>
                  <a:chOff x="1054" y="3406"/>
                  <a:chExt cx="677" cy="565"/>
                </a:xfrm>
              </p:grpSpPr>
              <p:sp>
                <p:nvSpPr>
                  <p:cNvPr id="2965" name="Freeform 144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966" name="Freeform 145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967" name="Freeform 145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968" name="Freeform 145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969" name="Freeform 14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970" name="Freeform 145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971" name="Freeform 145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972" name="Freeform 145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973" name="Freeform 145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935" name="Group 1458"/>
              <p:cNvGrpSpPr>
                <a:grpSpLocks/>
              </p:cNvGrpSpPr>
              <p:nvPr/>
            </p:nvGrpSpPr>
            <p:grpSpPr bwMode="auto">
              <a:xfrm>
                <a:off x="3016" y="1314"/>
                <a:ext cx="132" cy="302"/>
                <a:chOff x="2109" y="1324"/>
                <a:chExt cx="132" cy="302"/>
              </a:xfrm>
            </p:grpSpPr>
            <p:grpSp>
              <p:nvGrpSpPr>
                <p:cNvPr id="2936" name="Group 1459"/>
                <p:cNvGrpSpPr>
                  <a:grpSpLocks noChangeAspect="1"/>
                </p:cNvGrpSpPr>
                <p:nvPr/>
              </p:nvGrpSpPr>
              <p:grpSpPr bwMode="auto">
                <a:xfrm rot="-4304073">
                  <a:off x="2166" y="1337"/>
                  <a:ext cx="87" cy="62"/>
                  <a:chOff x="480" y="3413"/>
                  <a:chExt cx="673" cy="560"/>
                </a:xfrm>
              </p:grpSpPr>
              <p:sp>
                <p:nvSpPr>
                  <p:cNvPr id="2960" name="Freeform 14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961" name="Freeform 14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937" name="Group 1462"/>
                <p:cNvGrpSpPr>
                  <a:grpSpLocks noChangeAspect="1"/>
                </p:cNvGrpSpPr>
                <p:nvPr/>
              </p:nvGrpSpPr>
              <p:grpSpPr bwMode="auto">
                <a:xfrm rot="-4304073">
                  <a:off x="2143" y="1406"/>
                  <a:ext cx="87" cy="62"/>
                  <a:chOff x="1054" y="3406"/>
                  <a:chExt cx="677" cy="565"/>
                </a:xfrm>
              </p:grpSpPr>
              <p:sp>
                <p:nvSpPr>
                  <p:cNvPr id="2951" name="Freeform 14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952" name="Freeform 146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953" name="Freeform 146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954" name="Freeform 146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955" name="Freeform 14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956" name="Freeform 146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957" name="Freeform 146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958" name="Freeform 147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959" name="Freeform 147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938" name="Group 1472"/>
                <p:cNvGrpSpPr>
                  <a:grpSpLocks noChangeAspect="1"/>
                </p:cNvGrpSpPr>
                <p:nvPr/>
              </p:nvGrpSpPr>
              <p:grpSpPr bwMode="auto">
                <a:xfrm rot="-4304073">
                  <a:off x="2121" y="1477"/>
                  <a:ext cx="86" cy="62"/>
                  <a:chOff x="480" y="3413"/>
                  <a:chExt cx="673" cy="560"/>
                </a:xfrm>
              </p:grpSpPr>
              <p:sp>
                <p:nvSpPr>
                  <p:cNvPr id="2949" name="Freeform 147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950" name="Freeform 147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939" name="Group 1475"/>
                <p:cNvGrpSpPr>
                  <a:grpSpLocks noChangeAspect="1"/>
                </p:cNvGrpSpPr>
                <p:nvPr/>
              </p:nvGrpSpPr>
              <p:grpSpPr bwMode="auto">
                <a:xfrm rot="-4304073">
                  <a:off x="2096" y="1552"/>
                  <a:ext cx="87" cy="62"/>
                  <a:chOff x="1054" y="3406"/>
                  <a:chExt cx="677" cy="565"/>
                </a:xfrm>
              </p:grpSpPr>
              <p:sp>
                <p:nvSpPr>
                  <p:cNvPr id="2940" name="Freeform 147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941" name="Freeform 147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942" name="Freeform 147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943" name="Freeform 147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944" name="Freeform 14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945" name="Freeform 148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946" name="Freeform 148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947" name="Freeform 148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948" name="Freeform 148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1892" name="Group 1485"/>
            <p:cNvGrpSpPr>
              <a:grpSpLocks/>
            </p:cNvGrpSpPr>
            <p:nvPr/>
          </p:nvGrpSpPr>
          <p:grpSpPr bwMode="auto">
            <a:xfrm>
              <a:off x="5231" y="2473"/>
              <a:ext cx="280" cy="454"/>
              <a:chOff x="2868" y="1661"/>
              <a:chExt cx="280" cy="454"/>
            </a:xfrm>
          </p:grpSpPr>
          <p:grpSp>
            <p:nvGrpSpPr>
              <p:cNvPr id="2745" name="Group 1486"/>
              <p:cNvGrpSpPr>
                <a:grpSpLocks/>
              </p:cNvGrpSpPr>
              <p:nvPr/>
            </p:nvGrpSpPr>
            <p:grpSpPr bwMode="auto">
              <a:xfrm>
                <a:off x="2868" y="1707"/>
                <a:ext cx="131" cy="298"/>
                <a:chOff x="1815" y="1253"/>
                <a:chExt cx="131" cy="298"/>
              </a:xfrm>
            </p:grpSpPr>
            <p:grpSp>
              <p:nvGrpSpPr>
                <p:cNvPr id="2906" name="Group 1487"/>
                <p:cNvGrpSpPr>
                  <a:grpSpLocks noChangeAspect="1"/>
                </p:cNvGrpSpPr>
                <p:nvPr/>
              </p:nvGrpSpPr>
              <p:grpSpPr bwMode="auto">
                <a:xfrm rot="-4304073">
                  <a:off x="1872" y="1265"/>
                  <a:ext cx="86" cy="62"/>
                  <a:chOff x="1054" y="3406"/>
                  <a:chExt cx="677" cy="565"/>
                </a:xfrm>
              </p:grpSpPr>
              <p:sp>
                <p:nvSpPr>
                  <p:cNvPr id="2923" name="Freeform 148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924" name="Freeform 148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925" name="Freeform 149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926" name="Freeform 149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927" name="Freeform 149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928" name="Freeform 149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929" name="Freeform 149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930" name="Freeform 149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931" name="Freeform 149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2907" name="Group 1497"/>
                <p:cNvGrpSpPr>
                  <a:grpSpLocks noChangeAspect="1"/>
                </p:cNvGrpSpPr>
                <p:nvPr/>
              </p:nvGrpSpPr>
              <p:grpSpPr bwMode="auto">
                <a:xfrm rot="-4304073">
                  <a:off x="1848" y="1337"/>
                  <a:ext cx="87" cy="62"/>
                  <a:chOff x="480" y="3413"/>
                  <a:chExt cx="673" cy="560"/>
                </a:xfrm>
              </p:grpSpPr>
              <p:sp>
                <p:nvSpPr>
                  <p:cNvPr id="2921" name="Freeform 149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922" name="Freeform 14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908" name="Group 1500"/>
                <p:cNvGrpSpPr>
                  <a:grpSpLocks noChangeAspect="1"/>
                </p:cNvGrpSpPr>
                <p:nvPr/>
              </p:nvGrpSpPr>
              <p:grpSpPr bwMode="auto">
                <a:xfrm rot="-4304073">
                  <a:off x="1825" y="1406"/>
                  <a:ext cx="87" cy="62"/>
                  <a:chOff x="1054" y="3406"/>
                  <a:chExt cx="677" cy="565"/>
                </a:xfrm>
              </p:grpSpPr>
              <p:sp>
                <p:nvSpPr>
                  <p:cNvPr id="2912" name="Freeform 150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913" name="Freeform 150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914" name="Freeform 150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915" name="Freeform 150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916" name="Freeform 15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917" name="Freeform 150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918" name="Freeform 150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919" name="Freeform 150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920" name="Freeform 150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909" name="Group 1510"/>
                <p:cNvGrpSpPr>
                  <a:grpSpLocks noChangeAspect="1"/>
                </p:cNvGrpSpPr>
                <p:nvPr/>
              </p:nvGrpSpPr>
              <p:grpSpPr bwMode="auto">
                <a:xfrm rot="-4304073">
                  <a:off x="1803" y="1477"/>
                  <a:ext cx="86" cy="62"/>
                  <a:chOff x="480" y="3413"/>
                  <a:chExt cx="673" cy="560"/>
                </a:xfrm>
              </p:grpSpPr>
              <p:sp>
                <p:nvSpPr>
                  <p:cNvPr id="2910" name="Freeform 151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911" name="Freeform 15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746" name="Group 1513"/>
              <p:cNvGrpSpPr>
                <a:grpSpLocks/>
              </p:cNvGrpSpPr>
              <p:nvPr/>
            </p:nvGrpSpPr>
            <p:grpSpPr bwMode="auto">
              <a:xfrm>
                <a:off x="2945" y="1661"/>
                <a:ext cx="124" cy="309"/>
                <a:chOff x="1998" y="1253"/>
                <a:chExt cx="124" cy="309"/>
              </a:xfrm>
            </p:grpSpPr>
            <p:grpSp>
              <p:nvGrpSpPr>
                <p:cNvPr id="2880" name="Group 1514"/>
                <p:cNvGrpSpPr>
                  <a:grpSpLocks noChangeAspect="1"/>
                </p:cNvGrpSpPr>
                <p:nvPr/>
              </p:nvGrpSpPr>
              <p:grpSpPr bwMode="auto">
                <a:xfrm rot="-4350386">
                  <a:off x="2003" y="1418"/>
                  <a:ext cx="90" cy="56"/>
                  <a:chOff x="480" y="3413"/>
                  <a:chExt cx="673" cy="560"/>
                </a:xfrm>
              </p:grpSpPr>
              <p:sp>
                <p:nvSpPr>
                  <p:cNvPr id="2904" name="Freeform 15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905" name="Freeform 15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881" name="Group 1517"/>
                <p:cNvGrpSpPr>
                  <a:grpSpLocks noChangeAspect="1"/>
                </p:cNvGrpSpPr>
                <p:nvPr/>
              </p:nvGrpSpPr>
              <p:grpSpPr bwMode="auto">
                <a:xfrm rot="-4350386">
                  <a:off x="2026" y="1343"/>
                  <a:ext cx="91" cy="55"/>
                  <a:chOff x="1054" y="3406"/>
                  <a:chExt cx="677" cy="565"/>
                </a:xfrm>
              </p:grpSpPr>
              <p:sp>
                <p:nvSpPr>
                  <p:cNvPr id="2895" name="Freeform 151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896" name="Freeform 151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897" name="Freeform 152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898" name="Freeform 152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899" name="Freeform 152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900" name="Freeform 152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901" name="Freeform 152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902" name="Freeform 152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903" name="Freeform 152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882" name="Group 1527"/>
                <p:cNvGrpSpPr>
                  <a:grpSpLocks noChangeAspect="1"/>
                </p:cNvGrpSpPr>
                <p:nvPr/>
              </p:nvGrpSpPr>
              <p:grpSpPr bwMode="auto">
                <a:xfrm rot="-4350386">
                  <a:off x="1980" y="1488"/>
                  <a:ext cx="92" cy="56"/>
                  <a:chOff x="1054" y="3406"/>
                  <a:chExt cx="677" cy="565"/>
                </a:xfrm>
              </p:grpSpPr>
              <p:sp>
                <p:nvSpPr>
                  <p:cNvPr id="2886" name="Freeform 152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887" name="Freeform 152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888" name="Freeform 153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889" name="Freeform 153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890" name="Freeform 15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891" name="Freeform 153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892" name="Freeform 153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893" name="Freeform 153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894" name="Freeform 153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883" name="Group 1537"/>
                <p:cNvGrpSpPr>
                  <a:grpSpLocks noChangeAspect="1"/>
                </p:cNvGrpSpPr>
                <p:nvPr/>
              </p:nvGrpSpPr>
              <p:grpSpPr bwMode="auto">
                <a:xfrm rot="-4350386">
                  <a:off x="2050" y="1270"/>
                  <a:ext cx="90" cy="55"/>
                  <a:chOff x="480" y="3413"/>
                  <a:chExt cx="673" cy="560"/>
                </a:xfrm>
              </p:grpSpPr>
              <p:sp>
                <p:nvSpPr>
                  <p:cNvPr id="2884" name="Freeform 153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885" name="Freeform 153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747" name="Group 1540"/>
              <p:cNvGrpSpPr>
                <a:grpSpLocks noChangeAspect="1"/>
              </p:cNvGrpSpPr>
              <p:nvPr/>
            </p:nvGrpSpPr>
            <p:grpSpPr bwMode="auto">
              <a:xfrm>
                <a:off x="2971" y="1707"/>
                <a:ext cx="155" cy="373"/>
                <a:chOff x="932" y="1304"/>
                <a:chExt cx="141" cy="338"/>
              </a:xfrm>
            </p:grpSpPr>
            <p:grpSp>
              <p:nvGrpSpPr>
                <p:cNvPr id="2844" name="Group 1541"/>
                <p:cNvGrpSpPr>
                  <a:grpSpLocks noChangeAspect="1"/>
                </p:cNvGrpSpPr>
                <p:nvPr/>
              </p:nvGrpSpPr>
              <p:grpSpPr bwMode="auto">
                <a:xfrm rot="-4304073">
                  <a:off x="1006" y="1315"/>
                  <a:ext cx="78" cy="56"/>
                  <a:chOff x="1054" y="3406"/>
                  <a:chExt cx="677" cy="565"/>
                </a:xfrm>
              </p:grpSpPr>
              <p:sp>
                <p:nvSpPr>
                  <p:cNvPr id="2871" name="Freeform 15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872" name="Freeform 154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873" name="Freeform 154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874" name="Freeform 154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875" name="Freeform 154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876" name="Freeform 154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877" name="Freeform 154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878" name="Freeform 154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879" name="Freeform 155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2845" name="Group 1551"/>
                <p:cNvGrpSpPr>
                  <a:grpSpLocks noChangeAspect="1"/>
                </p:cNvGrpSpPr>
                <p:nvPr/>
              </p:nvGrpSpPr>
              <p:grpSpPr bwMode="auto">
                <a:xfrm rot="-4304073">
                  <a:off x="984" y="1380"/>
                  <a:ext cx="79" cy="56"/>
                  <a:chOff x="480" y="3413"/>
                  <a:chExt cx="673" cy="560"/>
                </a:xfrm>
              </p:grpSpPr>
              <p:sp>
                <p:nvSpPr>
                  <p:cNvPr id="2869" name="Freeform 15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870" name="Freeform 15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846" name="Group 1554"/>
                <p:cNvGrpSpPr>
                  <a:grpSpLocks noChangeAspect="1"/>
                </p:cNvGrpSpPr>
                <p:nvPr/>
              </p:nvGrpSpPr>
              <p:grpSpPr bwMode="auto">
                <a:xfrm rot="-4304073">
                  <a:off x="963" y="1443"/>
                  <a:ext cx="79" cy="56"/>
                  <a:chOff x="1054" y="3406"/>
                  <a:chExt cx="677" cy="565"/>
                </a:xfrm>
              </p:grpSpPr>
              <p:sp>
                <p:nvSpPr>
                  <p:cNvPr id="2860" name="Freeform 15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861" name="Freeform 155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862" name="Freeform 155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863" name="Freeform 155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864" name="Freeform 15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865" name="Freeform 156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866" name="Freeform 156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867" name="Freeform 156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868" name="Freeform 156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847" name="Group 1564"/>
                <p:cNvGrpSpPr>
                  <a:grpSpLocks noChangeAspect="1"/>
                </p:cNvGrpSpPr>
                <p:nvPr/>
              </p:nvGrpSpPr>
              <p:grpSpPr bwMode="auto">
                <a:xfrm rot="-4304073">
                  <a:off x="943" y="1507"/>
                  <a:ext cx="78" cy="56"/>
                  <a:chOff x="480" y="3413"/>
                  <a:chExt cx="673" cy="560"/>
                </a:xfrm>
              </p:grpSpPr>
              <p:sp>
                <p:nvSpPr>
                  <p:cNvPr id="2858" name="Freeform 15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859" name="Freeform 156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848" name="Group 1567"/>
                <p:cNvGrpSpPr>
                  <a:grpSpLocks noChangeAspect="1"/>
                </p:cNvGrpSpPr>
                <p:nvPr/>
              </p:nvGrpSpPr>
              <p:grpSpPr bwMode="auto">
                <a:xfrm rot="-4304073">
                  <a:off x="920" y="1575"/>
                  <a:ext cx="79" cy="56"/>
                  <a:chOff x="1054" y="3406"/>
                  <a:chExt cx="677" cy="565"/>
                </a:xfrm>
              </p:grpSpPr>
              <p:sp>
                <p:nvSpPr>
                  <p:cNvPr id="2849" name="Freeform 156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850" name="Freeform 156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851" name="Freeform 157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852" name="Freeform 157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853" name="Freeform 157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854" name="Freeform 157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855" name="Freeform 157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856" name="Freeform 157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857" name="Freeform 157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2748" name="Group 1577"/>
              <p:cNvGrpSpPr>
                <a:grpSpLocks/>
              </p:cNvGrpSpPr>
              <p:nvPr/>
            </p:nvGrpSpPr>
            <p:grpSpPr bwMode="auto">
              <a:xfrm>
                <a:off x="2880" y="1706"/>
                <a:ext cx="268" cy="409"/>
                <a:chOff x="2880" y="1207"/>
                <a:chExt cx="268" cy="409"/>
              </a:xfrm>
            </p:grpSpPr>
            <p:grpSp>
              <p:nvGrpSpPr>
                <p:cNvPr id="2749" name="Group 1578"/>
                <p:cNvGrpSpPr>
                  <a:grpSpLocks/>
                </p:cNvGrpSpPr>
                <p:nvPr/>
              </p:nvGrpSpPr>
              <p:grpSpPr bwMode="auto">
                <a:xfrm>
                  <a:off x="2880" y="1207"/>
                  <a:ext cx="126" cy="317"/>
                  <a:chOff x="1655" y="1234"/>
                  <a:chExt cx="126" cy="317"/>
                </a:xfrm>
              </p:grpSpPr>
              <p:grpSp>
                <p:nvGrpSpPr>
                  <p:cNvPr id="2818" name="Group 1579"/>
                  <p:cNvGrpSpPr>
                    <a:grpSpLocks noChangeAspect="1"/>
                  </p:cNvGrpSpPr>
                  <p:nvPr/>
                </p:nvGrpSpPr>
                <p:grpSpPr bwMode="auto">
                  <a:xfrm rot="-4350386">
                    <a:off x="1685" y="1327"/>
                    <a:ext cx="90" cy="56"/>
                    <a:chOff x="480" y="3413"/>
                    <a:chExt cx="673" cy="560"/>
                  </a:xfrm>
                </p:grpSpPr>
                <p:sp>
                  <p:nvSpPr>
                    <p:cNvPr id="2842" name="Freeform 15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843" name="Freeform 15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819" name="Group 1582"/>
                  <p:cNvGrpSpPr>
                    <a:grpSpLocks noChangeAspect="1"/>
                  </p:cNvGrpSpPr>
                  <p:nvPr/>
                </p:nvGrpSpPr>
                <p:grpSpPr bwMode="auto">
                  <a:xfrm rot="-4350386">
                    <a:off x="1708" y="1252"/>
                    <a:ext cx="91" cy="55"/>
                    <a:chOff x="1054" y="3406"/>
                    <a:chExt cx="677" cy="565"/>
                  </a:xfrm>
                </p:grpSpPr>
                <p:sp>
                  <p:nvSpPr>
                    <p:cNvPr id="2833" name="Freeform 15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834" name="Freeform 158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835" name="Freeform 158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836" name="Freeform 158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837" name="Freeform 15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838" name="Freeform 158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839" name="Freeform 158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840" name="Freeform 159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841" name="Freeform 159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820" name="Group 1592"/>
                  <p:cNvGrpSpPr>
                    <a:grpSpLocks noChangeAspect="1"/>
                  </p:cNvGrpSpPr>
                  <p:nvPr/>
                </p:nvGrpSpPr>
                <p:grpSpPr bwMode="auto">
                  <a:xfrm rot="-4350386">
                    <a:off x="1662" y="1397"/>
                    <a:ext cx="92" cy="56"/>
                    <a:chOff x="1054" y="3406"/>
                    <a:chExt cx="677" cy="565"/>
                  </a:xfrm>
                </p:grpSpPr>
                <p:sp>
                  <p:nvSpPr>
                    <p:cNvPr id="2824" name="Freeform 15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825" name="Freeform 159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826" name="Freeform 159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827" name="Freeform 159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828" name="Freeform 159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829" name="Freeform 159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830" name="Freeform 159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831" name="Freeform 160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832" name="Freeform 160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821" name="Group 1602"/>
                  <p:cNvGrpSpPr>
                    <a:grpSpLocks noChangeAspect="1"/>
                  </p:cNvGrpSpPr>
                  <p:nvPr/>
                </p:nvGrpSpPr>
                <p:grpSpPr bwMode="auto">
                  <a:xfrm rot="-4350386">
                    <a:off x="1638" y="1478"/>
                    <a:ext cx="90" cy="55"/>
                    <a:chOff x="480" y="3413"/>
                    <a:chExt cx="673" cy="560"/>
                  </a:xfrm>
                </p:grpSpPr>
                <p:sp>
                  <p:nvSpPr>
                    <p:cNvPr id="2822" name="Freeform 160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823" name="Freeform 16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750" name="Group 1605"/>
                <p:cNvGrpSpPr>
                  <a:grpSpLocks/>
                </p:cNvGrpSpPr>
                <p:nvPr/>
              </p:nvGrpSpPr>
              <p:grpSpPr bwMode="auto">
                <a:xfrm>
                  <a:off x="2926" y="1298"/>
                  <a:ext cx="108" cy="227"/>
                  <a:chOff x="2926" y="1324"/>
                  <a:chExt cx="108" cy="227"/>
                </a:xfrm>
              </p:grpSpPr>
              <p:grpSp>
                <p:nvGrpSpPr>
                  <p:cNvPr id="2802" name="Group 1606"/>
                  <p:cNvGrpSpPr>
                    <a:grpSpLocks noChangeAspect="1"/>
                  </p:cNvGrpSpPr>
                  <p:nvPr/>
                </p:nvGrpSpPr>
                <p:grpSpPr bwMode="auto">
                  <a:xfrm rot="-4304073">
                    <a:off x="2959" y="1337"/>
                    <a:ext cx="87" cy="62"/>
                    <a:chOff x="480" y="3413"/>
                    <a:chExt cx="673" cy="560"/>
                  </a:xfrm>
                </p:grpSpPr>
                <p:sp>
                  <p:nvSpPr>
                    <p:cNvPr id="2816" name="Freeform 160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817" name="Freeform 16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803" name="Group 1609"/>
                  <p:cNvGrpSpPr>
                    <a:grpSpLocks noChangeAspect="1"/>
                  </p:cNvGrpSpPr>
                  <p:nvPr/>
                </p:nvGrpSpPr>
                <p:grpSpPr bwMode="auto">
                  <a:xfrm rot="-4304073">
                    <a:off x="2936" y="1406"/>
                    <a:ext cx="87" cy="62"/>
                    <a:chOff x="1054" y="3406"/>
                    <a:chExt cx="677" cy="565"/>
                  </a:xfrm>
                </p:grpSpPr>
                <p:sp>
                  <p:nvSpPr>
                    <p:cNvPr id="2807" name="Freeform 16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808" name="Freeform 161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809" name="Freeform 161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810" name="Freeform 161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811" name="Freeform 161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812" name="Freeform 161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813" name="Freeform 161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814" name="Freeform 161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815" name="Freeform 161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804" name="Group 1619"/>
                  <p:cNvGrpSpPr>
                    <a:grpSpLocks noChangeAspect="1"/>
                  </p:cNvGrpSpPr>
                  <p:nvPr/>
                </p:nvGrpSpPr>
                <p:grpSpPr bwMode="auto">
                  <a:xfrm rot="-4304073">
                    <a:off x="2914" y="1477"/>
                    <a:ext cx="86" cy="62"/>
                    <a:chOff x="480" y="3413"/>
                    <a:chExt cx="673" cy="560"/>
                  </a:xfrm>
                </p:grpSpPr>
                <p:sp>
                  <p:nvSpPr>
                    <p:cNvPr id="2805" name="Freeform 16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806" name="Freeform 16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751" name="Group 1622"/>
                <p:cNvGrpSpPr>
                  <a:grpSpLocks/>
                </p:cNvGrpSpPr>
                <p:nvPr/>
              </p:nvGrpSpPr>
              <p:grpSpPr bwMode="auto">
                <a:xfrm>
                  <a:off x="3006" y="1239"/>
                  <a:ext cx="101" cy="237"/>
                  <a:chOff x="3016" y="1279"/>
                  <a:chExt cx="101" cy="237"/>
                </a:xfrm>
              </p:grpSpPr>
              <p:grpSp>
                <p:nvGrpSpPr>
                  <p:cNvPr id="2779" name="Group 1623"/>
                  <p:cNvGrpSpPr>
                    <a:grpSpLocks noChangeAspect="1"/>
                  </p:cNvGrpSpPr>
                  <p:nvPr/>
                </p:nvGrpSpPr>
                <p:grpSpPr bwMode="auto">
                  <a:xfrm rot="-4350386">
                    <a:off x="3021" y="1372"/>
                    <a:ext cx="90" cy="56"/>
                    <a:chOff x="480" y="3413"/>
                    <a:chExt cx="673" cy="560"/>
                  </a:xfrm>
                </p:grpSpPr>
                <p:sp>
                  <p:nvSpPr>
                    <p:cNvPr id="2800" name="Freeform 16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801" name="Freeform 16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780" name="Group 1626"/>
                  <p:cNvGrpSpPr>
                    <a:grpSpLocks noChangeAspect="1"/>
                  </p:cNvGrpSpPr>
                  <p:nvPr/>
                </p:nvGrpSpPr>
                <p:grpSpPr bwMode="auto">
                  <a:xfrm rot="-4350386">
                    <a:off x="3044" y="1297"/>
                    <a:ext cx="91" cy="55"/>
                    <a:chOff x="1054" y="3406"/>
                    <a:chExt cx="677" cy="565"/>
                  </a:xfrm>
                </p:grpSpPr>
                <p:sp>
                  <p:nvSpPr>
                    <p:cNvPr id="2791" name="Freeform 16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792" name="Freeform 162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793" name="Freeform 162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794" name="Freeform 163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795" name="Freeform 16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796" name="Freeform 163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797" name="Freeform 163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798" name="Freeform 163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799" name="Freeform 163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781" name="Group 1636"/>
                  <p:cNvGrpSpPr>
                    <a:grpSpLocks noChangeAspect="1"/>
                  </p:cNvGrpSpPr>
                  <p:nvPr/>
                </p:nvGrpSpPr>
                <p:grpSpPr bwMode="auto">
                  <a:xfrm rot="-4350386">
                    <a:off x="2998" y="1442"/>
                    <a:ext cx="92" cy="56"/>
                    <a:chOff x="1054" y="3406"/>
                    <a:chExt cx="677" cy="565"/>
                  </a:xfrm>
                </p:grpSpPr>
                <p:sp>
                  <p:nvSpPr>
                    <p:cNvPr id="2782" name="Freeform 16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783" name="Freeform 163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784" name="Freeform 163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785" name="Freeform 164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786" name="Freeform 164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787" name="Freeform 164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788" name="Freeform 164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789" name="Freeform 164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790" name="Freeform 164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752" name="Group 1646"/>
                <p:cNvGrpSpPr>
                  <a:grpSpLocks/>
                </p:cNvGrpSpPr>
                <p:nvPr/>
              </p:nvGrpSpPr>
              <p:grpSpPr bwMode="auto">
                <a:xfrm>
                  <a:off x="3016" y="1314"/>
                  <a:ext cx="132" cy="302"/>
                  <a:chOff x="2109" y="1324"/>
                  <a:chExt cx="132" cy="302"/>
                </a:xfrm>
              </p:grpSpPr>
              <p:grpSp>
                <p:nvGrpSpPr>
                  <p:cNvPr id="2753" name="Group 1647"/>
                  <p:cNvGrpSpPr>
                    <a:grpSpLocks noChangeAspect="1"/>
                  </p:cNvGrpSpPr>
                  <p:nvPr/>
                </p:nvGrpSpPr>
                <p:grpSpPr bwMode="auto">
                  <a:xfrm rot="-4304073">
                    <a:off x="2166" y="1337"/>
                    <a:ext cx="87" cy="62"/>
                    <a:chOff x="480" y="3413"/>
                    <a:chExt cx="673" cy="560"/>
                  </a:xfrm>
                </p:grpSpPr>
                <p:sp>
                  <p:nvSpPr>
                    <p:cNvPr id="2777" name="Freeform 16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778" name="Freeform 16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754" name="Group 1650"/>
                  <p:cNvGrpSpPr>
                    <a:grpSpLocks noChangeAspect="1"/>
                  </p:cNvGrpSpPr>
                  <p:nvPr/>
                </p:nvGrpSpPr>
                <p:grpSpPr bwMode="auto">
                  <a:xfrm rot="-4304073">
                    <a:off x="2143" y="1406"/>
                    <a:ext cx="87" cy="62"/>
                    <a:chOff x="1054" y="3406"/>
                    <a:chExt cx="677" cy="565"/>
                  </a:xfrm>
                </p:grpSpPr>
                <p:sp>
                  <p:nvSpPr>
                    <p:cNvPr id="2768" name="Freeform 16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769" name="Freeform 165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770" name="Freeform 165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771" name="Freeform 165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772" name="Freeform 16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773" name="Freeform 165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774" name="Freeform 165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775" name="Freeform 165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776" name="Freeform 165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755" name="Group 1660"/>
                  <p:cNvGrpSpPr>
                    <a:grpSpLocks noChangeAspect="1"/>
                  </p:cNvGrpSpPr>
                  <p:nvPr/>
                </p:nvGrpSpPr>
                <p:grpSpPr bwMode="auto">
                  <a:xfrm rot="-4304073">
                    <a:off x="2121" y="1477"/>
                    <a:ext cx="86" cy="62"/>
                    <a:chOff x="480" y="3413"/>
                    <a:chExt cx="673" cy="560"/>
                  </a:xfrm>
                </p:grpSpPr>
                <p:sp>
                  <p:nvSpPr>
                    <p:cNvPr id="2766" name="Freeform 16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767" name="Freeform 166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756" name="Group 1663"/>
                  <p:cNvGrpSpPr>
                    <a:grpSpLocks noChangeAspect="1"/>
                  </p:cNvGrpSpPr>
                  <p:nvPr/>
                </p:nvGrpSpPr>
                <p:grpSpPr bwMode="auto">
                  <a:xfrm rot="-4304073">
                    <a:off x="2096" y="1552"/>
                    <a:ext cx="87" cy="62"/>
                    <a:chOff x="1054" y="3406"/>
                    <a:chExt cx="677" cy="565"/>
                  </a:xfrm>
                </p:grpSpPr>
                <p:sp>
                  <p:nvSpPr>
                    <p:cNvPr id="2757" name="Freeform 16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758" name="Freeform 166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759" name="Freeform 166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760" name="Freeform 166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761" name="Freeform 166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762" name="Freeform 166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763" name="Freeform 167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764" name="Freeform 167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765" name="Freeform 167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1893" name="Group 1673"/>
            <p:cNvGrpSpPr>
              <a:grpSpLocks/>
            </p:cNvGrpSpPr>
            <p:nvPr/>
          </p:nvGrpSpPr>
          <p:grpSpPr bwMode="auto">
            <a:xfrm>
              <a:off x="5232" y="2292"/>
              <a:ext cx="268" cy="409"/>
              <a:chOff x="2880" y="1207"/>
              <a:chExt cx="268" cy="409"/>
            </a:xfrm>
          </p:grpSpPr>
          <p:grpSp>
            <p:nvGrpSpPr>
              <p:cNvPr id="2650" name="Group 1674"/>
              <p:cNvGrpSpPr>
                <a:grpSpLocks/>
              </p:cNvGrpSpPr>
              <p:nvPr/>
            </p:nvGrpSpPr>
            <p:grpSpPr bwMode="auto">
              <a:xfrm>
                <a:off x="2880" y="1207"/>
                <a:ext cx="126" cy="317"/>
                <a:chOff x="1655" y="1234"/>
                <a:chExt cx="126" cy="317"/>
              </a:xfrm>
            </p:grpSpPr>
            <p:grpSp>
              <p:nvGrpSpPr>
                <p:cNvPr id="2719" name="Group 1675"/>
                <p:cNvGrpSpPr>
                  <a:grpSpLocks noChangeAspect="1"/>
                </p:cNvGrpSpPr>
                <p:nvPr/>
              </p:nvGrpSpPr>
              <p:grpSpPr bwMode="auto">
                <a:xfrm rot="-4350386">
                  <a:off x="1685" y="1327"/>
                  <a:ext cx="90" cy="56"/>
                  <a:chOff x="480" y="3413"/>
                  <a:chExt cx="673" cy="560"/>
                </a:xfrm>
              </p:grpSpPr>
              <p:sp>
                <p:nvSpPr>
                  <p:cNvPr id="2743" name="Freeform 16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744" name="Freeform 16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720" name="Group 1678"/>
                <p:cNvGrpSpPr>
                  <a:grpSpLocks noChangeAspect="1"/>
                </p:cNvGrpSpPr>
                <p:nvPr/>
              </p:nvGrpSpPr>
              <p:grpSpPr bwMode="auto">
                <a:xfrm rot="-4350386">
                  <a:off x="1708" y="1252"/>
                  <a:ext cx="91" cy="55"/>
                  <a:chOff x="1054" y="3406"/>
                  <a:chExt cx="677" cy="565"/>
                </a:xfrm>
              </p:grpSpPr>
              <p:sp>
                <p:nvSpPr>
                  <p:cNvPr id="2734" name="Freeform 16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735" name="Freeform 16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736" name="Freeform 16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737" name="Freeform 16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738" name="Freeform 16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739" name="Freeform 16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740" name="Freeform 16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741" name="Freeform 16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742" name="Freeform 16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721" name="Group 1688"/>
                <p:cNvGrpSpPr>
                  <a:grpSpLocks noChangeAspect="1"/>
                </p:cNvGrpSpPr>
                <p:nvPr/>
              </p:nvGrpSpPr>
              <p:grpSpPr bwMode="auto">
                <a:xfrm rot="-4350386">
                  <a:off x="1662" y="1397"/>
                  <a:ext cx="92" cy="56"/>
                  <a:chOff x="1054" y="3406"/>
                  <a:chExt cx="677" cy="565"/>
                </a:xfrm>
              </p:grpSpPr>
              <p:sp>
                <p:nvSpPr>
                  <p:cNvPr id="2725" name="Freeform 16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726" name="Freeform 169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727" name="Freeform 169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728" name="Freeform 169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729" name="Freeform 16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730" name="Freeform 169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731" name="Freeform 169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732" name="Freeform 169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733" name="Freeform 169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722" name="Group 1698"/>
                <p:cNvGrpSpPr>
                  <a:grpSpLocks noChangeAspect="1"/>
                </p:cNvGrpSpPr>
                <p:nvPr/>
              </p:nvGrpSpPr>
              <p:grpSpPr bwMode="auto">
                <a:xfrm rot="-4350386">
                  <a:off x="1638" y="1478"/>
                  <a:ext cx="90" cy="55"/>
                  <a:chOff x="480" y="3413"/>
                  <a:chExt cx="673" cy="560"/>
                </a:xfrm>
              </p:grpSpPr>
              <p:sp>
                <p:nvSpPr>
                  <p:cNvPr id="2723" name="Freeform 16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724" name="Freeform 17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651" name="Group 1701"/>
              <p:cNvGrpSpPr>
                <a:grpSpLocks/>
              </p:cNvGrpSpPr>
              <p:nvPr/>
            </p:nvGrpSpPr>
            <p:grpSpPr bwMode="auto">
              <a:xfrm>
                <a:off x="2926" y="1298"/>
                <a:ext cx="108" cy="227"/>
                <a:chOff x="2926" y="1324"/>
                <a:chExt cx="108" cy="227"/>
              </a:xfrm>
            </p:grpSpPr>
            <p:grpSp>
              <p:nvGrpSpPr>
                <p:cNvPr id="2703" name="Group 1702"/>
                <p:cNvGrpSpPr>
                  <a:grpSpLocks noChangeAspect="1"/>
                </p:cNvGrpSpPr>
                <p:nvPr/>
              </p:nvGrpSpPr>
              <p:grpSpPr bwMode="auto">
                <a:xfrm rot="-4304073">
                  <a:off x="2959" y="1337"/>
                  <a:ext cx="87" cy="62"/>
                  <a:chOff x="480" y="3413"/>
                  <a:chExt cx="673" cy="560"/>
                </a:xfrm>
              </p:grpSpPr>
              <p:sp>
                <p:nvSpPr>
                  <p:cNvPr id="2717" name="Freeform 170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718" name="Freeform 17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704" name="Group 1705"/>
                <p:cNvGrpSpPr>
                  <a:grpSpLocks noChangeAspect="1"/>
                </p:cNvGrpSpPr>
                <p:nvPr/>
              </p:nvGrpSpPr>
              <p:grpSpPr bwMode="auto">
                <a:xfrm rot="-4304073">
                  <a:off x="2936" y="1406"/>
                  <a:ext cx="87" cy="62"/>
                  <a:chOff x="1054" y="3406"/>
                  <a:chExt cx="677" cy="565"/>
                </a:xfrm>
              </p:grpSpPr>
              <p:sp>
                <p:nvSpPr>
                  <p:cNvPr id="2708" name="Freeform 170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709" name="Freeform 170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710" name="Freeform 170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711" name="Freeform 170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712" name="Freeform 17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713" name="Freeform 171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714" name="Freeform 171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715" name="Freeform 171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716" name="Freeform 171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705" name="Group 1715"/>
                <p:cNvGrpSpPr>
                  <a:grpSpLocks noChangeAspect="1"/>
                </p:cNvGrpSpPr>
                <p:nvPr/>
              </p:nvGrpSpPr>
              <p:grpSpPr bwMode="auto">
                <a:xfrm rot="-4304073">
                  <a:off x="2914" y="1477"/>
                  <a:ext cx="86" cy="62"/>
                  <a:chOff x="480" y="3413"/>
                  <a:chExt cx="673" cy="560"/>
                </a:xfrm>
              </p:grpSpPr>
              <p:sp>
                <p:nvSpPr>
                  <p:cNvPr id="2706" name="Freeform 17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707" name="Freeform 17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652" name="Group 1718"/>
              <p:cNvGrpSpPr>
                <a:grpSpLocks/>
              </p:cNvGrpSpPr>
              <p:nvPr/>
            </p:nvGrpSpPr>
            <p:grpSpPr bwMode="auto">
              <a:xfrm>
                <a:off x="3006" y="1239"/>
                <a:ext cx="101" cy="237"/>
                <a:chOff x="3016" y="1279"/>
                <a:chExt cx="101" cy="237"/>
              </a:xfrm>
            </p:grpSpPr>
            <p:grpSp>
              <p:nvGrpSpPr>
                <p:cNvPr id="2680" name="Group 1719"/>
                <p:cNvGrpSpPr>
                  <a:grpSpLocks noChangeAspect="1"/>
                </p:cNvGrpSpPr>
                <p:nvPr/>
              </p:nvGrpSpPr>
              <p:grpSpPr bwMode="auto">
                <a:xfrm rot="-4350386">
                  <a:off x="3021" y="1372"/>
                  <a:ext cx="90" cy="56"/>
                  <a:chOff x="480" y="3413"/>
                  <a:chExt cx="673" cy="560"/>
                </a:xfrm>
              </p:grpSpPr>
              <p:sp>
                <p:nvSpPr>
                  <p:cNvPr id="2701" name="Freeform 17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702" name="Freeform 17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681" name="Group 1722"/>
                <p:cNvGrpSpPr>
                  <a:grpSpLocks noChangeAspect="1"/>
                </p:cNvGrpSpPr>
                <p:nvPr/>
              </p:nvGrpSpPr>
              <p:grpSpPr bwMode="auto">
                <a:xfrm rot="-4350386">
                  <a:off x="3044" y="1297"/>
                  <a:ext cx="91" cy="55"/>
                  <a:chOff x="1054" y="3406"/>
                  <a:chExt cx="677" cy="565"/>
                </a:xfrm>
              </p:grpSpPr>
              <p:sp>
                <p:nvSpPr>
                  <p:cNvPr id="2692" name="Freeform 17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693" name="Freeform 172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694" name="Freeform 172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695" name="Freeform 172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696" name="Freeform 17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697" name="Freeform 172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698" name="Freeform 172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699" name="Freeform 173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700" name="Freeform 173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682" name="Group 1732"/>
                <p:cNvGrpSpPr>
                  <a:grpSpLocks noChangeAspect="1"/>
                </p:cNvGrpSpPr>
                <p:nvPr/>
              </p:nvGrpSpPr>
              <p:grpSpPr bwMode="auto">
                <a:xfrm rot="-4350386">
                  <a:off x="2998" y="1442"/>
                  <a:ext cx="92" cy="56"/>
                  <a:chOff x="1054" y="3406"/>
                  <a:chExt cx="677" cy="565"/>
                </a:xfrm>
              </p:grpSpPr>
              <p:sp>
                <p:nvSpPr>
                  <p:cNvPr id="2683" name="Freeform 173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684" name="Freeform 173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685" name="Freeform 173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686" name="Freeform 173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687" name="Freeform 17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688" name="Freeform 173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689" name="Freeform 173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690" name="Freeform 174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691" name="Freeform 174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653" name="Group 1742"/>
              <p:cNvGrpSpPr>
                <a:grpSpLocks/>
              </p:cNvGrpSpPr>
              <p:nvPr/>
            </p:nvGrpSpPr>
            <p:grpSpPr bwMode="auto">
              <a:xfrm>
                <a:off x="3016" y="1314"/>
                <a:ext cx="132" cy="302"/>
                <a:chOff x="2109" y="1324"/>
                <a:chExt cx="132" cy="302"/>
              </a:xfrm>
            </p:grpSpPr>
            <p:grpSp>
              <p:nvGrpSpPr>
                <p:cNvPr id="2654" name="Group 1743"/>
                <p:cNvGrpSpPr>
                  <a:grpSpLocks noChangeAspect="1"/>
                </p:cNvGrpSpPr>
                <p:nvPr/>
              </p:nvGrpSpPr>
              <p:grpSpPr bwMode="auto">
                <a:xfrm rot="-4304073">
                  <a:off x="2166" y="1337"/>
                  <a:ext cx="87" cy="62"/>
                  <a:chOff x="480" y="3413"/>
                  <a:chExt cx="673" cy="560"/>
                </a:xfrm>
              </p:grpSpPr>
              <p:sp>
                <p:nvSpPr>
                  <p:cNvPr id="2678" name="Freeform 17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679" name="Freeform 17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655" name="Group 1746"/>
                <p:cNvGrpSpPr>
                  <a:grpSpLocks noChangeAspect="1"/>
                </p:cNvGrpSpPr>
                <p:nvPr/>
              </p:nvGrpSpPr>
              <p:grpSpPr bwMode="auto">
                <a:xfrm rot="-4304073">
                  <a:off x="2143" y="1406"/>
                  <a:ext cx="87" cy="62"/>
                  <a:chOff x="1054" y="3406"/>
                  <a:chExt cx="677" cy="565"/>
                </a:xfrm>
              </p:grpSpPr>
              <p:sp>
                <p:nvSpPr>
                  <p:cNvPr id="2669" name="Freeform 17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670" name="Freeform 174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671" name="Freeform 174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672" name="Freeform 175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673" name="Freeform 17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674" name="Freeform 175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675" name="Freeform 175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676" name="Freeform 175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677" name="Freeform 175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656" name="Group 1756"/>
                <p:cNvGrpSpPr>
                  <a:grpSpLocks noChangeAspect="1"/>
                </p:cNvGrpSpPr>
                <p:nvPr/>
              </p:nvGrpSpPr>
              <p:grpSpPr bwMode="auto">
                <a:xfrm rot="-4304073">
                  <a:off x="2121" y="1477"/>
                  <a:ext cx="86" cy="62"/>
                  <a:chOff x="480" y="3413"/>
                  <a:chExt cx="673" cy="560"/>
                </a:xfrm>
              </p:grpSpPr>
              <p:sp>
                <p:nvSpPr>
                  <p:cNvPr id="2667" name="Freeform 175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668" name="Freeform 175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657" name="Group 1759"/>
                <p:cNvGrpSpPr>
                  <a:grpSpLocks noChangeAspect="1"/>
                </p:cNvGrpSpPr>
                <p:nvPr/>
              </p:nvGrpSpPr>
              <p:grpSpPr bwMode="auto">
                <a:xfrm rot="-4304073">
                  <a:off x="2096" y="1552"/>
                  <a:ext cx="87" cy="62"/>
                  <a:chOff x="1054" y="3406"/>
                  <a:chExt cx="677" cy="565"/>
                </a:xfrm>
              </p:grpSpPr>
              <p:sp>
                <p:nvSpPr>
                  <p:cNvPr id="2658" name="Freeform 17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659" name="Freeform 176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660" name="Freeform 176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661" name="Freeform 176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662" name="Freeform 17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663" name="Freeform 176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664" name="Freeform 176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665" name="Freeform 176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666" name="Freeform 176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1894" name="Group 1769"/>
            <p:cNvGrpSpPr>
              <a:grpSpLocks/>
            </p:cNvGrpSpPr>
            <p:nvPr/>
          </p:nvGrpSpPr>
          <p:grpSpPr bwMode="auto">
            <a:xfrm>
              <a:off x="5273" y="2337"/>
              <a:ext cx="280" cy="454"/>
              <a:chOff x="2868" y="1661"/>
              <a:chExt cx="280" cy="454"/>
            </a:xfrm>
          </p:grpSpPr>
          <p:grpSp>
            <p:nvGrpSpPr>
              <p:cNvPr id="2463" name="Group 1770"/>
              <p:cNvGrpSpPr>
                <a:grpSpLocks/>
              </p:cNvGrpSpPr>
              <p:nvPr/>
            </p:nvGrpSpPr>
            <p:grpSpPr bwMode="auto">
              <a:xfrm>
                <a:off x="2868" y="1707"/>
                <a:ext cx="131" cy="298"/>
                <a:chOff x="1815" y="1253"/>
                <a:chExt cx="131" cy="298"/>
              </a:xfrm>
            </p:grpSpPr>
            <p:grpSp>
              <p:nvGrpSpPr>
                <p:cNvPr id="2624" name="Group 1771"/>
                <p:cNvGrpSpPr>
                  <a:grpSpLocks noChangeAspect="1"/>
                </p:cNvGrpSpPr>
                <p:nvPr/>
              </p:nvGrpSpPr>
              <p:grpSpPr bwMode="auto">
                <a:xfrm rot="-4304073">
                  <a:off x="1872" y="1265"/>
                  <a:ext cx="86" cy="62"/>
                  <a:chOff x="1054" y="3406"/>
                  <a:chExt cx="677" cy="565"/>
                </a:xfrm>
              </p:grpSpPr>
              <p:sp>
                <p:nvSpPr>
                  <p:cNvPr id="2641" name="Freeform 177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642" name="Freeform 177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643" name="Freeform 177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644" name="Freeform 177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645" name="Freeform 177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646" name="Freeform 177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647" name="Freeform 177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648" name="Freeform 177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649" name="Freeform 178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2625" name="Group 1781"/>
                <p:cNvGrpSpPr>
                  <a:grpSpLocks noChangeAspect="1"/>
                </p:cNvGrpSpPr>
                <p:nvPr/>
              </p:nvGrpSpPr>
              <p:grpSpPr bwMode="auto">
                <a:xfrm rot="-4304073">
                  <a:off x="1848" y="1337"/>
                  <a:ext cx="87" cy="62"/>
                  <a:chOff x="480" y="3413"/>
                  <a:chExt cx="673" cy="560"/>
                </a:xfrm>
              </p:grpSpPr>
              <p:sp>
                <p:nvSpPr>
                  <p:cNvPr id="2639" name="Freeform 178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640" name="Freeform 17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626" name="Group 1784"/>
                <p:cNvGrpSpPr>
                  <a:grpSpLocks noChangeAspect="1"/>
                </p:cNvGrpSpPr>
                <p:nvPr/>
              </p:nvGrpSpPr>
              <p:grpSpPr bwMode="auto">
                <a:xfrm rot="-4304073">
                  <a:off x="1825" y="1406"/>
                  <a:ext cx="87" cy="62"/>
                  <a:chOff x="1054" y="3406"/>
                  <a:chExt cx="677" cy="565"/>
                </a:xfrm>
              </p:grpSpPr>
              <p:sp>
                <p:nvSpPr>
                  <p:cNvPr id="2630" name="Freeform 178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631" name="Freeform 178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632" name="Freeform 178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633" name="Freeform 178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634" name="Freeform 17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635" name="Freeform 179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636" name="Freeform 179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637" name="Freeform 179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638" name="Freeform 179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627" name="Group 1794"/>
                <p:cNvGrpSpPr>
                  <a:grpSpLocks noChangeAspect="1"/>
                </p:cNvGrpSpPr>
                <p:nvPr/>
              </p:nvGrpSpPr>
              <p:grpSpPr bwMode="auto">
                <a:xfrm rot="-4304073">
                  <a:off x="1803" y="1477"/>
                  <a:ext cx="86" cy="62"/>
                  <a:chOff x="480" y="3413"/>
                  <a:chExt cx="673" cy="560"/>
                </a:xfrm>
              </p:grpSpPr>
              <p:sp>
                <p:nvSpPr>
                  <p:cNvPr id="2628" name="Freeform 179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629" name="Freeform 179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464" name="Group 1797"/>
              <p:cNvGrpSpPr>
                <a:grpSpLocks/>
              </p:cNvGrpSpPr>
              <p:nvPr/>
            </p:nvGrpSpPr>
            <p:grpSpPr bwMode="auto">
              <a:xfrm>
                <a:off x="2945" y="1661"/>
                <a:ext cx="124" cy="309"/>
                <a:chOff x="1998" y="1253"/>
                <a:chExt cx="124" cy="309"/>
              </a:xfrm>
            </p:grpSpPr>
            <p:grpSp>
              <p:nvGrpSpPr>
                <p:cNvPr id="2598" name="Group 1798"/>
                <p:cNvGrpSpPr>
                  <a:grpSpLocks noChangeAspect="1"/>
                </p:cNvGrpSpPr>
                <p:nvPr/>
              </p:nvGrpSpPr>
              <p:grpSpPr bwMode="auto">
                <a:xfrm rot="-4350386">
                  <a:off x="2003" y="1418"/>
                  <a:ext cx="90" cy="56"/>
                  <a:chOff x="480" y="3413"/>
                  <a:chExt cx="673" cy="560"/>
                </a:xfrm>
              </p:grpSpPr>
              <p:sp>
                <p:nvSpPr>
                  <p:cNvPr id="2622" name="Freeform 17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623" name="Freeform 18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599" name="Group 1801"/>
                <p:cNvGrpSpPr>
                  <a:grpSpLocks noChangeAspect="1"/>
                </p:cNvGrpSpPr>
                <p:nvPr/>
              </p:nvGrpSpPr>
              <p:grpSpPr bwMode="auto">
                <a:xfrm rot="-4350386">
                  <a:off x="2026" y="1343"/>
                  <a:ext cx="91" cy="55"/>
                  <a:chOff x="1054" y="3406"/>
                  <a:chExt cx="677" cy="565"/>
                </a:xfrm>
              </p:grpSpPr>
              <p:sp>
                <p:nvSpPr>
                  <p:cNvPr id="2613" name="Freeform 180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614" name="Freeform 180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615" name="Freeform 180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616" name="Freeform 180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617" name="Freeform 180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618" name="Freeform 180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619" name="Freeform 180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620" name="Freeform 180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621" name="Freeform 181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600" name="Group 1811"/>
                <p:cNvGrpSpPr>
                  <a:grpSpLocks noChangeAspect="1"/>
                </p:cNvGrpSpPr>
                <p:nvPr/>
              </p:nvGrpSpPr>
              <p:grpSpPr bwMode="auto">
                <a:xfrm rot="-4350386">
                  <a:off x="1980" y="1488"/>
                  <a:ext cx="92" cy="56"/>
                  <a:chOff x="1054" y="3406"/>
                  <a:chExt cx="677" cy="565"/>
                </a:xfrm>
              </p:grpSpPr>
              <p:sp>
                <p:nvSpPr>
                  <p:cNvPr id="2604" name="Freeform 181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605" name="Freeform 181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606" name="Freeform 181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607" name="Freeform 181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608" name="Freeform 181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609" name="Freeform 181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610" name="Freeform 181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611" name="Freeform 181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612" name="Freeform 182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601" name="Group 1821"/>
                <p:cNvGrpSpPr>
                  <a:grpSpLocks noChangeAspect="1"/>
                </p:cNvGrpSpPr>
                <p:nvPr/>
              </p:nvGrpSpPr>
              <p:grpSpPr bwMode="auto">
                <a:xfrm rot="-4350386">
                  <a:off x="2050" y="1270"/>
                  <a:ext cx="90" cy="55"/>
                  <a:chOff x="480" y="3413"/>
                  <a:chExt cx="673" cy="560"/>
                </a:xfrm>
              </p:grpSpPr>
              <p:sp>
                <p:nvSpPr>
                  <p:cNvPr id="2602" name="Freeform 182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603" name="Freeform 182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465" name="Group 1824"/>
              <p:cNvGrpSpPr>
                <a:grpSpLocks noChangeAspect="1"/>
              </p:cNvGrpSpPr>
              <p:nvPr/>
            </p:nvGrpSpPr>
            <p:grpSpPr bwMode="auto">
              <a:xfrm>
                <a:off x="2971" y="1707"/>
                <a:ext cx="155" cy="373"/>
                <a:chOff x="932" y="1304"/>
                <a:chExt cx="141" cy="338"/>
              </a:xfrm>
            </p:grpSpPr>
            <p:grpSp>
              <p:nvGrpSpPr>
                <p:cNvPr id="2562" name="Group 1825"/>
                <p:cNvGrpSpPr>
                  <a:grpSpLocks noChangeAspect="1"/>
                </p:cNvGrpSpPr>
                <p:nvPr/>
              </p:nvGrpSpPr>
              <p:grpSpPr bwMode="auto">
                <a:xfrm rot="-4304073">
                  <a:off x="1006" y="1315"/>
                  <a:ext cx="78" cy="56"/>
                  <a:chOff x="1054" y="3406"/>
                  <a:chExt cx="677" cy="565"/>
                </a:xfrm>
              </p:grpSpPr>
              <p:sp>
                <p:nvSpPr>
                  <p:cNvPr id="2589" name="Freeform 18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590" name="Freeform 182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591" name="Freeform 182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592" name="Freeform 182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593" name="Freeform 183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594" name="Freeform 183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595" name="Freeform 183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596" name="Freeform 183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597" name="Freeform 183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2563" name="Group 1835"/>
                <p:cNvGrpSpPr>
                  <a:grpSpLocks noChangeAspect="1"/>
                </p:cNvGrpSpPr>
                <p:nvPr/>
              </p:nvGrpSpPr>
              <p:grpSpPr bwMode="auto">
                <a:xfrm rot="-4304073">
                  <a:off x="984" y="1380"/>
                  <a:ext cx="79" cy="56"/>
                  <a:chOff x="480" y="3413"/>
                  <a:chExt cx="673" cy="560"/>
                </a:xfrm>
              </p:grpSpPr>
              <p:sp>
                <p:nvSpPr>
                  <p:cNvPr id="2587" name="Freeform 18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588" name="Freeform 18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564" name="Group 1838"/>
                <p:cNvGrpSpPr>
                  <a:grpSpLocks noChangeAspect="1"/>
                </p:cNvGrpSpPr>
                <p:nvPr/>
              </p:nvGrpSpPr>
              <p:grpSpPr bwMode="auto">
                <a:xfrm rot="-4304073">
                  <a:off x="963" y="1443"/>
                  <a:ext cx="79" cy="56"/>
                  <a:chOff x="1054" y="3406"/>
                  <a:chExt cx="677" cy="565"/>
                </a:xfrm>
              </p:grpSpPr>
              <p:sp>
                <p:nvSpPr>
                  <p:cNvPr id="2578" name="Freeform 18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579" name="Freeform 184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580" name="Freeform 184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581" name="Freeform 184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582" name="Freeform 18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583" name="Freeform 184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584" name="Freeform 184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585" name="Freeform 184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586" name="Freeform 184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565" name="Group 1848"/>
                <p:cNvGrpSpPr>
                  <a:grpSpLocks noChangeAspect="1"/>
                </p:cNvGrpSpPr>
                <p:nvPr/>
              </p:nvGrpSpPr>
              <p:grpSpPr bwMode="auto">
                <a:xfrm rot="-4304073">
                  <a:off x="943" y="1507"/>
                  <a:ext cx="78" cy="56"/>
                  <a:chOff x="480" y="3413"/>
                  <a:chExt cx="673" cy="560"/>
                </a:xfrm>
              </p:grpSpPr>
              <p:sp>
                <p:nvSpPr>
                  <p:cNvPr id="2576" name="Freeform 18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577" name="Freeform 185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566" name="Group 1851"/>
                <p:cNvGrpSpPr>
                  <a:grpSpLocks noChangeAspect="1"/>
                </p:cNvGrpSpPr>
                <p:nvPr/>
              </p:nvGrpSpPr>
              <p:grpSpPr bwMode="auto">
                <a:xfrm rot="-4304073">
                  <a:off x="920" y="1575"/>
                  <a:ext cx="79" cy="56"/>
                  <a:chOff x="1054" y="3406"/>
                  <a:chExt cx="677" cy="565"/>
                </a:xfrm>
              </p:grpSpPr>
              <p:sp>
                <p:nvSpPr>
                  <p:cNvPr id="2567" name="Freeform 185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568" name="Freeform 185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569" name="Freeform 185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570" name="Freeform 185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571" name="Freeform 185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572" name="Freeform 185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573" name="Freeform 185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574" name="Freeform 185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575" name="Freeform 186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2466" name="Group 1861"/>
              <p:cNvGrpSpPr>
                <a:grpSpLocks/>
              </p:cNvGrpSpPr>
              <p:nvPr/>
            </p:nvGrpSpPr>
            <p:grpSpPr bwMode="auto">
              <a:xfrm>
                <a:off x="2880" y="1706"/>
                <a:ext cx="268" cy="409"/>
                <a:chOff x="2880" y="1207"/>
                <a:chExt cx="268" cy="409"/>
              </a:xfrm>
            </p:grpSpPr>
            <p:grpSp>
              <p:nvGrpSpPr>
                <p:cNvPr id="2467" name="Group 1862"/>
                <p:cNvGrpSpPr>
                  <a:grpSpLocks/>
                </p:cNvGrpSpPr>
                <p:nvPr/>
              </p:nvGrpSpPr>
              <p:grpSpPr bwMode="auto">
                <a:xfrm>
                  <a:off x="2880" y="1207"/>
                  <a:ext cx="126" cy="317"/>
                  <a:chOff x="1655" y="1234"/>
                  <a:chExt cx="126" cy="317"/>
                </a:xfrm>
              </p:grpSpPr>
              <p:grpSp>
                <p:nvGrpSpPr>
                  <p:cNvPr id="2536" name="Group 1863"/>
                  <p:cNvGrpSpPr>
                    <a:grpSpLocks noChangeAspect="1"/>
                  </p:cNvGrpSpPr>
                  <p:nvPr/>
                </p:nvGrpSpPr>
                <p:grpSpPr bwMode="auto">
                  <a:xfrm rot="-4350386">
                    <a:off x="1685" y="1327"/>
                    <a:ext cx="90" cy="56"/>
                    <a:chOff x="480" y="3413"/>
                    <a:chExt cx="673" cy="560"/>
                  </a:xfrm>
                </p:grpSpPr>
                <p:sp>
                  <p:nvSpPr>
                    <p:cNvPr id="2560" name="Freeform 18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561" name="Freeform 18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537" name="Group 1866"/>
                  <p:cNvGrpSpPr>
                    <a:grpSpLocks noChangeAspect="1"/>
                  </p:cNvGrpSpPr>
                  <p:nvPr/>
                </p:nvGrpSpPr>
                <p:grpSpPr bwMode="auto">
                  <a:xfrm rot="-4350386">
                    <a:off x="1708" y="1252"/>
                    <a:ext cx="91" cy="55"/>
                    <a:chOff x="1054" y="3406"/>
                    <a:chExt cx="677" cy="565"/>
                  </a:xfrm>
                </p:grpSpPr>
                <p:sp>
                  <p:nvSpPr>
                    <p:cNvPr id="2551" name="Freeform 18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552" name="Freeform 186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553" name="Freeform 186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554" name="Freeform 187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555" name="Freeform 18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556" name="Freeform 187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557" name="Freeform 187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558" name="Freeform 187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559" name="Freeform 187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538" name="Group 1876"/>
                  <p:cNvGrpSpPr>
                    <a:grpSpLocks noChangeAspect="1"/>
                  </p:cNvGrpSpPr>
                  <p:nvPr/>
                </p:nvGrpSpPr>
                <p:grpSpPr bwMode="auto">
                  <a:xfrm rot="-4350386">
                    <a:off x="1662" y="1397"/>
                    <a:ext cx="92" cy="56"/>
                    <a:chOff x="1054" y="3406"/>
                    <a:chExt cx="677" cy="565"/>
                  </a:xfrm>
                </p:grpSpPr>
                <p:sp>
                  <p:nvSpPr>
                    <p:cNvPr id="2542" name="Freeform 187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543" name="Freeform 187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544" name="Freeform 187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545" name="Freeform 188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546" name="Freeform 188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547" name="Freeform 188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548" name="Freeform 188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549" name="Freeform 188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550" name="Freeform 188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539" name="Group 1886"/>
                  <p:cNvGrpSpPr>
                    <a:grpSpLocks noChangeAspect="1"/>
                  </p:cNvGrpSpPr>
                  <p:nvPr/>
                </p:nvGrpSpPr>
                <p:grpSpPr bwMode="auto">
                  <a:xfrm rot="-4350386">
                    <a:off x="1638" y="1478"/>
                    <a:ext cx="90" cy="55"/>
                    <a:chOff x="480" y="3413"/>
                    <a:chExt cx="673" cy="560"/>
                  </a:xfrm>
                </p:grpSpPr>
                <p:sp>
                  <p:nvSpPr>
                    <p:cNvPr id="2540" name="Freeform 188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541" name="Freeform 18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468" name="Group 1889"/>
                <p:cNvGrpSpPr>
                  <a:grpSpLocks/>
                </p:cNvGrpSpPr>
                <p:nvPr/>
              </p:nvGrpSpPr>
              <p:grpSpPr bwMode="auto">
                <a:xfrm>
                  <a:off x="2926" y="1298"/>
                  <a:ext cx="108" cy="227"/>
                  <a:chOff x="2926" y="1324"/>
                  <a:chExt cx="108" cy="227"/>
                </a:xfrm>
              </p:grpSpPr>
              <p:grpSp>
                <p:nvGrpSpPr>
                  <p:cNvPr id="2520" name="Group 1890"/>
                  <p:cNvGrpSpPr>
                    <a:grpSpLocks noChangeAspect="1"/>
                  </p:cNvGrpSpPr>
                  <p:nvPr/>
                </p:nvGrpSpPr>
                <p:grpSpPr bwMode="auto">
                  <a:xfrm rot="-4304073">
                    <a:off x="2959" y="1337"/>
                    <a:ext cx="87" cy="62"/>
                    <a:chOff x="480" y="3413"/>
                    <a:chExt cx="673" cy="560"/>
                  </a:xfrm>
                </p:grpSpPr>
                <p:sp>
                  <p:nvSpPr>
                    <p:cNvPr id="2534" name="Freeform 189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535" name="Freeform 18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521" name="Group 1893"/>
                  <p:cNvGrpSpPr>
                    <a:grpSpLocks noChangeAspect="1"/>
                  </p:cNvGrpSpPr>
                  <p:nvPr/>
                </p:nvGrpSpPr>
                <p:grpSpPr bwMode="auto">
                  <a:xfrm rot="-4304073">
                    <a:off x="2936" y="1406"/>
                    <a:ext cx="87" cy="62"/>
                    <a:chOff x="1054" y="3406"/>
                    <a:chExt cx="677" cy="565"/>
                  </a:xfrm>
                </p:grpSpPr>
                <p:sp>
                  <p:nvSpPr>
                    <p:cNvPr id="2525" name="Freeform 18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526" name="Freeform 189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527" name="Freeform 189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528" name="Freeform 189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529" name="Freeform 189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530" name="Freeform 189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531" name="Freeform 190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532" name="Freeform 190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533" name="Freeform 190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522" name="Group 1903"/>
                  <p:cNvGrpSpPr>
                    <a:grpSpLocks noChangeAspect="1"/>
                  </p:cNvGrpSpPr>
                  <p:nvPr/>
                </p:nvGrpSpPr>
                <p:grpSpPr bwMode="auto">
                  <a:xfrm rot="-4304073">
                    <a:off x="2914" y="1477"/>
                    <a:ext cx="86" cy="62"/>
                    <a:chOff x="480" y="3413"/>
                    <a:chExt cx="673" cy="560"/>
                  </a:xfrm>
                </p:grpSpPr>
                <p:sp>
                  <p:nvSpPr>
                    <p:cNvPr id="2523" name="Freeform 19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524" name="Freeform 19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469" name="Group 1906"/>
                <p:cNvGrpSpPr>
                  <a:grpSpLocks/>
                </p:cNvGrpSpPr>
                <p:nvPr/>
              </p:nvGrpSpPr>
              <p:grpSpPr bwMode="auto">
                <a:xfrm>
                  <a:off x="3006" y="1239"/>
                  <a:ext cx="101" cy="237"/>
                  <a:chOff x="3016" y="1279"/>
                  <a:chExt cx="101" cy="237"/>
                </a:xfrm>
              </p:grpSpPr>
              <p:grpSp>
                <p:nvGrpSpPr>
                  <p:cNvPr id="2497" name="Group 1907"/>
                  <p:cNvGrpSpPr>
                    <a:grpSpLocks noChangeAspect="1"/>
                  </p:cNvGrpSpPr>
                  <p:nvPr/>
                </p:nvGrpSpPr>
                <p:grpSpPr bwMode="auto">
                  <a:xfrm rot="-4350386">
                    <a:off x="3021" y="1372"/>
                    <a:ext cx="90" cy="56"/>
                    <a:chOff x="480" y="3413"/>
                    <a:chExt cx="673" cy="560"/>
                  </a:xfrm>
                </p:grpSpPr>
                <p:sp>
                  <p:nvSpPr>
                    <p:cNvPr id="2518" name="Freeform 19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519" name="Freeform 190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498" name="Group 1910"/>
                  <p:cNvGrpSpPr>
                    <a:grpSpLocks noChangeAspect="1"/>
                  </p:cNvGrpSpPr>
                  <p:nvPr/>
                </p:nvGrpSpPr>
                <p:grpSpPr bwMode="auto">
                  <a:xfrm rot="-4350386">
                    <a:off x="3044" y="1297"/>
                    <a:ext cx="91" cy="55"/>
                    <a:chOff x="1054" y="3406"/>
                    <a:chExt cx="677" cy="565"/>
                  </a:xfrm>
                </p:grpSpPr>
                <p:sp>
                  <p:nvSpPr>
                    <p:cNvPr id="2509" name="Freeform 19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510" name="Freeform 191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511" name="Freeform 191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512" name="Freeform 191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513" name="Freeform 19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514" name="Freeform 191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515" name="Freeform 191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516" name="Freeform 191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517" name="Freeform 191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499" name="Group 1920"/>
                  <p:cNvGrpSpPr>
                    <a:grpSpLocks noChangeAspect="1"/>
                  </p:cNvGrpSpPr>
                  <p:nvPr/>
                </p:nvGrpSpPr>
                <p:grpSpPr bwMode="auto">
                  <a:xfrm rot="-4350386">
                    <a:off x="2998" y="1442"/>
                    <a:ext cx="92" cy="56"/>
                    <a:chOff x="1054" y="3406"/>
                    <a:chExt cx="677" cy="565"/>
                  </a:xfrm>
                </p:grpSpPr>
                <p:sp>
                  <p:nvSpPr>
                    <p:cNvPr id="2500" name="Freeform 19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501" name="Freeform 192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502" name="Freeform 192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503" name="Freeform 192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504" name="Freeform 19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505" name="Freeform 192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506" name="Freeform 192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507" name="Freeform 192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508" name="Freeform 192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470" name="Group 1930"/>
                <p:cNvGrpSpPr>
                  <a:grpSpLocks/>
                </p:cNvGrpSpPr>
                <p:nvPr/>
              </p:nvGrpSpPr>
              <p:grpSpPr bwMode="auto">
                <a:xfrm>
                  <a:off x="3016" y="1314"/>
                  <a:ext cx="132" cy="302"/>
                  <a:chOff x="2109" y="1324"/>
                  <a:chExt cx="132" cy="302"/>
                </a:xfrm>
              </p:grpSpPr>
              <p:grpSp>
                <p:nvGrpSpPr>
                  <p:cNvPr id="2471" name="Group 1931"/>
                  <p:cNvGrpSpPr>
                    <a:grpSpLocks noChangeAspect="1"/>
                  </p:cNvGrpSpPr>
                  <p:nvPr/>
                </p:nvGrpSpPr>
                <p:grpSpPr bwMode="auto">
                  <a:xfrm rot="-4304073">
                    <a:off x="2166" y="1337"/>
                    <a:ext cx="87" cy="62"/>
                    <a:chOff x="480" y="3413"/>
                    <a:chExt cx="673" cy="560"/>
                  </a:xfrm>
                </p:grpSpPr>
                <p:sp>
                  <p:nvSpPr>
                    <p:cNvPr id="2495" name="Freeform 19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496" name="Freeform 19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472" name="Group 1934"/>
                  <p:cNvGrpSpPr>
                    <a:grpSpLocks noChangeAspect="1"/>
                  </p:cNvGrpSpPr>
                  <p:nvPr/>
                </p:nvGrpSpPr>
                <p:grpSpPr bwMode="auto">
                  <a:xfrm rot="-4304073">
                    <a:off x="2143" y="1406"/>
                    <a:ext cx="87" cy="62"/>
                    <a:chOff x="1054" y="3406"/>
                    <a:chExt cx="677" cy="565"/>
                  </a:xfrm>
                </p:grpSpPr>
                <p:sp>
                  <p:nvSpPr>
                    <p:cNvPr id="2486" name="Freeform 19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487" name="Freeform 193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488" name="Freeform 193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489" name="Freeform 193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490" name="Freeform 19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491" name="Freeform 194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492" name="Freeform 194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493" name="Freeform 194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494" name="Freeform 194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473" name="Group 1944"/>
                  <p:cNvGrpSpPr>
                    <a:grpSpLocks noChangeAspect="1"/>
                  </p:cNvGrpSpPr>
                  <p:nvPr/>
                </p:nvGrpSpPr>
                <p:grpSpPr bwMode="auto">
                  <a:xfrm rot="-4304073">
                    <a:off x="2121" y="1477"/>
                    <a:ext cx="86" cy="62"/>
                    <a:chOff x="480" y="3413"/>
                    <a:chExt cx="673" cy="560"/>
                  </a:xfrm>
                </p:grpSpPr>
                <p:sp>
                  <p:nvSpPr>
                    <p:cNvPr id="2484" name="Freeform 19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485" name="Freeform 194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474" name="Group 1947"/>
                  <p:cNvGrpSpPr>
                    <a:grpSpLocks noChangeAspect="1"/>
                  </p:cNvGrpSpPr>
                  <p:nvPr/>
                </p:nvGrpSpPr>
                <p:grpSpPr bwMode="auto">
                  <a:xfrm rot="-4304073">
                    <a:off x="2096" y="1552"/>
                    <a:ext cx="87" cy="62"/>
                    <a:chOff x="1054" y="3406"/>
                    <a:chExt cx="677" cy="565"/>
                  </a:xfrm>
                </p:grpSpPr>
                <p:sp>
                  <p:nvSpPr>
                    <p:cNvPr id="2475" name="Freeform 19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476" name="Freeform 194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477" name="Freeform 195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478" name="Freeform 195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479" name="Freeform 195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480" name="Freeform 195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481" name="Freeform 195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482" name="Freeform 195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483" name="Freeform 195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1895" name="Group 1957"/>
            <p:cNvGrpSpPr>
              <a:grpSpLocks/>
            </p:cNvGrpSpPr>
            <p:nvPr/>
          </p:nvGrpSpPr>
          <p:grpSpPr bwMode="auto">
            <a:xfrm>
              <a:off x="5100" y="2519"/>
              <a:ext cx="268" cy="409"/>
              <a:chOff x="2880" y="1207"/>
              <a:chExt cx="268" cy="409"/>
            </a:xfrm>
          </p:grpSpPr>
          <p:grpSp>
            <p:nvGrpSpPr>
              <p:cNvPr id="2368" name="Group 1958"/>
              <p:cNvGrpSpPr>
                <a:grpSpLocks/>
              </p:cNvGrpSpPr>
              <p:nvPr/>
            </p:nvGrpSpPr>
            <p:grpSpPr bwMode="auto">
              <a:xfrm>
                <a:off x="2880" y="1207"/>
                <a:ext cx="126" cy="317"/>
                <a:chOff x="1655" y="1234"/>
                <a:chExt cx="126" cy="317"/>
              </a:xfrm>
            </p:grpSpPr>
            <p:grpSp>
              <p:nvGrpSpPr>
                <p:cNvPr id="2437" name="Group 1959"/>
                <p:cNvGrpSpPr>
                  <a:grpSpLocks noChangeAspect="1"/>
                </p:cNvGrpSpPr>
                <p:nvPr/>
              </p:nvGrpSpPr>
              <p:grpSpPr bwMode="auto">
                <a:xfrm rot="-4350386">
                  <a:off x="1685" y="1327"/>
                  <a:ext cx="90" cy="56"/>
                  <a:chOff x="480" y="3413"/>
                  <a:chExt cx="673" cy="560"/>
                </a:xfrm>
              </p:grpSpPr>
              <p:sp>
                <p:nvSpPr>
                  <p:cNvPr id="2461" name="Freeform 19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462" name="Freeform 19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438" name="Group 1962"/>
                <p:cNvGrpSpPr>
                  <a:grpSpLocks noChangeAspect="1"/>
                </p:cNvGrpSpPr>
                <p:nvPr/>
              </p:nvGrpSpPr>
              <p:grpSpPr bwMode="auto">
                <a:xfrm rot="-4350386">
                  <a:off x="1708" y="1252"/>
                  <a:ext cx="91" cy="55"/>
                  <a:chOff x="1054" y="3406"/>
                  <a:chExt cx="677" cy="565"/>
                </a:xfrm>
              </p:grpSpPr>
              <p:sp>
                <p:nvSpPr>
                  <p:cNvPr id="2452" name="Freeform 19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453" name="Freeform 196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454" name="Freeform 196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455" name="Freeform 196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456" name="Freeform 19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457" name="Freeform 196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458" name="Freeform 196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459" name="Freeform 197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460" name="Freeform 197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439" name="Group 1972"/>
                <p:cNvGrpSpPr>
                  <a:grpSpLocks noChangeAspect="1"/>
                </p:cNvGrpSpPr>
                <p:nvPr/>
              </p:nvGrpSpPr>
              <p:grpSpPr bwMode="auto">
                <a:xfrm rot="-4350386">
                  <a:off x="1662" y="1397"/>
                  <a:ext cx="92" cy="56"/>
                  <a:chOff x="1054" y="3406"/>
                  <a:chExt cx="677" cy="565"/>
                </a:xfrm>
              </p:grpSpPr>
              <p:sp>
                <p:nvSpPr>
                  <p:cNvPr id="2443" name="Freeform 19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444" name="Freeform 197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445" name="Freeform 197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446" name="Freeform 197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447" name="Freeform 197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448" name="Freeform 197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449" name="Freeform 197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450" name="Freeform 198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451" name="Freeform 198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440" name="Group 1982"/>
                <p:cNvGrpSpPr>
                  <a:grpSpLocks noChangeAspect="1"/>
                </p:cNvGrpSpPr>
                <p:nvPr/>
              </p:nvGrpSpPr>
              <p:grpSpPr bwMode="auto">
                <a:xfrm rot="-4350386">
                  <a:off x="1638" y="1478"/>
                  <a:ext cx="90" cy="55"/>
                  <a:chOff x="480" y="3413"/>
                  <a:chExt cx="673" cy="560"/>
                </a:xfrm>
              </p:grpSpPr>
              <p:sp>
                <p:nvSpPr>
                  <p:cNvPr id="2441" name="Freeform 19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442" name="Freeform 19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369" name="Group 1985"/>
              <p:cNvGrpSpPr>
                <a:grpSpLocks/>
              </p:cNvGrpSpPr>
              <p:nvPr/>
            </p:nvGrpSpPr>
            <p:grpSpPr bwMode="auto">
              <a:xfrm>
                <a:off x="2926" y="1298"/>
                <a:ext cx="108" cy="227"/>
                <a:chOff x="2926" y="1324"/>
                <a:chExt cx="108" cy="227"/>
              </a:xfrm>
            </p:grpSpPr>
            <p:grpSp>
              <p:nvGrpSpPr>
                <p:cNvPr id="2421" name="Group 1986"/>
                <p:cNvGrpSpPr>
                  <a:grpSpLocks noChangeAspect="1"/>
                </p:cNvGrpSpPr>
                <p:nvPr/>
              </p:nvGrpSpPr>
              <p:grpSpPr bwMode="auto">
                <a:xfrm rot="-4304073">
                  <a:off x="2959" y="1337"/>
                  <a:ext cx="87" cy="62"/>
                  <a:chOff x="480" y="3413"/>
                  <a:chExt cx="673" cy="560"/>
                </a:xfrm>
              </p:grpSpPr>
              <p:sp>
                <p:nvSpPr>
                  <p:cNvPr id="2435" name="Freeform 198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436" name="Freeform 19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422" name="Group 1989"/>
                <p:cNvGrpSpPr>
                  <a:grpSpLocks noChangeAspect="1"/>
                </p:cNvGrpSpPr>
                <p:nvPr/>
              </p:nvGrpSpPr>
              <p:grpSpPr bwMode="auto">
                <a:xfrm rot="-4304073">
                  <a:off x="2936" y="1406"/>
                  <a:ext cx="87" cy="62"/>
                  <a:chOff x="1054" y="3406"/>
                  <a:chExt cx="677" cy="565"/>
                </a:xfrm>
              </p:grpSpPr>
              <p:sp>
                <p:nvSpPr>
                  <p:cNvPr id="2426" name="Freeform 199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427" name="Freeform 199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428" name="Freeform 199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429" name="Freeform 199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430" name="Freeform 19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431" name="Freeform 199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432" name="Freeform 199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433" name="Freeform 199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434" name="Freeform 199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423" name="Group 1999"/>
                <p:cNvGrpSpPr>
                  <a:grpSpLocks noChangeAspect="1"/>
                </p:cNvGrpSpPr>
                <p:nvPr/>
              </p:nvGrpSpPr>
              <p:grpSpPr bwMode="auto">
                <a:xfrm rot="-4304073">
                  <a:off x="2914" y="1477"/>
                  <a:ext cx="86" cy="62"/>
                  <a:chOff x="480" y="3413"/>
                  <a:chExt cx="673" cy="560"/>
                </a:xfrm>
              </p:grpSpPr>
              <p:sp>
                <p:nvSpPr>
                  <p:cNvPr id="2424" name="Freeform 20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425" name="Freeform 200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370" name="Group 2002"/>
              <p:cNvGrpSpPr>
                <a:grpSpLocks/>
              </p:cNvGrpSpPr>
              <p:nvPr/>
            </p:nvGrpSpPr>
            <p:grpSpPr bwMode="auto">
              <a:xfrm>
                <a:off x="3006" y="1239"/>
                <a:ext cx="101" cy="237"/>
                <a:chOff x="3016" y="1279"/>
                <a:chExt cx="101" cy="237"/>
              </a:xfrm>
            </p:grpSpPr>
            <p:grpSp>
              <p:nvGrpSpPr>
                <p:cNvPr id="2398" name="Group 2003"/>
                <p:cNvGrpSpPr>
                  <a:grpSpLocks noChangeAspect="1"/>
                </p:cNvGrpSpPr>
                <p:nvPr/>
              </p:nvGrpSpPr>
              <p:grpSpPr bwMode="auto">
                <a:xfrm rot="-4350386">
                  <a:off x="3021" y="1372"/>
                  <a:ext cx="90" cy="56"/>
                  <a:chOff x="480" y="3413"/>
                  <a:chExt cx="673" cy="560"/>
                </a:xfrm>
              </p:grpSpPr>
              <p:sp>
                <p:nvSpPr>
                  <p:cNvPr id="2419" name="Freeform 20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420" name="Freeform 20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399" name="Group 2006"/>
                <p:cNvGrpSpPr>
                  <a:grpSpLocks noChangeAspect="1"/>
                </p:cNvGrpSpPr>
                <p:nvPr/>
              </p:nvGrpSpPr>
              <p:grpSpPr bwMode="auto">
                <a:xfrm rot="-4350386">
                  <a:off x="3044" y="1297"/>
                  <a:ext cx="91" cy="55"/>
                  <a:chOff x="1054" y="3406"/>
                  <a:chExt cx="677" cy="565"/>
                </a:xfrm>
              </p:grpSpPr>
              <p:sp>
                <p:nvSpPr>
                  <p:cNvPr id="2410" name="Freeform 20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411" name="Freeform 200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412" name="Freeform 200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413" name="Freeform 201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414" name="Freeform 20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415" name="Freeform 201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416" name="Freeform 201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417" name="Freeform 201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418" name="Freeform 201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400" name="Group 2016"/>
                <p:cNvGrpSpPr>
                  <a:grpSpLocks noChangeAspect="1"/>
                </p:cNvGrpSpPr>
                <p:nvPr/>
              </p:nvGrpSpPr>
              <p:grpSpPr bwMode="auto">
                <a:xfrm rot="-4350386">
                  <a:off x="2998" y="1442"/>
                  <a:ext cx="92" cy="56"/>
                  <a:chOff x="1054" y="3406"/>
                  <a:chExt cx="677" cy="565"/>
                </a:xfrm>
              </p:grpSpPr>
              <p:sp>
                <p:nvSpPr>
                  <p:cNvPr id="2401" name="Freeform 201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402" name="Freeform 201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403" name="Freeform 201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404" name="Freeform 202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405" name="Freeform 20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406" name="Freeform 202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407" name="Freeform 202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408" name="Freeform 202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409" name="Freeform 202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371" name="Group 2026"/>
              <p:cNvGrpSpPr>
                <a:grpSpLocks/>
              </p:cNvGrpSpPr>
              <p:nvPr/>
            </p:nvGrpSpPr>
            <p:grpSpPr bwMode="auto">
              <a:xfrm>
                <a:off x="3016" y="1314"/>
                <a:ext cx="132" cy="302"/>
                <a:chOff x="2109" y="1324"/>
                <a:chExt cx="132" cy="302"/>
              </a:xfrm>
            </p:grpSpPr>
            <p:grpSp>
              <p:nvGrpSpPr>
                <p:cNvPr id="2372" name="Group 2027"/>
                <p:cNvGrpSpPr>
                  <a:grpSpLocks noChangeAspect="1"/>
                </p:cNvGrpSpPr>
                <p:nvPr/>
              </p:nvGrpSpPr>
              <p:grpSpPr bwMode="auto">
                <a:xfrm rot="-4304073">
                  <a:off x="2166" y="1337"/>
                  <a:ext cx="87" cy="62"/>
                  <a:chOff x="480" y="3413"/>
                  <a:chExt cx="673" cy="560"/>
                </a:xfrm>
              </p:grpSpPr>
              <p:sp>
                <p:nvSpPr>
                  <p:cNvPr id="2396" name="Freeform 202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397" name="Freeform 202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373" name="Group 2030"/>
                <p:cNvGrpSpPr>
                  <a:grpSpLocks noChangeAspect="1"/>
                </p:cNvGrpSpPr>
                <p:nvPr/>
              </p:nvGrpSpPr>
              <p:grpSpPr bwMode="auto">
                <a:xfrm rot="-4304073">
                  <a:off x="2143" y="1406"/>
                  <a:ext cx="87" cy="62"/>
                  <a:chOff x="1054" y="3406"/>
                  <a:chExt cx="677" cy="565"/>
                </a:xfrm>
              </p:grpSpPr>
              <p:sp>
                <p:nvSpPr>
                  <p:cNvPr id="2387" name="Freeform 20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388" name="Freeform 203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389" name="Freeform 203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390" name="Freeform 203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391" name="Freeform 20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392" name="Freeform 203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393" name="Freeform 203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394" name="Freeform 203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395" name="Freeform 203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374" name="Group 2040"/>
                <p:cNvGrpSpPr>
                  <a:grpSpLocks noChangeAspect="1"/>
                </p:cNvGrpSpPr>
                <p:nvPr/>
              </p:nvGrpSpPr>
              <p:grpSpPr bwMode="auto">
                <a:xfrm rot="-4304073">
                  <a:off x="2121" y="1477"/>
                  <a:ext cx="86" cy="62"/>
                  <a:chOff x="480" y="3413"/>
                  <a:chExt cx="673" cy="560"/>
                </a:xfrm>
              </p:grpSpPr>
              <p:sp>
                <p:nvSpPr>
                  <p:cNvPr id="2385" name="Freeform 204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386" name="Freeform 204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375" name="Group 2043"/>
                <p:cNvGrpSpPr>
                  <a:grpSpLocks noChangeAspect="1"/>
                </p:cNvGrpSpPr>
                <p:nvPr/>
              </p:nvGrpSpPr>
              <p:grpSpPr bwMode="auto">
                <a:xfrm rot="-4304073">
                  <a:off x="2096" y="1552"/>
                  <a:ext cx="87" cy="62"/>
                  <a:chOff x="1054" y="3406"/>
                  <a:chExt cx="677" cy="565"/>
                </a:xfrm>
              </p:grpSpPr>
              <p:sp>
                <p:nvSpPr>
                  <p:cNvPr id="2376" name="Freeform 20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377" name="Freeform 204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378" name="Freeform 204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379" name="Freeform 204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380" name="Freeform 20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381" name="Freeform 204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382" name="Freeform 205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383" name="Freeform 205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384" name="Freeform 205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1896" name="Group 2053"/>
            <p:cNvGrpSpPr>
              <a:grpSpLocks/>
            </p:cNvGrpSpPr>
            <p:nvPr/>
          </p:nvGrpSpPr>
          <p:grpSpPr bwMode="auto">
            <a:xfrm>
              <a:off x="5141" y="2564"/>
              <a:ext cx="280" cy="454"/>
              <a:chOff x="2868" y="1661"/>
              <a:chExt cx="280" cy="454"/>
            </a:xfrm>
          </p:grpSpPr>
          <p:grpSp>
            <p:nvGrpSpPr>
              <p:cNvPr id="2181" name="Group 2054"/>
              <p:cNvGrpSpPr>
                <a:grpSpLocks/>
              </p:cNvGrpSpPr>
              <p:nvPr/>
            </p:nvGrpSpPr>
            <p:grpSpPr bwMode="auto">
              <a:xfrm>
                <a:off x="2868" y="1707"/>
                <a:ext cx="131" cy="298"/>
                <a:chOff x="1815" y="1253"/>
                <a:chExt cx="131" cy="298"/>
              </a:xfrm>
            </p:grpSpPr>
            <p:grpSp>
              <p:nvGrpSpPr>
                <p:cNvPr id="2342" name="Group 2055"/>
                <p:cNvGrpSpPr>
                  <a:grpSpLocks noChangeAspect="1"/>
                </p:cNvGrpSpPr>
                <p:nvPr/>
              </p:nvGrpSpPr>
              <p:grpSpPr bwMode="auto">
                <a:xfrm rot="-4304073">
                  <a:off x="1872" y="1265"/>
                  <a:ext cx="86" cy="62"/>
                  <a:chOff x="1054" y="3406"/>
                  <a:chExt cx="677" cy="565"/>
                </a:xfrm>
              </p:grpSpPr>
              <p:sp>
                <p:nvSpPr>
                  <p:cNvPr id="2359" name="Freeform 205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360" name="Freeform 205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361" name="Freeform 205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362" name="Freeform 205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363" name="Freeform 20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364" name="Freeform 206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365" name="Freeform 206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366" name="Freeform 206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367" name="Freeform 206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2343" name="Group 2065"/>
                <p:cNvGrpSpPr>
                  <a:grpSpLocks noChangeAspect="1"/>
                </p:cNvGrpSpPr>
                <p:nvPr/>
              </p:nvGrpSpPr>
              <p:grpSpPr bwMode="auto">
                <a:xfrm rot="-4304073">
                  <a:off x="1848" y="1337"/>
                  <a:ext cx="87" cy="62"/>
                  <a:chOff x="480" y="3413"/>
                  <a:chExt cx="673" cy="560"/>
                </a:xfrm>
              </p:grpSpPr>
              <p:sp>
                <p:nvSpPr>
                  <p:cNvPr id="2357" name="Freeform 206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358" name="Freeform 20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344" name="Group 2068"/>
                <p:cNvGrpSpPr>
                  <a:grpSpLocks noChangeAspect="1"/>
                </p:cNvGrpSpPr>
                <p:nvPr/>
              </p:nvGrpSpPr>
              <p:grpSpPr bwMode="auto">
                <a:xfrm rot="-4304073">
                  <a:off x="1825" y="1406"/>
                  <a:ext cx="87" cy="62"/>
                  <a:chOff x="1054" y="3406"/>
                  <a:chExt cx="677" cy="565"/>
                </a:xfrm>
              </p:grpSpPr>
              <p:sp>
                <p:nvSpPr>
                  <p:cNvPr id="2348" name="Freeform 20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349" name="Freeform 207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350" name="Freeform 207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351" name="Freeform 207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352" name="Freeform 20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353" name="Freeform 207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354" name="Freeform 207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355" name="Freeform 207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356" name="Freeform 207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345" name="Group 2078"/>
                <p:cNvGrpSpPr>
                  <a:grpSpLocks noChangeAspect="1"/>
                </p:cNvGrpSpPr>
                <p:nvPr/>
              </p:nvGrpSpPr>
              <p:grpSpPr bwMode="auto">
                <a:xfrm rot="-4304073">
                  <a:off x="1803" y="1477"/>
                  <a:ext cx="86" cy="62"/>
                  <a:chOff x="480" y="3413"/>
                  <a:chExt cx="673" cy="560"/>
                </a:xfrm>
              </p:grpSpPr>
              <p:sp>
                <p:nvSpPr>
                  <p:cNvPr id="2346" name="Freeform 207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347" name="Freeform 20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182" name="Group 2081"/>
              <p:cNvGrpSpPr>
                <a:grpSpLocks/>
              </p:cNvGrpSpPr>
              <p:nvPr/>
            </p:nvGrpSpPr>
            <p:grpSpPr bwMode="auto">
              <a:xfrm>
                <a:off x="2945" y="1661"/>
                <a:ext cx="124" cy="309"/>
                <a:chOff x="1998" y="1253"/>
                <a:chExt cx="124" cy="309"/>
              </a:xfrm>
            </p:grpSpPr>
            <p:grpSp>
              <p:nvGrpSpPr>
                <p:cNvPr id="2316" name="Group 2082"/>
                <p:cNvGrpSpPr>
                  <a:grpSpLocks noChangeAspect="1"/>
                </p:cNvGrpSpPr>
                <p:nvPr/>
              </p:nvGrpSpPr>
              <p:grpSpPr bwMode="auto">
                <a:xfrm rot="-4350386">
                  <a:off x="2003" y="1418"/>
                  <a:ext cx="90" cy="56"/>
                  <a:chOff x="480" y="3413"/>
                  <a:chExt cx="673" cy="560"/>
                </a:xfrm>
              </p:grpSpPr>
              <p:sp>
                <p:nvSpPr>
                  <p:cNvPr id="2340" name="Freeform 20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341" name="Freeform 20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317" name="Group 2085"/>
                <p:cNvGrpSpPr>
                  <a:grpSpLocks noChangeAspect="1"/>
                </p:cNvGrpSpPr>
                <p:nvPr/>
              </p:nvGrpSpPr>
              <p:grpSpPr bwMode="auto">
                <a:xfrm rot="-4350386">
                  <a:off x="2026" y="1343"/>
                  <a:ext cx="91" cy="55"/>
                  <a:chOff x="1054" y="3406"/>
                  <a:chExt cx="677" cy="565"/>
                </a:xfrm>
              </p:grpSpPr>
              <p:sp>
                <p:nvSpPr>
                  <p:cNvPr id="2331" name="Freeform 208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332" name="Freeform 208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333" name="Freeform 208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334" name="Freeform 208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335" name="Freeform 209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336" name="Freeform 209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337" name="Freeform 209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338" name="Freeform 209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339" name="Freeform 209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318" name="Group 2095"/>
                <p:cNvGrpSpPr>
                  <a:grpSpLocks noChangeAspect="1"/>
                </p:cNvGrpSpPr>
                <p:nvPr/>
              </p:nvGrpSpPr>
              <p:grpSpPr bwMode="auto">
                <a:xfrm rot="-4350386">
                  <a:off x="1980" y="1488"/>
                  <a:ext cx="92" cy="56"/>
                  <a:chOff x="1054" y="3406"/>
                  <a:chExt cx="677" cy="565"/>
                </a:xfrm>
              </p:grpSpPr>
              <p:sp>
                <p:nvSpPr>
                  <p:cNvPr id="2322" name="Freeform 20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323" name="Freeform 209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324" name="Freeform 209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325" name="Freeform 209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326" name="Freeform 21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327" name="Freeform 210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328" name="Freeform 210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329" name="Freeform 210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330" name="Freeform 210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319" name="Group 2105"/>
                <p:cNvGrpSpPr>
                  <a:grpSpLocks noChangeAspect="1"/>
                </p:cNvGrpSpPr>
                <p:nvPr/>
              </p:nvGrpSpPr>
              <p:grpSpPr bwMode="auto">
                <a:xfrm rot="-4350386">
                  <a:off x="2050" y="1270"/>
                  <a:ext cx="90" cy="55"/>
                  <a:chOff x="480" y="3413"/>
                  <a:chExt cx="673" cy="560"/>
                </a:xfrm>
              </p:grpSpPr>
              <p:sp>
                <p:nvSpPr>
                  <p:cNvPr id="2320" name="Freeform 210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321" name="Freeform 210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183" name="Group 2108"/>
              <p:cNvGrpSpPr>
                <a:grpSpLocks noChangeAspect="1"/>
              </p:cNvGrpSpPr>
              <p:nvPr/>
            </p:nvGrpSpPr>
            <p:grpSpPr bwMode="auto">
              <a:xfrm>
                <a:off x="2971" y="1707"/>
                <a:ext cx="155" cy="373"/>
                <a:chOff x="932" y="1304"/>
                <a:chExt cx="141" cy="338"/>
              </a:xfrm>
            </p:grpSpPr>
            <p:grpSp>
              <p:nvGrpSpPr>
                <p:cNvPr id="2280" name="Group 2109"/>
                <p:cNvGrpSpPr>
                  <a:grpSpLocks noChangeAspect="1"/>
                </p:cNvGrpSpPr>
                <p:nvPr/>
              </p:nvGrpSpPr>
              <p:grpSpPr bwMode="auto">
                <a:xfrm rot="-4304073">
                  <a:off x="1006" y="1315"/>
                  <a:ext cx="78" cy="56"/>
                  <a:chOff x="1054" y="3406"/>
                  <a:chExt cx="677" cy="565"/>
                </a:xfrm>
              </p:grpSpPr>
              <p:sp>
                <p:nvSpPr>
                  <p:cNvPr id="2307" name="Freeform 21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308" name="Freeform 211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309" name="Freeform 211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310" name="Freeform 211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311" name="Freeform 211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312" name="Freeform 211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313" name="Freeform 211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314" name="Freeform 211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315" name="Freeform 211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2281" name="Group 2119"/>
                <p:cNvGrpSpPr>
                  <a:grpSpLocks noChangeAspect="1"/>
                </p:cNvGrpSpPr>
                <p:nvPr/>
              </p:nvGrpSpPr>
              <p:grpSpPr bwMode="auto">
                <a:xfrm rot="-4304073">
                  <a:off x="984" y="1380"/>
                  <a:ext cx="79" cy="56"/>
                  <a:chOff x="480" y="3413"/>
                  <a:chExt cx="673" cy="560"/>
                </a:xfrm>
              </p:grpSpPr>
              <p:sp>
                <p:nvSpPr>
                  <p:cNvPr id="2305" name="Freeform 21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306" name="Freeform 21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282" name="Group 2122"/>
                <p:cNvGrpSpPr>
                  <a:grpSpLocks noChangeAspect="1"/>
                </p:cNvGrpSpPr>
                <p:nvPr/>
              </p:nvGrpSpPr>
              <p:grpSpPr bwMode="auto">
                <a:xfrm rot="-4304073">
                  <a:off x="963" y="1443"/>
                  <a:ext cx="79" cy="56"/>
                  <a:chOff x="1054" y="3406"/>
                  <a:chExt cx="677" cy="565"/>
                </a:xfrm>
              </p:grpSpPr>
              <p:sp>
                <p:nvSpPr>
                  <p:cNvPr id="2296" name="Freeform 21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297" name="Freeform 212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298" name="Freeform 212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299" name="Freeform 212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300" name="Freeform 21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301" name="Freeform 212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302" name="Freeform 212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303" name="Freeform 213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304" name="Freeform 213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283" name="Group 2132"/>
                <p:cNvGrpSpPr>
                  <a:grpSpLocks noChangeAspect="1"/>
                </p:cNvGrpSpPr>
                <p:nvPr/>
              </p:nvGrpSpPr>
              <p:grpSpPr bwMode="auto">
                <a:xfrm rot="-4304073">
                  <a:off x="943" y="1507"/>
                  <a:ext cx="78" cy="56"/>
                  <a:chOff x="480" y="3413"/>
                  <a:chExt cx="673" cy="560"/>
                </a:xfrm>
              </p:grpSpPr>
              <p:sp>
                <p:nvSpPr>
                  <p:cNvPr id="2294" name="Freeform 21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295" name="Freeform 213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284" name="Group 2135"/>
                <p:cNvGrpSpPr>
                  <a:grpSpLocks noChangeAspect="1"/>
                </p:cNvGrpSpPr>
                <p:nvPr/>
              </p:nvGrpSpPr>
              <p:grpSpPr bwMode="auto">
                <a:xfrm rot="-4304073">
                  <a:off x="920" y="1575"/>
                  <a:ext cx="79" cy="56"/>
                  <a:chOff x="1054" y="3406"/>
                  <a:chExt cx="677" cy="565"/>
                </a:xfrm>
              </p:grpSpPr>
              <p:sp>
                <p:nvSpPr>
                  <p:cNvPr id="2285" name="Freeform 213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286" name="Freeform 213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287" name="Freeform 213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288" name="Freeform 213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289" name="Freeform 214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290" name="Freeform 214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291" name="Freeform 214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292" name="Freeform 214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293" name="Freeform 214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2184" name="Group 2145"/>
              <p:cNvGrpSpPr>
                <a:grpSpLocks/>
              </p:cNvGrpSpPr>
              <p:nvPr/>
            </p:nvGrpSpPr>
            <p:grpSpPr bwMode="auto">
              <a:xfrm>
                <a:off x="2880" y="1706"/>
                <a:ext cx="268" cy="409"/>
                <a:chOff x="2880" y="1207"/>
                <a:chExt cx="268" cy="409"/>
              </a:xfrm>
            </p:grpSpPr>
            <p:grpSp>
              <p:nvGrpSpPr>
                <p:cNvPr id="2185" name="Group 2146"/>
                <p:cNvGrpSpPr>
                  <a:grpSpLocks/>
                </p:cNvGrpSpPr>
                <p:nvPr/>
              </p:nvGrpSpPr>
              <p:grpSpPr bwMode="auto">
                <a:xfrm>
                  <a:off x="2880" y="1207"/>
                  <a:ext cx="126" cy="317"/>
                  <a:chOff x="1655" y="1234"/>
                  <a:chExt cx="126" cy="317"/>
                </a:xfrm>
              </p:grpSpPr>
              <p:grpSp>
                <p:nvGrpSpPr>
                  <p:cNvPr id="2254" name="Group 2147"/>
                  <p:cNvGrpSpPr>
                    <a:grpSpLocks noChangeAspect="1"/>
                  </p:cNvGrpSpPr>
                  <p:nvPr/>
                </p:nvGrpSpPr>
                <p:grpSpPr bwMode="auto">
                  <a:xfrm rot="-4350386">
                    <a:off x="1685" y="1327"/>
                    <a:ext cx="90" cy="56"/>
                    <a:chOff x="480" y="3413"/>
                    <a:chExt cx="673" cy="560"/>
                  </a:xfrm>
                </p:grpSpPr>
                <p:sp>
                  <p:nvSpPr>
                    <p:cNvPr id="2278" name="Freeform 21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279" name="Freeform 21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255" name="Group 2150"/>
                  <p:cNvGrpSpPr>
                    <a:grpSpLocks noChangeAspect="1"/>
                  </p:cNvGrpSpPr>
                  <p:nvPr/>
                </p:nvGrpSpPr>
                <p:grpSpPr bwMode="auto">
                  <a:xfrm rot="-4350386">
                    <a:off x="1708" y="1252"/>
                    <a:ext cx="91" cy="55"/>
                    <a:chOff x="1054" y="3406"/>
                    <a:chExt cx="677" cy="565"/>
                  </a:xfrm>
                </p:grpSpPr>
                <p:sp>
                  <p:nvSpPr>
                    <p:cNvPr id="2269" name="Freeform 21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270" name="Freeform 215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271" name="Freeform 215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272" name="Freeform 215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273" name="Freeform 21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274" name="Freeform 215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275" name="Freeform 215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276" name="Freeform 215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277" name="Freeform 215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256" name="Group 2160"/>
                  <p:cNvGrpSpPr>
                    <a:grpSpLocks noChangeAspect="1"/>
                  </p:cNvGrpSpPr>
                  <p:nvPr/>
                </p:nvGrpSpPr>
                <p:grpSpPr bwMode="auto">
                  <a:xfrm rot="-4350386">
                    <a:off x="1662" y="1397"/>
                    <a:ext cx="92" cy="56"/>
                    <a:chOff x="1054" y="3406"/>
                    <a:chExt cx="677" cy="565"/>
                  </a:xfrm>
                </p:grpSpPr>
                <p:sp>
                  <p:nvSpPr>
                    <p:cNvPr id="2260" name="Freeform 216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261" name="Freeform 216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262" name="Freeform 216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263" name="Freeform 216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264" name="Freeform 216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265" name="Freeform 216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266" name="Freeform 216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267" name="Freeform 216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268" name="Freeform 216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257" name="Group 2170"/>
                  <p:cNvGrpSpPr>
                    <a:grpSpLocks noChangeAspect="1"/>
                  </p:cNvGrpSpPr>
                  <p:nvPr/>
                </p:nvGrpSpPr>
                <p:grpSpPr bwMode="auto">
                  <a:xfrm rot="-4350386">
                    <a:off x="1638" y="1478"/>
                    <a:ext cx="90" cy="55"/>
                    <a:chOff x="480" y="3413"/>
                    <a:chExt cx="673" cy="560"/>
                  </a:xfrm>
                </p:grpSpPr>
                <p:sp>
                  <p:nvSpPr>
                    <p:cNvPr id="2258" name="Freeform 21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259" name="Freeform 21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186" name="Group 2173"/>
                <p:cNvGrpSpPr>
                  <a:grpSpLocks/>
                </p:cNvGrpSpPr>
                <p:nvPr/>
              </p:nvGrpSpPr>
              <p:grpSpPr bwMode="auto">
                <a:xfrm>
                  <a:off x="2926" y="1298"/>
                  <a:ext cx="108" cy="227"/>
                  <a:chOff x="2926" y="1324"/>
                  <a:chExt cx="108" cy="227"/>
                </a:xfrm>
              </p:grpSpPr>
              <p:grpSp>
                <p:nvGrpSpPr>
                  <p:cNvPr id="2238" name="Group 2174"/>
                  <p:cNvGrpSpPr>
                    <a:grpSpLocks noChangeAspect="1"/>
                  </p:cNvGrpSpPr>
                  <p:nvPr/>
                </p:nvGrpSpPr>
                <p:grpSpPr bwMode="auto">
                  <a:xfrm rot="-4304073">
                    <a:off x="2959" y="1337"/>
                    <a:ext cx="87" cy="62"/>
                    <a:chOff x="480" y="3413"/>
                    <a:chExt cx="673" cy="560"/>
                  </a:xfrm>
                </p:grpSpPr>
                <p:sp>
                  <p:nvSpPr>
                    <p:cNvPr id="2252" name="Freeform 217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253" name="Freeform 21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239" name="Group 2177"/>
                  <p:cNvGrpSpPr>
                    <a:grpSpLocks noChangeAspect="1"/>
                  </p:cNvGrpSpPr>
                  <p:nvPr/>
                </p:nvGrpSpPr>
                <p:grpSpPr bwMode="auto">
                  <a:xfrm rot="-4304073">
                    <a:off x="2936" y="1406"/>
                    <a:ext cx="87" cy="62"/>
                    <a:chOff x="1054" y="3406"/>
                    <a:chExt cx="677" cy="565"/>
                  </a:xfrm>
                </p:grpSpPr>
                <p:sp>
                  <p:nvSpPr>
                    <p:cNvPr id="2243" name="Freeform 21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244" name="Freeform 217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245" name="Freeform 218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246" name="Freeform 218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247" name="Freeform 218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248" name="Freeform 218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249" name="Freeform 218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250" name="Freeform 218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251" name="Freeform 218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240" name="Group 2187"/>
                  <p:cNvGrpSpPr>
                    <a:grpSpLocks noChangeAspect="1"/>
                  </p:cNvGrpSpPr>
                  <p:nvPr/>
                </p:nvGrpSpPr>
                <p:grpSpPr bwMode="auto">
                  <a:xfrm rot="-4304073">
                    <a:off x="2914" y="1477"/>
                    <a:ext cx="86" cy="62"/>
                    <a:chOff x="480" y="3413"/>
                    <a:chExt cx="673" cy="560"/>
                  </a:xfrm>
                </p:grpSpPr>
                <p:sp>
                  <p:nvSpPr>
                    <p:cNvPr id="2241" name="Freeform 21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242" name="Freeform 21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187" name="Group 2190"/>
                <p:cNvGrpSpPr>
                  <a:grpSpLocks/>
                </p:cNvGrpSpPr>
                <p:nvPr/>
              </p:nvGrpSpPr>
              <p:grpSpPr bwMode="auto">
                <a:xfrm>
                  <a:off x="3006" y="1239"/>
                  <a:ext cx="101" cy="237"/>
                  <a:chOff x="3016" y="1279"/>
                  <a:chExt cx="101" cy="237"/>
                </a:xfrm>
              </p:grpSpPr>
              <p:grpSp>
                <p:nvGrpSpPr>
                  <p:cNvPr id="2215" name="Group 2191"/>
                  <p:cNvGrpSpPr>
                    <a:grpSpLocks noChangeAspect="1"/>
                  </p:cNvGrpSpPr>
                  <p:nvPr/>
                </p:nvGrpSpPr>
                <p:grpSpPr bwMode="auto">
                  <a:xfrm rot="-4350386">
                    <a:off x="3021" y="1372"/>
                    <a:ext cx="90" cy="56"/>
                    <a:chOff x="480" y="3413"/>
                    <a:chExt cx="673" cy="560"/>
                  </a:xfrm>
                </p:grpSpPr>
                <p:sp>
                  <p:nvSpPr>
                    <p:cNvPr id="2236" name="Freeform 21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237" name="Freeform 21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216" name="Group 2194"/>
                  <p:cNvGrpSpPr>
                    <a:grpSpLocks noChangeAspect="1"/>
                  </p:cNvGrpSpPr>
                  <p:nvPr/>
                </p:nvGrpSpPr>
                <p:grpSpPr bwMode="auto">
                  <a:xfrm rot="-4350386">
                    <a:off x="3044" y="1297"/>
                    <a:ext cx="91" cy="55"/>
                    <a:chOff x="1054" y="3406"/>
                    <a:chExt cx="677" cy="565"/>
                  </a:xfrm>
                </p:grpSpPr>
                <p:sp>
                  <p:nvSpPr>
                    <p:cNvPr id="2227" name="Freeform 21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228" name="Freeform 21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229" name="Freeform 21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230" name="Freeform 21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231" name="Freeform 21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232" name="Freeform 22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233" name="Freeform 22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234" name="Freeform 22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235" name="Freeform 22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217" name="Group 2204"/>
                  <p:cNvGrpSpPr>
                    <a:grpSpLocks noChangeAspect="1"/>
                  </p:cNvGrpSpPr>
                  <p:nvPr/>
                </p:nvGrpSpPr>
                <p:grpSpPr bwMode="auto">
                  <a:xfrm rot="-4350386">
                    <a:off x="2998" y="1442"/>
                    <a:ext cx="92" cy="56"/>
                    <a:chOff x="1054" y="3406"/>
                    <a:chExt cx="677" cy="565"/>
                  </a:xfrm>
                </p:grpSpPr>
                <p:sp>
                  <p:nvSpPr>
                    <p:cNvPr id="2218" name="Freeform 22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219" name="Freeform 220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220" name="Freeform 220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221" name="Freeform 220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222" name="Freeform 22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223" name="Freeform 221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224" name="Freeform 221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225" name="Freeform 221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226" name="Freeform 221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188" name="Group 2214"/>
                <p:cNvGrpSpPr>
                  <a:grpSpLocks/>
                </p:cNvGrpSpPr>
                <p:nvPr/>
              </p:nvGrpSpPr>
              <p:grpSpPr bwMode="auto">
                <a:xfrm>
                  <a:off x="3016" y="1314"/>
                  <a:ext cx="132" cy="302"/>
                  <a:chOff x="2109" y="1324"/>
                  <a:chExt cx="132" cy="302"/>
                </a:xfrm>
              </p:grpSpPr>
              <p:grpSp>
                <p:nvGrpSpPr>
                  <p:cNvPr id="2189" name="Group 2215"/>
                  <p:cNvGrpSpPr>
                    <a:grpSpLocks noChangeAspect="1"/>
                  </p:cNvGrpSpPr>
                  <p:nvPr/>
                </p:nvGrpSpPr>
                <p:grpSpPr bwMode="auto">
                  <a:xfrm rot="-4304073">
                    <a:off x="2166" y="1337"/>
                    <a:ext cx="87" cy="62"/>
                    <a:chOff x="480" y="3413"/>
                    <a:chExt cx="673" cy="560"/>
                  </a:xfrm>
                </p:grpSpPr>
                <p:sp>
                  <p:nvSpPr>
                    <p:cNvPr id="2213" name="Freeform 22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214" name="Freeform 22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190" name="Group 2218"/>
                  <p:cNvGrpSpPr>
                    <a:grpSpLocks noChangeAspect="1"/>
                  </p:cNvGrpSpPr>
                  <p:nvPr/>
                </p:nvGrpSpPr>
                <p:grpSpPr bwMode="auto">
                  <a:xfrm rot="-4304073">
                    <a:off x="2143" y="1406"/>
                    <a:ext cx="87" cy="62"/>
                    <a:chOff x="1054" y="3406"/>
                    <a:chExt cx="677" cy="565"/>
                  </a:xfrm>
                </p:grpSpPr>
                <p:sp>
                  <p:nvSpPr>
                    <p:cNvPr id="2204" name="Freeform 22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205" name="Freeform 222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206" name="Freeform 222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207" name="Freeform 222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208" name="Freeform 22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209" name="Freeform 222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210" name="Freeform 222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211" name="Freeform 222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212" name="Freeform 222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191" name="Group 2228"/>
                  <p:cNvGrpSpPr>
                    <a:grpSpLocks noChangeAspect="1"/>
                  </p:cNvGrpSpPr>
                  <p:nvPr/>
                </p:nvGrpSpPr>
                <p:grpSpPr bwMode="auto">
                  <a:xfrm rot="-4304073">
                    <a:off x="2121" y="1477"/>
                    <a:ext cx="86" cy="62"/>
                    <a:chOff x="480" y="3413"/>
                    <a:chExt cx="673" cy="560"/>
                  </a:xfrm>
                </p:grpSpPr>
                <p:sp>
                  <p:nvSpPr>
                    <p:cNvPr id="2202" name="Freeform 222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203" name="Freeform 223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192" name="Group 2231"/>
                  <p:cNvGrpSpPr>
                    <a:grpSpLocks noChangeAspect="1"/>
                  </p:cNvGrpSpPr>
                  <p:nvPr/>
                </p:nvGrpSpPr>
                <p:grpSpPr bwMode="auto">
                  <a:xfrm rot="-4304073">
                    <a:off x="2096" y="1552"/>
                    <a:ext cx="87" cy="62"/>
                    <a:chOff x="1054" y="3406"/>
                    <a:chExt cx="677" cy="565"/>
                  </a:xfrm>
                </p:grpSpPr>
                <p:sp>
                  <p:nvSpPr>
                    <p:cNvPr id="2193" name="Freeform 22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194" name="Freeform 223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195" name="Freeform 223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196" name="Freeform 223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197" name="Freeform 223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198" name="Freeform 223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199" name="Freeform 223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200" name="Freeform 223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201" name="Freeform 224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1897" name="Group 2241"/>
            <p:cNvGrpSpPr>
              <a:grpSpLocks/>
            </p:cNvGrpSpPr>
            <p:nvPr/>
          </p:nvGrpSpPr>
          <p:grpSpPr bwMode="auto">
            <a:xfrm>
              <a:off x="5281" y="2292"/>
              <a:ext cx="268" cy="409"/>
              <a:chOff x="2880" y="1207"/>
              <a:chExt cx="268" cy="409"/>
            </a:xfrm>
          </p:grpSpPr>
          <p:grpSp>
            <p:nvGrpSpPr>
              <p:cNvPr id="2086" name="Group 2242"/>
              <p:cNvGrpSpPr>
                <a:grpSpLocks/>
              </p:cNvGrpSpPr>
              <p:nvPr/>
            </p:nvGrpSpPr>
            <p:grpSpPr bwMode="auto">
              <a:xfrm>
                <a:off x="2880" y="1207"/>
                <a:ext cx="126" cy="317"/>
                <a:chOff x="1655" y="1234"/>
                <a:chExt cx="126" cy="317"/>
              </a:xfrm>
            </p:grpSpPr>
            <p:grpSp>
              <p:nvGrpSpPr>
                <p:cNvPr id="2155" name="Group 2243"/>
                <p:cNvGrpSpPr>
                  <a:grpSpLocks noChangeAspect="1"/>
                </p:cNvGrpSpPr>
                <p:nvPr/>
              </p:nvGrpSpPr>
              <p:grpSpPr bwMode="auto">
                <a:xfrm rot="-4350386">
                  <a:off x="1685" y="1327"/>
                  <a:ext cx="90" cy="56"/>
                  <a:chOff x="480" y="3413"/>
                  <a:chExt cx="673" cy="560"/>
                </a:xfrm>
              </p:grpSpPr>
              <p:sp>
                <p:nvSpPr>
                  <p:cNvPr id="2179" name="Freeform 22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180" name="Freeform 22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156" name="Group 2246"/>
                <p:cNvGrpSpPr>
                  <a:grpSpLocks noChangeAspect="1"/>
                </p:cNvGrpSpPr>
                <p:nvPr/>
              </p:nvGrpSpPr>
              <p:grpSpPr bwMode="auto">
                <a:xfrm rot="-4350386">
                  <a:off x="1708" y="1252"/>
                  <a:ext cx="91" cy="55"/>
                  <a:chOff x="1054" y="3406"/>
                  <a:chExt cx="677" cy="565"/>
                </a:xfrm>
              </p:grpSpPr>
              <p:sp>
                <p:nvSpPr>
                  <p:cNvPr id="2170" name="Freeform 22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171" name="Freeform 224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172" name="Freeform 224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173" name="Freeform 225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174" name="Freeform 22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175" name="Freeform 225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176" name="Freeform 225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177" name="Freeform 225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178" name="Freeform 225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157" name="Group 2256"/>
                <p:cNvGrpSpPr>
                  <a:grpSpLocks noChangeAspect="1"/>
                </p:cNvGrpSpPr>
                <p:nvPr/>
              </p:nvGrpSpPr>
              <p:grpSpPr bwMode="auto">
                <a:xfrm rot="-4350386">
                  <a:off x="1662" y="1397"/>
                  <a:ext cx="92" cy="56"/>
                  <a:chOff x="1054" y="3406"/>
                  <a:chExt cx="677" cy="565"/>
                </a:xfrm>
              </p:grpSpPr>
              <p:sp>
                <p:nvSpPr>
                  <p:cNvPr id="2161" name="Freeform 22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162" name="Freeform 225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163" name="Freeform 225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164" name="Freeform 226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165" name="Freeform 226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166" name="Freeform 226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167" name="Freeform 226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168" name="Freeform 226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169" name="Freeform 226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158" name="Group 2266"/>
                <p:cNvGrpSpPr>
                  <a:grpSpLocks noChangeAspect="1"/>
                </p:cNvGrpSpPr>
                <p:nvPr/>
              </p:nvGrpSpPr>
              <p:grpSpPr bwMode="auto">
                <a:xfrm rot="-4350386">
                  <a:off x="1638" y="1478"/>
                  <a:ext cx="90" cy="55"/>
                  <a:chOff x="480" y="3413"/>
                  <a:chExt cx="673" cy="560"/>
                </a:xfrm>
              </p:grpSpPr>
              <p:sp>
                <p:nvSpPr>
                  <p:cNvPr id="2159" name="Freeform 22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160" name="Freeform 22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087" name="Group 2269"/>
              <p:cNvGrpSpPr>
                <a:grpSpLocks/>
              </p:cNvGrpSpPr>
              <p:nvPr/>
            </p:nvGrpSpPr>
            <p:grpSpPr bwMode="auto">
              <a:xfrm>
                <a:off x="2926" y="1298"/>
                <a:ext cx="108" cy="227"/>
                <a:chOff x="2926" y="1324"/>
                <a:chExt cx="108" cy="227"/>
              </a:xfrm>
            </p:grpSpPr>
            <p:grpSp>
              <p:nvGrpSpPr>
                <p:cNvPr id="2139" name="Group 2270"/>
                <p:cNvGrpSpPr>
                  <a:grpSpLocks noChangeAspect="1"/>
                </p:cNvGrpSpPr>
                <p:nvPr/>
              </p:nvGrpSpPr>
              <p:grpSpPr bwMode="auto">
                <a:xfrm rot="-4304073">
                  <a:off x="2959" y="1337"/>
                  <a:ext cx="87" cy="62"/>
                  <a:chOff x="480" y="3413"/>
                  <a:chExt cx="673" cy="560"/>
                </a:xfrm>
              </p:grpSpPr>
              <p:sp>
                <p:nvSpPr>
                  <p:cNvPr id="2153" name="Freeform 22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154" name="Freeform 22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140" name="Group 2273"/>
                <p:cNvGrpSpPr>
                  <a:grpSpLocks noChangeAspect="1"/>
                </p:cNvGrpSpPr>
                <p:nvPr/>
              </p:nvGrpSpPr>
              <p:grpSpPr bwMode="auto">
                <a:xfrm rot="-4304073">
                  <a:off x="2936" y="1406"/>
                  <a:ext cx="87" cy="62"/>
                  <a:chOff x="1054" y="3406"/>
                  <a:chExt cx="677" cy="565"/>
                </a:xfrm>
              </p:grpSpPr>
              <p:sp>
                <p:nvSpPr>
                  <p:cNvPr id="2144" name="Freeform 22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145" name="Freeform 227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146" name="Freeform 227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147" name="Freeform 227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148" name="Freeform 22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149" name="Freeform 227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150" name="Freeform 228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151" name="Freeform 228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152" name="Freeform 228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141" name="Group 2283"/>
                <p:cNvGrpSpPr>
                  <a:grpSpLocks noChangeAspect="1"/>
                </p:cNvGrpSpPr>
                <p:nvPr/>
              </p:nvGrpSpPr>
              <p:grpSpPr bwMode="auto">
                <a:xfrm rot="-4304073">
                  <a:off x="2914" y="1477"/>
                  <a:ext cx="86" cy="62"/>
                  <a:chOff x="480" y="3413"/>
                  <a:chExt cx="673" cy="560"/>
                </a:xfrm>
              </p:grpSpPr>
              <p:sp>
                <p:nvSpPr>
                  <p:cNvPr id="2142" name="Freeform 22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143" name="Freeform 228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088" name="Group 2286"/>
              <p:cNvGrpSpPr>
                <a:grpSpLocks/>
              </p:cNvGrpSpPr>
              <p:nvPr/>
            </p:nvGrpSpPr>
            <p:grpSpPr bwMode="auto">
              <a:xfrm>
                <a:off x="3006" y="1239"/>
                <a:ext cx="101" cy="237"/>
                <a:chOff x="3016" y="1279"/>
                <a:chExt cx="101" cy="237"/>
              </a:xfrm>
            </p:grpSpPr>
            <p:grpSp>
              <p:nvGrpSpPr>
                <p:cNvPr id="2116" name="Group 2287"/>
                <p:cNvGrpSpPr>
                  <a:grpSpLocks noChangeAspect="1"/>
                </p:cNvGrpSpPr>
                <p:nvPr/>
              </p:nvGrpSpPr>
              <p:grpSpPr bwMode="auto">
                <a:xfrm rot="-4350386">
                  <a:off x="3021" y="1372"/>
                  <a:ext cx="90" cy="56"/>
                  <a:chOff x="480" y="3413"/>
                  <a:chExt cx="673" cy="560"/>
                </a:xfrm>
              </p:grpSpPr>
              <p:sp>
                <p:nvSpPr>
                  <p:cNvPr id="2137" name="Freeform 22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138" name="Freeform 22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117" name="Group 2290"/>
                <p:cNvGrpSpPr>
                  <a:grpSpLocks noChangeAspect="1"/>
                </p:cNvGrpSpPr>
                <p:nvPr/>
              </p:nvGrpSpPr>
              <p:grpSpPr bwMode="auto">
                <a:xfrm rot="-4350386">
                  <a:off x="3044" y="1297"/>
                  <a:ext cx="91" cy="55"/>
                  <a:chOff x="1054" y="3406"/>
                  <a:chExt cx="677" cy="565"/>
                </a:xfrm>
              </p:grpSpPr>
              <p:sp>
                <p:nvSpPr>
                  <p:cNvPr id="2128" name="Freeform 229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129" name="Freeform 229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130" name="Freeform 229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131" name="Freeform 229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132" name="Freeform 22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133" name="Freeform 229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134" name="Freeform 229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135" name="Freeform 229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136" name="Freeform 229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118" name="Group 2300"/>
                <p:cNvGrpSpPr>
                  <a:grpSpLocks noChangeAspect="1"/>
                </p:cNvGrpSpPr>
                <p:nvPr/>
              </p:nvGrpSpPr>
              <p:grpSpPr bwMode="auto">
                <a:xfrm rot="-4350386">
                  <a:off x="2998" y="1442"/>
                  <a:ext cx="92" cy="56"/>
                  <a:chOff x="1054" y="3406"/>
                  <a:chExt cx="677" cy="565"/>
                </a:xfrm>
              </p:grpSpPr>
              <p:sp>
                <p:nvSpPr>
                  <p:cNvPr id="2119" name="Freeform 230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120" name="Freeform 230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121" name="Freeform 230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122" name="Freeform 230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123" name="Freeform 23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124" name="Freeform 230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125" name="Freeform 230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126" name="Freeform 230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127" name="Freeform 230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089" name="Group 2310"/>
              <p:cNvGrpSpPr>
                <a:grpSpLocks/>
              </p:cNvGrpSpPr>
              <p:nvPr/>
            </p:nvGrpSpPr>
            <p:grpSpPr bwMode="auto">
              <a:xfrm>
                <a:off x="3016" y="1314"/>
                <a:ext cx="132" cy="302"/>
                <a:chOff x="2109" y="1324"/>
                <a:chExt cx="132" cy="302"/>
              </a:xfrm>
            </p:grpSpPr>
            <p:grpSp>
              <p:nvGrpSpPr>
                <p:cNvPr id="2090" name="Group 2311"/>
                <p:cNvGrpSpPr>
                  <a:grpSpLocks noChangeAspect="1"/>
                </p:cNvGrpSpPr>
                <p:nvPr/>
              </p:nvGrpSpPr>
              <p:grpSpPr bwMode="auto">
                <a:xfrm rot="-4304073">
                  <a:off x="2166" y="1337"/>
                  <a:ext cx="87" cy="62"/>
                  <a:chOff x="480" y="3413"/>
                  <a:chExt cx="673" cy="560"/>
                </a:xfrm>
              </p:grpSpPr>
              <p:sp>
                <p:nvSpPr>
                  <p:cNvPr id="2114" name="Freeform 23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115" name="Freeform 23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091" name="Group 2314"/>
                <p:cNvGrpSpPr>
                  <a:grpSpLocks noChangeAspect="1"/>
                </p:cNvGrpSpPr>
                <p:nvPr/>
              </p:nvGrpSpPr>
              <p:grpSpPr bwMode="auto">
                <a:xfrm rot="-4304073">
                  <a:off x="2143" y="1406"/>
                  <a:ext cx="87" cy="62"/>
                  <a:chOff x="1054" y="3406"/>
                  <a:chExt cx="677" cy="565"/>
                </a:xfrm>
              </p:grpSpPr>
              <p:sp>
                <p:nvSpPr>
                  <p:cNvPr id="2105" name="Freeform 23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106" name="Freeform 231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107" name="Freeform 231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108" name="Freeform 231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109" name="Freeform 23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110" name="Freeform 232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111" name="Freeform 232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112" name="Freeform 232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113" name="Freeform 232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092" name="Group 2324"/>
                <p:cNvGrpSpPr>
                  <a:grpSpLocks noChangeAspect="1"/>
                </p:cNvGrpSpPr>
                <p:nvPr/>
              </p:nvGrpSpPr>
              <p:grpSpPr bwMode="auto">
                <a:xfrm rot="-4304073">
                  <a:off x="2121" y="1477"/>
                  <a:ext cx="86" cy="62"/>
                  <a:chOff x="480" y="3413"/>
                  <a:chExt cx="673" cy="560"/>
                </a:xfrm>
              </p:grpSpPr>
              <p:sp>
                <p:nvSpPr>
                  <p:cNvPr id="2103" name="Freeform 23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104" name="Freeform 232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093" name="Group 2327"/>
                <p:cNvGrpSpPr>
                  <a:grpSpLocks noChangeAspect="1"/>
                </p:cNvGrpSpPr>
                <p:nvPr/>
              </p:nvGrpSpPr>
              <p:grpSpPr bwMode="auto">
                <a:xfrm rot="-4304073">
                  <a:off x="2096" y="1552"/>
                  <a:ext cx="87" cy="62"/>
                  <a:chOff x="1054" y="3406"/>
                  <a:chExt cx="677" cy="565"/>
                </a:xfrm>
              </p:grpSpPr>
              <p:sp>
                <p:nvSpPr>
                  <p:cNvPr id="2094" name="Freeform 232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095" name="Freeform 232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096" name="Freeform 233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097" name="Freeform 233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098" name="Freeform 23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099" name="Freeform 233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100" name="Freeform 233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101" name="Freeform 233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102" name="Freeform 233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1898" name="Group 2337"/>
            <p:cNvGrpSpPr>
              <a:grpSpLocks/>
            </p:cNvGrpSpPr>
            <p:nvPr/>
          </p:nvGrpSpPr>
          <p:grpSpPr bwMode="auto">
            <a:xfrm>
              <a:off x="5322" y="2337"/>
              <a:ext cx="280" cy="454"/>
              <a:chOff x="2868" y="1661"/>
              <a:chExt cx="280" cy="454"/>
            </a:xfrm>
          </p:grpSpPr>
          <p:grpSp>
            <p:nvGrpSpPr>
              <p:cNvPr id="1899" name="Group 2338"/>
              <p:cNvGrpSpPr>
                <a:grpSpLocks/>
              </p:cNvGrpSpPr>
              <p:nvPr/>
            </p:nvGrpSpPr>
            <p:grpSpPr bwMode="auto">
              <a:xfrm>
                <a:off x="2868" y="1707"/>
                <a:ext cx="131" cy="298"/>
                <a:chOff x="1815" y="1253"/>
                <a:chExt cx="131" cy="298"/>
              </a:xfrm>
            </p:grpSpPr>
            <p:grpSp>
              <p:nvGrpSpPr>
                <p:cNvPr id="2060" name="Group 2339"/>
                <p:cNvGrpSpPr>
                  <a:grpSpLocks noChangeAspect="1"/>
                </p:cNvGrpSpPr>
                <p:nvPr/>
              </p:nvGrpSpPr>
              <p:grpSpPr bwMode="auto">
                <a:xfrm rot="-4304073">
                  <a:off x="1872" y="1265"/>
                  <a:ext cx="86" cy="62"/>
                  <a:chOff x="1054" y="3406"/>
                  <a:chExt cx="677" cy="565"/>
                </a:xfrm>
              </p:grpSpPr>
              <p:sp>
                <p:nvSpPr>
                  <p:cNvPr id="2077" name="Freeform 234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078" name="Freeform 234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079" name="Freeform 234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080" name="Freeform 234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081" name="Freeform 23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082" name="Freeform 234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083" name="Freeform 234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084" name="Freeform 234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085" name="Freeform 234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2061" name="Group 2349"/>
                <p:cNvGrpSpPr>
                  <a:grpSpLocks noChangeAspect="1"/>
                </p:cNvGrpSpPr>
                <p:nvPr/>
              </p:nvGrpSpPr>
              <p:grpSpPr bwMode="auto">
                <a:xfrm rot="-4304073">
                  <a:off x="1848" y="1337"/>
                  <a:ext cx="87" cy="62"/>
                  <a:chOff x="480" y="3413"/>
                  <a:chExt cx="673" cy="560"/>
                </a:xfrm>
              </p:grpSpPr>
              <p:sp>
                <p:nvSpPr>
                  <p:cNvPr id="2075" name="Freeform 235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076" name="Freeform 235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062" name="Group 2352"/>
                <p:cNvGrpSpPr>
                  <a:grpSpLocks noChangeAspect="1"/>
                </p:cNvGrpSpPr>
                <p:nvPr/>
              </p:nvGrpSpPr>
              <p:grpSpPr bwMode="auto">
                <a:xfrm rot="-4304073">
                  <a:off x="1825" y="1406"/>
                  <a:ext cx="87" cy="62"/>
                  <a:chOff x="1054" y="3406"/>
                  <a:chExt cx="677" cy="565"/>
                </a:xfrm>
              </p:grpSpPr>
              <p:sp>
                <p:nvSpPr>
                  <p:cNvPr id="2066" name="Freeform 23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067" name="Freeform 235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068" name="Freeform 235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069" name="Freeform 235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070" name="Freeform 23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071" name="Freeform 235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072" name="Freeform 235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073" name="Freeform 236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074" name="Freeform 236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063" name="Group 2362"/>
                <p:cNvGrpSpPr>
                  <a:grpSpLocks noChangeAspect="1"/>
                </p:cNvGrpSpPr>
                <p:nvPr/>
              </p:nvGrpSpPr>
              <p:grpSpPr bwMode="auto">
                <a:xfrm rot="-4304073">
                  <a:off x="1803" y="1477"/>
                  <a:ext cx="86" cy="62"/>
                  <a:chOff x="480" y="3413"/>
                  <a:chExt cx="673" cy="560"/>
                </a:xfrm>
              </p:grpSpPr>
              <p:sp>
                <p:nvSpPr>
                  <p:cNvPr id="2064" name="Freeform 236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065" name="Freeform 23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900" name="Group 2365"/>
              <p:cNvGrpSpPr>
                <a:grpSpLocks/>
              </p:cNvGrpSpPr>
              <p:nvPr/>
            </p:nvGrpSpPr>
            <p:grpSpPr bwMode="auto">
              <a:xfrm>
                <a:off x="2945" y="1661"/>
                <a:ext cx="124" cy="309"/>
                <a:chOff x="1998" y="1253"/>
                <a:chExt cx="124" cy="309"/>
              </a:xfrm>
            </p:grpSpPr>
            <p:grpSp>
              <p:nvGrpSpPr>
                <p:cNvPr id="2034" name="Group 2366"/>
                <p:cNvGrpSpPr>
                  <a:grpSpLocks noChangeAspect="1"/>
                </p:cNvGrpSpPr>
                <p:nvPr/>
              </p:nvGrpSpPr>
              <p:grpSpPr bwMode="auto">
                <a:xfrm rot="-4350386">
                  <a:off x="2003" y="1418"/>
                  <a:ext cx="90" cy="56"/>
                  <a:chOff x="480" y="3413"/>
                  <a:chExt cx="673" cy="560"/>
                </a:xfrm>
              </p:grpSpPr>
              <p:sp>
                <p:nvSpPr>
                  <p:cNvPr id="2058" name="Freeform 23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059" name="Freeform 23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035" name="Group 2369"/>
                <p:cNvGrpSpPr>
                  <a:grpSpLocks noChangeAspect="1"/>
                </p:cNvGrpSpPr>
                <p:nvPr/>
              </p:nvGrpSpPr>
              <p:grpSpPr bwMode="auto">
                <a:xfrm rot="-4350386">
                  <a:off x="2026" y="1343"/>
                  <a:ext cx="91" cy="55"/>
                  <a:chOff x="1054" y="3406"/>
                  <a:chExt cx="677" cy="565"/>
                </a:xfrm>
              </p:grpSpPr>
              <p:sp>
                <p:nvSpPr>
                  <p:cNvPr id="2049" name="Freeform 237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050" name="Freeform 237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051" name="Freeform 237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052" name="Freeform 237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053" name="Freeform 23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054" name="Freeform 237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055" name="Freeform 237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056" name="Freeform 237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057" name="Freeform 237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036" name="Group 2379"/>
                <p:cNvGrpSpPr>
                  <a:grpSpLocks noChangeAspect="1"/>
                </p:cNvGrpSpPr>
                <p:nvPr/>
              </p:nvGrpSpPr>
              <p:grpSpPr bwMode="auto">
                <a:xfrm rot="-4350386">
                  <a:off x="1980" y="1488"/>
                  <a:ext cx="92" cy="56"/>
                  <a:chOff x="1054" y="3406"/>
                  <a:chExt cx="677" cy="565"/>
                </a:xfrm>
              </p:grpSpPr>
              <p:sp>
                <p:nvSpPr>
                  <p:cNvPr id="2040" name="Freeform 23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041" name="Freeform 238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042" name="Freeform 238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043" name="Freeform 238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044" name="Freeform 23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045" name="Freeform 238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046" name="Freeform 238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047" name="Freeform 238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048" name="Freeform 238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037" name="Group 2389"/>
                <p:cNvGrpSpPr>
                  <a:grpSpLocks noChangeAspect="1"/>
                </p:cNvGrpSpPr>
                <p:nvPr/>
              </p:nvGrpSpPr>
              <p:grpSpPr bwMode="auto">
                <a:xfrm rot="-4350386">
                  <a:off x="2050" y="1270"/>
                  <a:ext cx="90" cy="55"/>
                  <a:chOff x="480" y="3413"/>
                  <a:chExt cx="673" cy="560"/>
                </a:xfrm>
              </p:grpSpPr>
              <p:sp>
                <p:nvSpPr>
                  <p:cNvPr id="2038" name="Freeform 239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039" name="Freeform 239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901" name="Group 2392"/>
              <p:cNvGrpSpPr>
                <a:grpSpLocks noChangeAspect="1"/>
              </p:cNvGrpSpPr>
              <p:nvPr/>
            </p:nvGrpSpPr>
            <p:grpSpPr bwMode="auto">
              <a:xfrm>
                <a:off x="2971" y="1707"/>
                <a:ext cx="155" cy="373"/>
                <a:chOff x="932" y="1304"/>
                <a:chExt cx="141" cy="338"/>
              </a:xfrm>
            </p:grpSpPr>
            <p:grpSp>
              <p:nvGrpSpPr>
                <p:cNvPr id="1998" name="Group 2393"/>
                <p:cNvGrpSpPr>
                  <a:grpSpLocks noChangeAspect="1"/>
                </p:cNvGrpSpPr>
                <p:nvPr/>
              </p:nvGrpSpPr>
              <p:grpSpPr bwMode="auto">
                <a:xfrm rot="-4304073">
                  <a:off x="1006" y="1315"/>
                  <a:ext cx="78" cy="56"/>
                  <a:chOff x="1054" y="3406"/>
                  <a:chExt cx="677" cy="565"/>
                </a:xfrm>
              </p:grpSpPr>
              <p:sp>
                <p:nvSpPr>
                  <p:cNvPr id="2025" name="Freeform 23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026" name="Freeform 239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027" name="Freeform 239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028" name="Freeform 239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029" name="Freeform 239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030" name="Freeform 239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031" name="Freeform 240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032" name="Freeform 240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033" name="Freeform 240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999" name="Group 2403"/>
                <p:cNvGrpSpPr>
                  <a:grpSpLocks noChangeAspect="1"/>
                </p:cNvGrpSpPr>
                <p:nvPr/>
              </p:nvGrpSpPr>
              <p:grpSpPr bwMode="auto">
                <a:xfrm rot="-4304073">
                  <a:off x="984" y="1380"/>
                  <a:ext cx="79" cy="56"/>
                  <a:chOff x="480" y="3413"/>
                  <a:chExt cx="673" cy="560"/>
                </a:xfrm>
              </p:grpSpPr>
              <p:sp>
                <p:nvSpPr>
                  <p:cNvPr id="2023" name="Freeform 24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024" name="Freeform 24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000" name="Group 2406"/>
                <p:cNvGrpSpPr>
                  <a:grpSpLocks noChangeAspect="1"/>
                </p:cNvGrpSpPr>
                <p:nvPr/>
              </p:nvGrpSpPr>
              <p:grpSpPr bwMode="auto">
                <a:xfrm rot="-4304073">
                  <a:off x="963" y="1443"/>
                  <a:ext cx="79" cy="56"/>
                  <a:chOff x="1054" y="3406"/>
                  <a:chExt cx="677" cy="565"/>
                </a:xfrm>
              </p:grpSpPr>
              <p:sp>
                <p:nvSpPr>
                  <p:cNvPr id="2014" name="Freeform 24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015" name="Freeform 240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016" name="Freeform 240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017" name="Freeform 241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018" name="Freeform 24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019" name="Freeform 241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020" name="Freeform 241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021" name="Freeform 241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022" name="Freeform 241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001" name="Group 2416"/>
                <p:cNvGrpSpPr>
                  <a:grpSpLocks noChangeAspect="1"/>
                </p:cNvGrpSpPr>
                <p:nvPr/>
              </p:nvGrpSpPr>
              <p:grpSpPr bwMode="auto">
                <a:xfrm rot="-4304073">
                  <a:off x="943" y="1507"/>
                  <a:ext cx="78" cy="56"/>
                  <a:chOff x="480" y="3413"/>
                  <a:chExt cx="673" cy="560"/>
                </a:xfrm>
              </p:grpSpPr>
              <p:sp>
                <p:nvSpPr>
                  <p:cNvPr id="2012" name="Freeform 24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013" name="Freeform 241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002" name="Group 2419"/>
                <p:cNvGrpSpPr>
                  <a:grpSpLocks noChangeAspect="1"/>
                </p:cNvGrpSpPr>
                <p:nvPr/>
              </p:nvGrpSpPr>
              <p:grpSpPr bwMode="auto">
                <a:xfrm rot="-4304073">
                  <a:off x="920" y="1575"/>
                  <a:ext cx="79" cy="56"/>
                  <a:chOff x="1054" y="3406"/>
                  <a:chExt cx="677" cy="565"/>
                </a:xfrm>
              </p:grpSpPr>
              <p:sp>
                <p:nvSpPr>
                  <p:cNvPr id="2003" name="Freeform 24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004" name="Freeform 242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005" name="Freeform 242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006" name="Freeform 242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007" name="Freeform 242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008" name="Freeform 242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009" name="Freeform 242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010" name="Freeform 242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011" name="Freeform 242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1902" name="Group 2429"/>
              <p:cNvGrpSpPr>
                <a:grpSpLocks/>
              </p:cNvGrpSpPr>
              <p:nvPr/>
            </p:nvGrpSpPr>
            <p:grpSpPr bwMode="auto">
              <a:xfrm>
                <a:off x="2880" y="1706"/>
                <a:ext cx="268" cy="409"/>
                <a:chOff x="2880" y="1207"/>
                <a:chExt cx="268" cy="409"/>
              </a:xfrm>
            </p:grpSpPr>
            <p:grpSp>
              <p:nvGrpSpPr>
                <p:cNvPr id="1903" name="Group 2430"/>
                <p:cNvGrpSpPr>
                  <a:grpSpLocks/>
                </p:cNvGrpSpPr>
                <p:nvPr/>
              </p:nvGrpSpPr>
              <p:grpSpPr bwMode="auto">
                <a:xfrm>
                  <a:off x="2880" y="1207"/>
                  <a:ext cx="126" cy="317"/>
                  <a:chOff x="1655" y="1234"/>
                  <a:chExt cx="126" cy="317"/>
                </a:xfrm>
              </p:grpSpPr>
              <p:grpSp>
                <p:nvGrpSpPr>
                  <p:cNvPr id="1972" name="Group 2431"/>
                  <p:cNvGrpSpPr>
                    <a:grpSpLocks noChangeAspect="1"/>
                  </p:cNvGrpSpPr>
                  <p:nvPr/>
                </p:nvGrpSpPr>
                <p:grpSpPr bwMode="auto">
                  <a:xfrm rot="-4350386">
                    <a:off x="1685" y="1327"/>
                    <a:ext cx="90" cy="56"/>
                    <a:chOff x="480" y="3413"/>
                    <a:chExt cx="673" cy="560"/>
                  </a:xfrm>
                </p:grpSpPr>
                <p:sp>
                  <p:nvSpPr>
                    <p:cNvPr id="1996" name="Freeform 24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997" name="Freeform 24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973" name="Group 2434"/>
                  <p:cNvGrpSpPr>
                    <a:grpSpLocks noChangeAspect="1"/>
                  </p:cNvGrpSpPr>
                  <p:nvPr/>
                </p:nvGrpSpPr>
                <p:grpSpPr bwMode="auto">
                  <a:xfrm rot="-4350386">
                    <a:off x="1708" y="1252"/>
                    <a:ext cx="91" cy="55"/>
                    <a:chOff x="1054" y="3406"/>
                    <a:chExt cx="677" cy="565"/>
                  </a:xfrm>
                </p:grpSpPr>
                <p:sp>
                  <p:nvSpPr>
                    <p:cNvPr id="1987" name="Freeform 24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988" name="Freeform 243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989" name="Freeform 243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990" name="Freeform 243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991" name="Freeform 24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992" name="Freeform 244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993" name="Freeform 244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994" name="Freeform 244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995" name="Freeform 244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974" name="Group 2444"/>
                  <p:cNvGrpSpPr>
                    <a:grpSpLocks noChangeAspect="1"/>
                  </p:cNvGrpSpPr>
                  <p:nvPr/>
                </p:nvGrpSpPr>
                <p:grpSpPr bwMode="auto">
                  <a:xfrm rot="-4350386">
                    <a:off x="1662" y="1397"/>
                    <a:ext cx="92" cy="56"/>
                    <a:chOff x="1054" y="3406"/>
                    <a:chExt cx="677" cy="565"/>
                  </a:xfrm>
                </p:grpSpPr>
                <p:sp>
                  <p:nvSpPr>
                    <p:cNvPr id="1978" name="Freeform 244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979" name="Freeform 244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980" name="Freeform 244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981" name="Freeform 244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982" name="Freeform 244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983" name="Freeform 245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984" name="Freeform 245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985" name="Freeform 245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986" name="Freeform 245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975" name="Group 2454"/>
                  <p:cNvGrpSpPr>
                    <a:grpSpLocks noChangeAspect="1"/>
                  </p:cNvGrpSpPr>
                  <p:nvPr/>
                </p:nvGrpSpPr>
                <p:grpSpPr bwMode="auto">
                  <a:xfrm rot="-4350386">
                    <a:off x="1638" y="1478"/>
                    <a:ext cx="90" cy="55"/>
                    <a:chOff x="480" y="3413"/>
                    <a:chExt cx="673" cy="560"/>
                  </a:xfrm>
                </p:grpSpPr>
                <p:sp>
                  <p:nvSpPr>
                    <p:cNvPr id="1976" name="Freeform 245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977" name="Freeform 245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904" name="Group 2457"/>
                <p:cNvGrpSpPr>
                  <a:grpSpLocks/>
                </p:cNvGrpSpPr>
                <p:nvPr/>
              </p:nvGrpSpPr>
              <p:grpSpPr bwMode="auto">
                <a:xfrm>
                  <a:off x="2926" y="1298"/>
                  <a:ext cx="108" cy="227"/>
                  <a:chOff x="2926" y="1324"/>
                  <a:chExt cx="108" cy="227"/>
                </a:xfrm>
              </p:grpSpPr>
              <p:grpSp>
                <p:nvGrpSpPr>
                  <p:cNvPr id="1956" name="Group 2458"/>
                  <p:cNvGrpSpPr>
                    <a:grpSpLocks noChangeAspect="1"/>
                  </p:cNvGrpSpPr>
                  <p:nvPr/>
                </p:nvGrpSpPr>
                <p:grpSpPr bwMode="auto">
                  <a:xfrm rot="-4304073">
                    <a:off x="2959" y="1337"/>
                    <a:ext cx="87" cy="62"/>
                    <a:chOff x="480" y="3413"/>
                    <a:chExt cx="673" cy="560"/>
                  </a:xfrm>
                </p:grpSpPr>
                <p:sp>
                  <p:nvSpPr>
                    <p:cNvPr id="1970" name="Freeform 245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971" name="Freeform 24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957" name="Group 2461"/>
                  <p:cNvGrpSpPr>
                    <a:grpSpLocks noChangeAspect="1"/>
                  </p:cNvGrpSpPr>
                  <p:nvPr/>
                </p:nvGrpSpPr>
                <p:grpSpPr bwMode="auto">
                  <a:xfrm rot="-4304073">
                    <a:off x="2936" y="1406"/>
                    <a:ext cx="87" cy="62"/>
                    <a:chOff x="1054" y="3406"/>
                    <a:chExt cx="677" cy="565"/>
                  </a:xfrm>
                </p:grpSpPr>
                <p:sp>
                  <p:nvSpPr>
                    <p:cNvPr id="1961" name="Freeform 246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962" name="Freeform 246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963" name="Freeform 246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964" name="Freeform 246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965" name="Freeform 246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966" name="Freeform 246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967" name="Freeform 246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968" name="Freeform 246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969" name="Freeform 247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958" name="Group 2471"/>
                  <p:cNvGrpSpPr>
                    <a:grpSpLocks noChangeAspect="1"/>
                  </p:cNvGrpSpPr>
                  <p:nvPr/>
                </p:nvGrpSpPr>
                <p:grpSpPr bwMode="auto">
                  <a:xfrm rot="-4304073">
                    <a:off x="2914" y="1477"/>
                    <a:ext cx="86" cy="62"/>
                    <a:chOff x="480" y="3413"/>
                    <a:chExt cx="673" cy="560"/>
                  </a:xfrm>
                </p:grpSpPr>
                <p:sp>
                  <p:nvSpPr>
                    <p:cNvPr id="1959" name="Freeform 24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960" name="Freeform 247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905" name="Group 2474"/>
                <p:cNvGrpSpPr>
                  <a:grpSpLocks/>
                </p:cNvGrpSpPr>
                <p:nvPr/>
              </p:nvGrpSpPr>
              <p:grpSpPr bwMode="auto">
                <a:xfrm>
                  <a:off x="3006" y="1239"/>
                  <a:ext cx="101" cy="237"/>
                  <a:chOff x="3016" y="1279"/>
                  <a:chExt cx="101" cy="237"/>
                </a:xfrm>
              </p:grpSpPr>
              <p:grpSp>
                <p:nvGrpSpPr>
                  <p:cNvPr id="1933" name="Group 2475"/>
                  <p:cNvGrpSpPr>
                    <a:grpSpLocks noChangeAspect="1"/>
                  </p:cNvGrpSpPr>
                  <p:nvPr/>
                </p:nvGrpSpPr>
                <p:grpSpPr bwMode="auto">
                  <a:xfrm rot="-4350386">
                    <a:off x="3021" y="1372"/>
                    <a:ext cx="90" cy="56"/>
                    <a:chOff x="480" y="3413"/>
                    <a:chExt cx="673" cy="560"/>
                  </a:xfrm>
                </p:grpSpPr>
                <p:sp>
                  <p:nvSpPr>
                    <p:cNvPr id="1954" name="Freeform 24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955" name="Freeform 24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934" name="Group 2478"/>
                  <p:cNvGrpSpPr>
                    <a:grpSpLocks noChangeAspect="1"/>
                  </p:cNvGrpSpPr>
                  <p:nvPr/>
                </p:nvGrpSpPr>
                <p:grpSpPr bwMode="auto">
                  <a:xfrm rot="-4350386">
                    <a:off x="3044" y="1297"/>
                    <a:ext cx="91" cy="55"/>
                    <a:chOff x="1054" y="3406"/>
                    <a:chExt cx="677" cy="565"/>
                  </a:xfrm>
                </p:grpSpPr>
                <p:sp>
                  <p:nvSpPr>
                    <p:cNvPr id="1945" name="Freeform 24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946" name="Freeform 24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947" name="Freeform 24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948" name="Freeform 24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949" name="Freeform 24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950" name="Freeform 24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951" name="Freeform 24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952" name="Freeform 24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953" name="Freeform 24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935" name="Group 2488"/>
                  <p:cNvGrpSpPr>
                    <a:grpSpLocks noChangeAspect="1"/>
                  </p:cNvGrpSpPr>
                  <p:nvPr/>
                </p:nvGrpSpPr>
                <p:grpSpPr bwMode="auto">
                  <a:xfrm rot="-4350386">
                    <a:off x="2998" y="1442"/>
                    <a:ext cx="92" cy="56"/>
                    <a:chOff x="1054" y="3406"/>
                    <a:chExt cx="677" cy="565"/>
                  </a:xfrm>
                </p:grpSpPr>
                <p:sp>
                  <p:nvSpPr>
                    <p:cNvPr id="1936" name="Freeform 24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937" name="Freeform 249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938" name="Freeform 249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939" name="Freeform 249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940" name="Freeform 24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941" name="Freeform 249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942" name="Freeform 249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943" name="Freeform 249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944" name="Freeform 249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906" name="Group 2498"/>
                <p:cNvGrpSpPr>
                  <a:grpSpLocks/>
                </p:cNvGrpSpPr>
                <p:nvPr/>
              </p:nvGrpSpPr>
              <p:grpSpPr bwMode="auto">
                <a:xfrm>
                  <a:off x="3016" y="1314"/>
                  <a:ext cx="132" cy="302"/>
                  <a:chOff x="2109" y="1324"/>
                  <a:chExt cx="132" cy="302"/>
                </a:xfrm>
              </p:grpSpPr>
              <p:grpSp>
                <p:nvGrpSpPr>
                  <p:cNvPr id="1907" name="Group 2499"/>
                  <p:cNvGrpSpPr>
                    <a:grpSpLocks noChangeAspect="1"/>
                  </p:cNvGrpSpPr>
                  <p:nvPr/>
                </p:nvGrpSpPr>
                <p:grpSpPr bwMode="auto">
                  <a:xfrm rot="-4304073">
                    <a:off x="2166" y="1337"/>
                    <a:ext cx="87" cy="62"/>
                    <a:chOff x="480" y="3413"/>
                    <a:chExt cx="673" cy="560"/>
                  </a:xfrm>
                </p:grpSpPr>
                <p:sp>
                  <p:nvSpPr>
                    <p:cNvPr id="1931" name="Freeform 25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932" name="Freeform 250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908" name="Group 2502"/>
                  <p:cNvGrpSpPr>
                    <a:grpSpLocks noChangeAspect="1"/>
                  </p:cNvGrpSpPr>
                  <p:nvPr/>
                </p:nvGrpSpPr>
                <p:grpSpPr bwMode="auto">
                  <a:xfrm rot="-4304073">
                    <a:off x="2143" y="1406"/>
                    <a:ext cx="87" cy="62"/>
                    <a:chOff x="1054" y="3406"/>
                    <a:chExt cx="677" cy="565"/>
                  </a:xfrm>
                </p:grpSpPr>
                <p:sp>
                  <p:nvSpPr>
                    <p:cNvPr id="1922" name="Freeform 250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923" name="Freeform 250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924" name="Freeform 250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925" name="Freeform 250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926" name="Freeform 25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927" name="Freeform 250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928" name="Freeform 250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929" name="Freeform 251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930" name="Freeform 251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909" name="Group 2512"/>
                  <p:cNvGrpSpPr>
                    <a:grpSpLocks noChangeAspect="1"/>
                  </p:cNvGrpSpPr>
                  <p:nvPr/>
                </p:nvGrpSpPr>
                <p:grpSpPr bwMode="auto">
                  <a:xfrm rot="-4304073">
                    <a:off x="2121" y="1477"/>
                    <a:ext cx="86" cy="62"/>
                    <a:chOff x="480" y="3413"/>
                    <a:chExt cx="673" cy="560"/>
                  </a:xfrm>
                </p:grpSpPr>
                <p:sp>
                  <p:nvSpPr>
                    <p:cNvPr id="1920" name="Freeform 25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921" name="Freeform 251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910" name="Group 2515"/>
                  <p:cNvGrpSpPr>
                    <a:grpSpLocks noChangeAspect="1"/>
                  </p:cNvGrpSpPr>
                  <p:nvPr/>
                </p:nvGrpSpPr>
                <p:grpSpPr bwMode="auto">
                  <a:xfrm rot="-4304073">
                    <a:off x="2096" y="1552"/>
                    <a:ext cx="87" cy="62"/>
                    <a:chOff x="1054" y="3406"/>
                    <a:chExt cx="677" cy="565"/>
                  </a:xfrm>
                </p:grpSpPr>
                <p:sp>
                  <p:nvSpPr>
                    <p:cNvPr id="1911" name="Freeform 251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912" name="Freeform 251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913" name="Freeform 251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914" name="Freeform 251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915" name="Freeform 25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916" name="Freeform 252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917" name="Freeform 252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918" name="Freeform 252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919" name="Freeform 252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sp>
        <p:nvSpPr>
          <p:cNvPr id="3591" name="Oval 2559"/>
          <p:cNvSpPr>
            <a:spLocks noChangeArrowheads="1"/>
          </p:cNvSpPr>
          <p:nvPr/>
        </p:nvSpPr>
        <p:spPr bwMode="auto">
          <a:xfrm>
            <a:off x="23" y="4280330"/>
            <a:ext cx="2998010" cy="822288"/>
          </a:xfrm>
          <a:prstGeom prst="ellipse">
            <a:avLst/>
          </a:prstGeom>
          <a:noFill/>
          <a:ln w="9525">
            <a:noFill/>
            <a:round/>
            <a:headEnd/>
            <a:tailEnd/>
          </a:ln>
        </p:spPr>
        <p:txBody>
          <a:bodyPr wrap="square" lIns="91428" tIns="45714" rIns="91428" bIns="45714" anchor="ctr">
            <a:spAutoFit/>
          </a:bodyPr>
          <a:lstStyle/>
          <a:p>
            <a:pPr algn="ctr"/>
            <a:r>
              <a:rPr lang="en-GB" sz="1600" dirty="0" smtClean="0">
                <a:solidFill>
                  <a:schemeClr val="accent2"/>
                </a:solidFill>
                <a:latin typeface="Segoe UI" pitchFamily="34" charset="0"/>
                <a:ea typeface="Segoe UI" pitchFamily="34" charset="0"/>
                <a:cs typeface="Segoe UI" pitchFamily="34" charset="0"/>
              </a:rPr>
              <a:t>Complex DNA sample</a:t>
            </a:r>
          </a:p>
        </p:txBody>
      </p:sp>
      <p:sp>
        <p:nvSpPr>
          <p:cNvPr id="3592" name="Oval 2560"/>
          <p:cNvSpPr>
            <a:spLocks noChangeArrowheads="1"/>
          </p:cNvSpPr>
          <p:nvPr/>
        </p:nvSpPr>
        <p:spPr bwMode="auto">
          <a:xfrm>
            <a:off x="4922804" y="4280330"/>
            <a:ext cx="3094364" cy="822288"/>
          </a:xfrm>
          <a:prstGeom prst="ellipse">
            <a:avLst/>
          </a:prstGeom>
          <a:noFill/>
          <a:ln w="9525">
            <a:noFill/>
            <a:round/>
            <a:headEnd/>
            <a:tailEnd/>
          </a:ln>
        </p:spPr>
        <p:txBody>
          <a:bodyPr wrap="square" lIns="91428" tIns="45714" rIns="91428" bIns="45714" anchor="ctr">
            <a:spAutoFit/>
          </a:bodyPr>
          <a:lstStyle/>
          <a:p>
            <a:pPr algn="ctr"/>
            <a:r>
              <a:rPr lang="en-GB" sz="1600" dirty="0" smtClean="0">
                <a:solidFill>
                  <a:schemeClr val="accent2"/>
                </a:solidFill>
                <a:latin typeface="Segoe UI" pitchFamily="34" charset="0"/>
                <a:ea typeface="Segoe UI" pitchFamily="34" charset="0"/>
                <a:cs typeface="Segoe UI" pitchFamily="34" charset="0"/>
              </a:rPr>
              <a:t>Amplified DNA (Billions of copies)</a:t>
            </a:r>
          </a:p>
        </p:txBody>
      </p:sp>
      <p:grpSp>
        <p:nvGrpSpPr>
          <p:cNvPr id="3593" name="Group 2561"/>
          <p:cNvGrpSpPr>
            <a:grpSpLocks/>
          </p:cNvGrpSpPr>
          <p:nvPr/>
        </p:nvGrpSpPr>
        <p:grpSpPr bwMode="auto">
          <a:xfrm flipH="1">
            <a:off x="640952" y="2436809"/>
            <a:ext cx="1725612" cy="1584325"/>
            <a:chOff x="839" y="845"/>
            <a:chExt cx="2676" cy="2404"/>
          </a:xfrm>
          <a:effectLst/>
        </p:grpSpPr>
        <p:sp>
          <p:nvSpPr>
            <p:cNvPr id="3594" name="Freeform 2562"/>
            <p:cNvSpPr>
              <a:spLocks/>
            </p:cNvSpPr>
            <p:nvPr/>
          </p:nvSpPr>
          <p:spPr bwMode="auto">
            <a:xfrm>
              <a:off x="839" y="845"/>
              <a:ext cx="2676" cy="2404"/>
            </a:xfrm>
            <a:custGeom>
              <a:avLst/>
              <a:gdLst>
                <a:gd name="T0" fmla="*/ 2708 w 4656"/>
                <a:gd name="T1" fmla="*/ 2147 h 3893"/>
                <a:gd name="T2" fmla="*/ 1878 w 4656"/>
                <a:gd name="T3" fmla="*/ 1021 h 3893"/>
                <a:gd name="T4" fmla="*/ 2699 w 4656"/>
                <a:gd name="T5" fmla="*/ 1807 h 3893"/>
                <a:gd name="T6" fmla="*/ 3458 w 4656"/>
                <a:gd name="T7" fmla="*/ 1074 h 3893"/>
                <a:gd name="T8" fmla="*/ 3554 w 4656"/>
                <a:gd name="T9" fmla="*/ 2348 h 3893"/>
                <a:gd name="T10" fmla="*/ 2708 w 4656"/>
                <a:gd name="T11" fmla="*/ 2234 h 3893"/>
                <a:gd name="T12" fmla="*/ 4060 w 4656"/>
                <a:gd name="T13" fmla="*/ 1632 h 3893"/>
                <a:gd name="T14" fmla="*/ 2280 w 4656"/>
                <a:gd name="T15" fmla="*/ 777 h 3893"/>
                <a:gd name="T16" fmla="*/ 526 w 4656"/>
                <a:gd name="T17" fmla="*/ 1850 h 3893"/>
                <a:gd name="T18" fmla="*/ 1137 w 4656"/>
                <a:gd name="T19" fmla="*/ 733 h 3893"/>
                <a:gd name="T20" fmla="*/ 1617 w 4656"/>
                <a:gd name="T21" fmla="*/ 2444 h 3893"/>
                <a:gd name="T22" fmla="*/ 2725 w 4656"/>
                <a:gd name="T23" fmla="*/ 1719 h 3893"/>
                <a:gd name="T24" fmla="*/ 2821 w 4656"/>
                <a:gd name="T25" fmla="*/ 3090 h 3893"/>
                <a:gd name="T26" fmla="*/ 3388 w 4656"/>
                <a:gd name="T27" fmla="*/ 2679 h 3893"/>
                <a:gd name="T28" fmla="*/ 526 w 4656"/>
                <a:gd name="T29" fmla="*/ 2156 h 3893"/>
                <a:gd name="T30" fmla="*/ 1870 w 4656"/>
                <a:gd name="T31" fmla="*/ 3159 h 3893"/>
                <a:gd name="T32" fmla="*/ 3179 w 4656"/>
                <a:gd name="T33" fmla="*/ 1999 h 3893"/>
                <a:gd name="T34" fmla="*/ 1425 w 4656"/>
                <a:gd name="T35" fmla="*/ 1423 h 3893"/>
                <a:gd name="T36" fmla="*/ 1503 w 4656"/>
                <a:gd name="T37" fmla="*/ 271 h 3893"/>
                <a:gd name="T38" fmla="*/ 2629 w 4656"/>
                <a:gd name="T39" fmla="*/ 533 h 3893"/>
                <a:gd name="T40" fmla="*/ 4008 w 4656"/>
                <a:gd name="T41" fmla="*/ 620 h 3893"/>
                <a:gd name="T42" fmla="*/ 3886 w 4656"/>
                <a:gd name="T43" fmla="*/ 1527 h 3893"/>
                <a:gd name="T44" fmla="*/ 4322 w 4656"/>
                <a:gd name="T45" fmla="*/ 1082 h 3893"/>
                <a:gd name="T46" fmla="*/ 3318 w 4656"/>
                <a:gd name="T47" fmla="*/ 2269 h 3893"/>
                <a:gd name="T48" fmla="*/ 3432 w 4656"/>
                <a:gd name="T49" fmla="*/ 358 h 3893"/>
                <a:gd name="T50" fmla="*/ 3100 w 4656"/>
                <a:gd name="T51" fmla="*/ 951 h 3893"/>
                <a:gd name="T52" fmla="*/ 1852 w 4656"/>
                <a:gd name="T53" fmla="*/ 367 h 3893"/>
                <a:gd name="T54" fmla="*/ 892 w 4656"/>
                <a:gd name="T55" fmla="*/ 515 h 3893"/>
                <a:gd name="T56" fmla="*/ 1276 w 4656"/>
                <a:gd name="T57" fmla="*/ 437 h 3893"/>
                <a:gd name="T58" fmla="*/ 2821 w 4656"/>
                <a:gd name="T59" fmla="*/ 1065 h 3893"/>
                <a:gd name="T60" fmla="*/ 2079 w 4656"/>
                <a:gd name="T61" fmla="*/ 585 h 3893"/>
                <a:gd name="T62" fmla="*/ 1564 w 4656"/>
                <a:gd name="T63" fmla="*/ 1152 h 3893"/>
                <a:gd name="T64" fmla="*/ 246 w 4656"/>
                <a:gd name="T65" fmla="*/ 1196 h 3893"/>
                <a:gd name="T66" fmla="*/ 500 w 4656"/>
                <a:gd name="T67" fmla="*/ 1239 h 3893"/>
                <a:gd name="T68" fmla="*/ 1163 w 4656"/>
                <a:gd name="T69" fmla="*/ 2775 h 3893"/>
                <a:gd name="T70" fmla="*/ 1966 w 4656"/>
                <a:gd name="T71" fmla="*/ 2313 h 3893"/>
                <a:gd name="T72" fmla="*/ 2201 w 4656"/>
                <a:gd name="T73" fmla="*/ 3002 h 3893"/>
                <a:gd name="T74" fmla="*/ 1337 w 4656"/>
                <a:gd name="T75" fmla="*/ 3395 h 3893"/>
                <a:gd name="T76" fmla="*/ 1870 w 4656"/>
                <a:gd name="T77" fmla="*/ 2967 h 3893"/>
                <a:gd name="T78" fmla="*/ 2996 w 4656"/>
                <a:gd name="T79" fmla="*/ 3893 h 3893"/>
                <a:gd name="T80" fmla="*/ 4357 w 4656"/>
                <a:gd name="T81" fmla="*/ 2959 h 3893"/>
                <a:gd name="T82" fmla="*/ 2437 w 4656"/>
                <a:gd name="T83" fmla="*/ 2767 h 3893"/>
                <a:gd name="T84" fmla="*/ 3921 w 4656"/>
                <a:gd name="T85" fmla="*/ 1815 h 3893"/>
                <a:gd name="T86" fmla="*/ 4488 w 4656"/>
                <a:gd name="T87" fmla="*/ 1781 h 3893"/>
                <a:gd name="T88" fmla="*/ 3999 w 4656"/>
                <a:gd name="T89" fmla="*/ 3299 h 3893"/>
                <a:gd name="T90" fmla="*/ 4532 w 4656"/>
                <a:gd name="T91" fmla="*/ 2575 h 3893"/>
                <a:gd name="T92" fmla="*/ 4095 w 4656"/>
                <a:gd name="T93" fmla="*/ 1929 h 3893"/>
                <a:gd name="T94" fmla="*/ 1599 w 4656"/>
                <a:gd name="T95" fmla="*/ 3159 h 3893"/>
                <a:gd name="T96" fmla="*/ 395 w 4656"/>
                <a:gd name="T97" fmla="*/ 1545 h 3893"/>
                <a:gd name="T98" fmla="*/ 534 w 4656"/>
                <a:gd name="T99" fmla="*/ 2575 h 3893"/>
                <a:gd name="T100" fmla="*/ 2 w 4656"/>
                <a:gd name="T101" fmla="*/ 2042 h 3893"/>
                <a:gd name="T102" fmla="*/ 683 w 4656"/>
                <a:gd name="T103" fmla="*/ 1824 h 3893"/>
                <a:gd name="T104" fmla="*/ 526 w 4656"/>
                <a:gd name="T105" fmla="*/ 2540 h 3893"/>
                <a:gd name="T106" fmla="*/ 1617 w 4656"/>
                <a:gd name="T107" fmla="*/ 3177 h 3893"/>
                <a:gd name="T108" fmla="*/ 2454 w 4656"/>
                <a:gd name="T109" fmla="*/ 2357 h 3893"/>
                <a:gd name="T110" fmla="*/ 1564 w 4656"/>
                <a:gd name="T111" fmla="*/ 2662 h 3893"/>
                <a:gd name="T112" fmla="*/ 639 w 4656"/>
                <a:gd name="T113" fmla="*/ 2575 h 3893"/>
                <a:gd name="T114" fmla="*/ 1730 w 4656"/>
                <a:gd name="T115" fmla="*/ 759 h 3893"/>
                <a:gd name="T116" fmla="*/ 2367 w 4656"/>
                <a:gd name="T117" fmla="*/ 44 h 3893"/>
                <a:gd name="T118" fmla="*/ 2324 w 4656"/>
                <a:gd name="T119" fmla="*/ 1597 h 3893"/>
                <a:gd name="T120" fmla="*/ 2044 w 4656"/>
                <a:gd name="T121" fmla="*/ 1475 h 389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656"/>
                <a:gd name="T184" fmla="*/ 0 h 3893"/>
                <a:gd name="T185" fmla="*/ 4656 w 4656"/>
                <a:gd name="T186" fmla="*/ 3893 h 389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656" h="3893">
                  <a:moveTo>
                    <a:pt x="1311" y="1283"/>
                  </a:moveTo>
                  <a:cubicBezTo>
                    <a:pt x="1320" y="1370"/>
                    <a:pt x="1318" y="1459"/>
                    <a:pt x="1337" y="1545"/>
                  </a:cubicBezTo>
                  <a:cubicBezTo>
                    <a:pt x="1342" y="1570"/>
                    <a:pt x="1367" y="1585"/>
                    <a:pt x="1381" y="1606"/>
                  </a:cubicBezTo>
                  <a:cubicBezTo>
                    <a:pt x="1504" y="1798"/>
                    <a:pt x="1403" y="1697"/>
                    <a:pt x="1608" y="1842"/>
                  </a:cubicBezTo>
                  <a:cubicBezTo>
                    <a:pt x="1764" y="1953"/>
                    <a:pt x="1940" y="1998"/>
                    <a:pt x="2114" y="2069"/>
                  </a:cubicBezTo>
                  <a:cubicBezTo>
                    <a:pt x="2241" y="2121"/>
                    <a:pt x="2379" y="2181"/>
                    <a:pt x="2516" y="2199"/>
                  </a:cubicBezTo>
                  <a:cubicBezTo>
                    <a:pt x="2565" y="2196"/>
                    <a:pt x="2616" y="2204"/>
                    <a:pt x="2664" y="2191"/>
                  </a:cubicBezTo>
                  <a:cubicBezTo>
                    <a:pt x="2684" y="2186"/>
                    <a:pt x="2689" y="2156"/>
                    <a:pt x="2708" y="2147"/>
                  </a:cubicBezTo>
                  <a:cubicBezTo>
                    <a:pt x="2719" y="2141"/>
                    <a:pt x="2731" y="2136"/>
                    <a:pt x="2742" y="2130"/>
                  </a:cubicBezTo>
                  <a:cubicBezTo>
                    <a:pt x="2805" y="1942"/>
                    <a:pt x="2753" y="1740"/>
                    <a:pt x="2690" y="1562"/>
                  </a:cubicBezTo>
                  <a:cubicBezTo>
                    <a:pt x="2666" y="1494"/>
                    <a:pt x="2657" y="1420"/>
                    <a:pt x="2629" y="1353"/>
                  </a:cubicBezTo>
                  <a:cubicBezTo>
                    <a:pt x="2613" y="1315"/>
                    <a:pt x="2593" y="1278"/>
                    <a:pt x="2577" y="1239"/>
                  </a:cubicBezTo>
                  <a:cubicBezTo>
                    <a:pt x="2563" y="1203"/>
                    <a:pt x="2568" y="1166"/>
                    <a:pt x="2542" y="1135"/>
                  </a:cubicBezTo>
                  <a:cubicBezTo>
                    <a:pt x="2481" y="1062"/>
                    <a:pt x="2369" y="1005"/>
                    <a:pt x="2280" y="978"/>
                  </a:cubicBezTo>
                  <a:cubicBezTo>
                    <a:pt x="2155" y="984"/>
                    <a:pt x="2029" y="982"/>
                    <a:pt x="1905" y="995"/>
                  </a:cubicBezTo>
                  <a:cubicBezTo>
                    <a:pt x="1893" y="996"/>
                    <a:pt x="1888" y="1013"/>
                    <a:pt x="1878" y="1021"/>
                  </a:cubicBezTo>
                  <a:cubicBezTo>
                    <a:pt x="1840" y="1051"/>
                    <a:pt x="1802" y="1084"/>
                    <a:pt x="1756" y="1100"/>
                  </a:cubicBezTo>
                  <a:cubicBezTo>
                    <a:pt x="1743" y="1121"/>
                    <a:pt x="1726" y="1140"/>
                    <a:pt x="1713" y="1161"/>
                  </a:cubicBezTo>
                  <a:cubicBezTo>
                    <a:pt x="1698" y="1186"/>
                    <a:pt x="1695" y="1221"/>
                    <a:pt x="1686" y="1248"/>
                  </a:cubicBezTo>
                  <a:cubicBezTo>
                    <a:pt x="1692" y="1306"/>
                    <a:pt x="1692" y="1366"/>
                    <a:pt x="1704" y="1423"/>
                  </a:cubicBezTo>
                  <a:cubicBezTo>
                    <a:pt x="1710" y="1448"/>
                    <a:pt x="1739" y="1493"/>
                    <a:pt x="1739" y="1493"/>
                  </a:cubicBezTo>
                  <a:cubicBezTo>
                    <a:pt x="1768" y="1630"/>
                    <a:pt x="1908" y="1649"/>
                    <a:pt x="2018" y="1693"/>
                  </a:cubicBezTo>
                  <a:cubicBezTo>
                    <a:pt x="2096" y="1724"/>
                    <a:pt x="2127" y="1748"/>
                    <a:pt x="2201" y="1763"/>
                  </a:cubicBezTo>
                  <a:cubicBezTo>
                    <a:pt x="2360" y="1795"/>
                    <a:pt x="2542" y="1797"/>
                    <a:pt x="2699" y="1807"/>
                  </a:cubicBezTo>
                  <a:cubicBezTo>
                    <a:pt x="2758" y="1836"/>
                    <a:pt x="2808" y="1849"/>
                    <a:pt x="2873" y="1859"/>
                  </a:cubicBezTo>
                  <a:cubicBezTo>
                    <a:pt x="3016" y="1933"/>
                    <a:pt x="3167" y="1880"/>
                    <a:pt x="3336" y="1877"/>
                  </a:cubicBezTo>
                  <a:cubicBezTo>
                    <a:pt x="3362" y="1850"/>
                    <a:pt x="3414" y="1818"/>
                    <a:pt x="3449" y="1807"/>
                  </a:cubicBezTo>
                  <a:cubicBezTo>
                    <a:pt x="3485" y="1760"/>
                    <a:pt x="3497" y="1712"/>
                    <a:pt x="3519" y="1658"/>
                  </a:cubicBezTo>
                  <a:cubicBezTo>
                    <a:pt x="3551" y="1578"/>
                    <a:pt x="3583" y="1500"/>
                    <a:pt x="3598" y="1414"/>
                  </a:cubicBezTo>
                  <a:cubicBezTo>
                    <a:pt x="3595" y="1333"/>
                    <a:pt x="3597" y="1251"/>
                    <a:pt x="3589" y="1170"/>
                  </a:cubicBezTo>
                  <a:cubicBezTo>
                    <a:pt x="3587" y="1147"/>
                    <a:pt x="3543" y="1095"/>
                    <a:pt x="3528" y="1091"/>
                  </a:cubicBezTo>
                  <a:cubicBezTo>
                    <a:pt x="3481" y="1079"/>
                    <a:pt x="3505" y="1085"/>
                    <a:pt x="3458" y="1074"/>
                  </a:cubicBezTo>
                  <a:cubicBezTo>
                    <a:pt x="3370" y="1086"/>
                    <a:pt x="3388" y="1092"/>
                    <a:pt x="3318" y="1126"/>
                  </a:cubicBezTo>
                  <a:cubicBezTo>
                    <a:pt x="3298" y="1168"/>
                    <a:pt x="3287" y="1166"/>
                    <a:pt x="3257" y="1196"/>
                  </a:cubicBezTo>
                  <a:cubicBezTo>
                    <a:pt x="3251" y="1208"/>
                    <a:pt x="3245" y="1219"/>
                    <a:pt x="3240" y="1231"/>
                  </a:cubicBezTo>
                  <a:cubicBezTo>
                    <a:pt x="3233" y="1248"/>
                    <a:pt x="3222" y="1283"/>
                    <a:pt x="3222" y="1283"/>
                  </a:cubicBezTo>
                  <a:cubicBezTo>
                    <a:pt x="3235" y="1396"/>
                    <a:pt x="3250" y="1537"/>
                    <a:pt x="3336" y="1623"/>
                  </a:cubicBezTo>
                  <a:cubicBezTo>
                    <a:pt x="3386" y="1723"/>
                    <a:pt x="3446" y="1818"/>
                    <a:pt x="3537" y="1885"/>
                  </a:cubicBezTo>
                  <a:cubicBezTo>
                    <a:pt x="3546" y="1904"/>
                    <a:pt x="3572" y="1917"/>
                    <a:pt x="3572" y="1938"/>
                  </a:cubicBezTo>
                  <a:cubicBezTo>
                    <a:pt x="3579" y="2260"/>
                    <a:pt x="3593" y="2198"/>
                    <a:pt x="3554" y="2348"/>
                  </a:cubicBezTo>
                  <a:cubicBezTo>
                    <a:pt x="3547" y="2407"/>
                    <a:pt x="3551" y="2438"/>
                    <a:pt x="3510" y="2479"/>
                  </a:cubicBezTo>
                  <a:cubicBezTo>
                    <a:pt x="3501" y="2509"/>
                    <a:pt x="3488" y="2518"/>
                    <a:pt x="3467" y="2540"/>
                  </a:cubicBezTo>
                  <a:cubicBezTo>
                    <a:pt x="3436" y="2660"/>
                    <a:pt x="3350" y="2598"/>
                    <a:pt x="3214" y="2592"/>
                  </a:cubicBezTo>
                  <a:cubicBezTo>
                    <a:pt x="3170" y="2580"/>
                    <a:pt x="3122" y="2579"/>
                    <a:pt x="3083" y="2557"/>
                  </a:cubicBezTo>
                  <a:cubicBezTo>
                    <a:pt x="3063" y="2545"/>
                    <a:pt x="3044" y="2530"/>
                    <a:pt x="3022" y="2522"/>
                  </a:cubicBezTo>
                  <a:cubicBezTo>
                    <a:pt x="2921" y="2483"/>
                    <a:pt x="2817" y="2456"/>
                    <a:pt x="2716" y="2418"/>
                  </a:cubicBezTo>
                  <a:cubicBezTo>
                    <a:pt x="2669" y="2400"/>
                    <a:pt x="2653" y="2363"/>
                    <a:pt x="2620" y="2330"/>
                  </a:cubicBezTo>
                  <a:cubicBezTo>
                    <a:pt x="2636" y="2268"/>
                    <a:pt x="2662" y="2260"/>
                    <a:pt x="2708" y="2234"/>
                  </a:cubicBezTo>
                  <a:cubicBezTo>
                    <a:pt x="2726" y="2224"/>
                    <a:pt x="2740" y="2204"/>
                    <a:pt x="2760" y="2199"/>
                  </a:cubicBezTo>
                  <a:cubicBezTo>
                    <a:pt x="2810" y="2188"/>
                    <a:pt x="2857" y="2173"/>
                    <a:pt x="2908" y="2165"/>
                  </a:cubicBezTo>
                  <a:cubicBezTo>
                    <a:pt x="3059" y="2168"/>
                    <a:pt x="3211" y="2168"/>
                    <a:pt x="3362" y="2173"/>
                  </a:cubicBezTo>
                  <a:cubicBezTo>
                    <a:pt x="3437" y="2176"/>
                    <a:pt x="3551" y="2248"/>
                    <a:pt x="3606" y="2295"/>
                  </a:cubicBezTo>
                  <a:cubicBezTo>
                    <a:pt x="3652" y="2334"/>
                    <a:pt x="3667" y="2384"/>
                    <a:pt x="3729" y="2400"/>
                  </a:cubicBezTo>
                  <a:cubicBezTo>
                    <a:pt x="3808" y="2479"/>
                    <a:pt x="3889" y="2417"/>
                    <a:pt x="3938" y="2348"/>
                  </a:cubicBezTo>
                  <a:cubicBezTo>
                    <a:pt x="4027" y="2223"/>
                    <a:pt x="4110" y="2061"/>
                    <a:pt x="4148" y="1911"/>
                  </a:cubicBezTo>
                  <a:cubicBezTo>
                    <a:pt x="4137" y="1819"/>
                    <a:pt x="4112" y="1712"/>
                    <a:pt x="4060" y="1632"/>
                  </a:cubicBezTo>
                  <a:cubicBezTo>
                    <a:pt x="4034" y="1592"/>
                    <a:pt x="4000" y="1558"/>
                    <a:pt x="3973" y="1519"/>
                  </a:cubicBezTo>
                  <a:cubicBezTo>
                    <a:pt x="3932" y="1458"/>
                    <a:pt x="3899" y="1391"/>
                    <a:pt x="3851" y="1335"/>
                  </a:cubicBezTo>
                  <a:cubicBezTo>
                    <a:pt x="3795" y="1270"/>
                    <a:pt x="3706" y="1141"/>
                    <a:pt x="3615" y="1117"/>
                  </a:cubicBezTo>
                  <a:cubicBezTo>
                    <a:pt x="3516" y="1018"/>
                    <a:pt x="3394" y="990"/>
                    <a:pt x="3266" y="943"/>
                  </a:cubicBezTo>
                  <a:cubicBezTo>
                    <a:pt x="3124" y="891"/>
                    <a:pt x="2982" y="847"/>
                    <a:pt x="2838" y="803"/>
                  </a:cubicBezTo>
                  <a:cubicBezTo>
                    <a:pt x="2730" y="770"/>
                    <a:pt x="2637" y="724"/>
                    <a:pt x="2524" y="707"/>
                  </a:cubicBezTo>
                  <a:cubicBezTo>
                    <a:pt x="2466" y="710"/>
                    <a:pt x="2407" y="706"/>
                    <a:pt x="2350" y="716"/>
                  </a:cubicBezTo>
                  <a:cubicBezTo>
                    <a:pt x="2332" y="719"/>
                    <a:pt x="2291" y="769"/>
                    <a:pt x="2280" y="777"/>
                  </a:cubicBezTo>
                  <a:cubicBezTo>
                    <a:pt x="2258" y="793"/>
                    <a:pt x="2233" y="805"/>
                    <a:pt x="2210" y="821"/>
                  </a:cubicBezTo>
                  <a:cubicBezTo>
                    <a:pt x="2083" y="908"/>
                    <a:pt x="1941" y="985"/>
                    <a:pt x="1791" y="1021"/>
                  </a:cubicBezTo>
                  <a:cubicBezTo>
                    <a:pt x="1563" y="1150"/>
                    <a:pt x="1480" y="1286"/>
                    <a:pt x="1364" y="1519"/>
                  </a:cubicBezTo>
                  <a:cubicBezTo>
                    <a:pt x="1337" y="1574"/>
                    <a:pt x="1301" y="1626"/>
                    <a:pt x="1285" y="1685"/>
                  </a:cubicBezTo>
                  <a:cubicBezTo>
                    <a:pt x="1227" y="1904"/>
                    <a:pt x="1169" y="2027"/>
                    <a:pt x="1041" y="2217"/>
                  </a:cubicBezTo>
                  <a:cubicBezTo>
                    <a:pt x="1002" y="2275"/>
                    <a:pt x="968" y="2343"/>
                    <a:pt x="910" y="2383"/>
                  </a:cubicBezTo>
                  <a:cubicBezTo>
                    <a:pt x="841" y="2314"/>
                    <a:pt x="815" y="2210"/>
                    <a:pt x="761" y="2130"/>
                  </a:cubicBezTo>
                  <a:cubicBezTo>
                    <a:pt x="693" y="2028"/>
                    <a:pt x="597" y="1949"/>
                    <a:pt x="526" y="1850"/>
                  </a:cubicBezTo>
                  <a:cubicBezTo>
                    <a:pt x="500" y="1814"/>
                    <a:pt x="481" y="1774"/>
                    <a:pt x="456" y="1737"/>
                  </a:cubicBezTo>
                  <a:cubicBezTo>
                    <a:pt x="439" y="1679"/>
                    <a:pt x="431" y="1622"/>
                    <a:pt x="421" y="1562"/>
                  </a:cubicBezTo>
                  <a:cubicBezTo>
                    <a:pt x="428" y="1352"/>
                    <a:pt x="405" y="1302"/>
                    <a:pt x="491" y="1152"/>
                  </a:cubicBezTo>
                  <a:cubicBezTo>
                    <a:pt x="500" y="1102"/>
                    <a:pt x="501" y="1076"/>
                    <a:pt x="543" y="1047"/>
                  </a:cubicBezTo>
                  <a:cubicBezTo>
                    <a:pt x="565" y="1003"/>
                    <a:pt x="588" y="941"/>
                    <a:pt x="630" y="908"/>
                  </a:cubicBezTo>
                  <a:cubicBezTo>
                    <a:pt x="670" y="876"/>
                    <a:pt x="730" y="845"/>
                    <a:pt x="779" y="821"/>
                  </a:cubicBezTo>
                  <a:cubicBezTo>
                    <a:pt x="838" y="760"/>
                    <a:pt x="941" y="740"/>
                    <a:pt x="1023" y="725"/>
                  </a:cubicBezTo>
                  <a:cubicBezTo>
                    <a:pt x="1061" y="728"/>
                    <a:pt x="1102" y="719"/>
                    <a:pt x="1137" y="733"/>
                  </a:cubicBezTo>
                  <a:cubicBezTo>
                    <a:pt x="1152" y="739"/>
                    <a:pt x="1146" y="763"/>
                    <a:pt x="1154" y="777"/>
                  </a:cubicBezTo>
                  <a:cubicBezTo>
                    <a:pt x="1181" y="827"/>
                    <a:pt x="1214" y="861"/>
                    <a:pt x="1233" y="917"/>
                  </a:cubicBezTo>
                  <a:cubicBezTo>
                    <a:pt x="1248" y="1015"/>
                    <a:pt x="1297" y="1102"/>
                    <a:pt x="1329" y="1196"/>
                  </a:cubicBezTo>
                  <a:cubicBezTo>
                    <a:pt x="1344" y="1295"/>
                    <a:pt x="1389" y="1385"/>
                    <a:pt x="1407" y="1484"/>
                  </a:cubicBezTo>
                  <a:cubicBezTo>
                    <a:pt x="1434" y="1632"/>
                    <a:pt x="1428" y="1781"/>
                    <a:pt x="1451" y="1929"/>
                  </a:cubicBezTo>
                  <a:cubicBezTo>
                    <a:pt x="1460" y="1990"/>
                    <a:pt x="1497" y="2044"/>
                    <a:pt x="1512" y="2103"/>
                  </a:cubicBezTo>
                  <a:cubicBezTo>
                    <a:pt x="1535" y="2194"/>
                    <a:pt x="1554" y="2245"/>
                    <a:pt x="1590" y="2330"/>
                  </a:cubicBezTo>
                  <a:cubicBezTo>
                    <a:pt x="1639" y="2446"/>
                    <a:pt x="1582" y="2338"/>
                    <a:pt x="1617" y="2444"/>
                  </a:cubicBezTo>
                  <a:cubicBezTo>
                    <a:pt x="1624" y="2466"/>
                    <a:pt x="1641" y="2484"/>
                    <a:pt x="1652" y="2505"/>
                  </a:cubicBezTo>
                  <a:cubicBezTo>
                    <a:pt x="1671" y="2610"/>
                    <a:pt x="1706" y="2644"/>
                    <a:pt x="1809" y="2671"/>
                  </a:cubicBezTo>
                  <a:cubicBezTo>
                    <a:pt x="2173" y="2656"/>
                    <a:pt x="2475" y="2761"/>
                    <a:pt x="2673" y="2461"/>
                  </a:cubicBezTo>
                  <a:cubicBezTo>
                    <a:pt x="2691" y="2409"/>
                    <a:pt x="2714" y="2358"/>
                    <a:pt x="2725" y="2304"/>
                  </a:cubicBezTo>
                  <a:cubicBezTo>
                    <a:pt x="2734" y="2260"/>
                    <a:pt x="2738" y="2216"/>
                    <a:pt x="2751" y="2173"/>
                  </a:cubicBezTo>
                  <a:cubicBezTo>
                    <a:pt x="2761" y="2138"/>
                    <a:pt x="2777" y="2105"/>
                    <a:pt x="2786" y="2069"/>
                  </a:cubicBezTo>
                  <a:cubicBezTo>
                    <a:pt x="2783" y="1984"/>
                    <a:pt x="2784" y="1899"/>
                    <a:pt x="2777" y="1815"/>
                  </a:cubicBezTo>
                  <a:cubicBezTo>
                    <a:pt x="2774" y="1779"/>
                    <a:pt x="2725" y="1719"/>
                    <a:pt x="2725" y="1719"/>
                  </a:cubicBezTo>
                  <a:cubicBezTo>
                    <a:pt x="2642" y="1730"/>
                    <a:pt x="2559" y="1739"/>
                    <a:pt x="2481" y="1772"/>
                  </a:cubicBezTo>
                  <a:cubicBezTo>
                    <a:pt x="2379" y="1815"/>
                    <a:pt x="2291" y="1887"/>
                    <a:pt x="2193" y="1938"/>
                  </a:cubicBezTo>
                  <a:cubicBezTo>
                    <a:pt x="2174" y="2012"/>
                    <a:pt x="2199" y="1937"/>
                    <a:pt x="2158" y="1999"/>
                  </a:cubicBezTo>
                  <a:cubicBezTo>
                    <a:pt x="2138" y="2028"/>
                    <a:pt x="2130" y="2064"/>
                    <a:pt x="2114" y="2095"/>
                  </a:cubicBezTo>
                  <a:cubicBezTo>
                    <a:pt x="2097" y="2128"/>
                    <a:pt x="2094" y="2173"/>
                    <a:pt x="2079" y="2208"/>
                  </a:cubicBezTo>
                  <a:cubicBezTo>
                    <a:pt x="2066" y="2274"/>
                    <a:pt x="2061" y="2338"/>
                    <a:pt x="2036" y="2400"/>
                  </a:cubicBezTo>
                  <a:cubicBezTo>
                    <a:pt x="1969" y="2793"/>
                    <a:pt x="2373" y="2981"/>
                    <a:pt x="2690" y="3046"/>
                  </a:cubicBezTo>
                  <a:cubicBezTo>
                    <a:pt x="2735" y="3068"/>
                    <a:pt x="2773" y="3072"/>
                    <a:pt x="2821" y="3090"/>
                  </a:cubicBezTo>
                  <a:cubicBezTo>
                    <a:pt x="2954" y="3140"/>
                    <a:pt x="2827" y="3118"/>
                    <a:pt x="2961" y="3133"/>
                  </a:cubicBezTo>
                  <a:cubicBezTo>
                    <a:pt x="3051" y="3171"/>
                    <a:pt x="3153" y="3198"/>
                    <a:pt x="3249" y="3212"/>
                  </a:cubicBezTo>
                  <a:cubicBezTo>
                    <a:pt x="3310" y="3209"/>
                    <a:pt x="3372" y="3214"/>
                    <a:pt x="3432" y="3203"/>
                  </a:cubicBezTo>
                  <a:cubicBezTo>
                    <a:pt x="3461" y="3198"/>
                    <a:pt x="3482" y="3169"/>
                    <a:pt x="3510" y="3159"/>
                  </a:cubicBezTo>
                  <a:cubicBezTo>
                    <a:pt x="3513" y="3148"/>
                    <a:pt x="3519" y="3137"/>
                    <a:pt x="3519" y="3125"/>
                  </a:cubicBezTo>
                  <a:cubicBezTo>
                    <a:pt x="3519" y="3032"/>
                    <a:pt x="3518" y="2938"/>
                    <a:pt x="3510" y="2845"/>
                  </a:cubicBezTo>
                  <a:cubicBezTo>
                    <a:pt x="3509" y="2830"/>
                    <a:pt x="3484" y="2798"/>
                    <a:pt x="3476" y="2784"/>
                  </a:cubicBezTo>
                  <a:cubicBezTo>
                    <a:pt x="3451" y="2741"/>
                    <a:pt x="3437" y="2696"/>
                    <a:pt x="3388" y="2679"/>
                  </a:cubicBezTo>
                  <a:cubicBezTo>
                    <a:pt x="3113" y="2694"/>
                    <a:pt x="3138" y="2678"/>
                    <a:pt x="2969" y="2732"/>
                  </a:cubicBezTo>
                  <a:cubicBezTo>
                    <a:pt x="2905" y="2752"/>
                    <a:pt x="2841" y="2773"/>
                    <a:pt x="2777" y="2793"/>
                  </a:cubicBezTo>
                  <a:cubicBezTo>
                    <a:pt x="2745" y="2803"/>
                    <a:pt x="2681" y="2819"/>
                    <a:pt x="2681" y="2819"/>
                  </a:cubicBezTo>
                  <a:cubicBezTo>
                    <a:pt x="2625" y="2858"/>
                    <a:pt x="2595" y="2848"/>
                    <a:pt x="2516" y="2854"/>
                  </a:cubicBezTo>
                  <a:cubicBezTo>
                    <a:pt x="1849" y="2846"/>
                    <a:pt x="1116" y="2988"/>
                    <a:pt x="561" y="2549"/>
                  </a:cubicBezTo>
                  <a:cubicBezTo>
                    <a:pt x="550" y="2506"/>
                    <a:pt x="528" y="2484"/>
                    <a:pt x="508" y="2444"/>
                  </a:cubicBezTo>
                  <a:cubicBezTo>
                    <a:pt x="477" y="2381"/>
                    <a:pt x="473" y="2310"/>
                    <a:pt x="456" y="2243"/>
                  </a:cubicBezTo>
                  <a:cubicBezTo>
                    <a:pt x="473" y="2190"/>
                    <a:pt x="475" y="2177"/>
                    <a:pt x="526" y="2156"/>
                  </a:cubicBezTo>
                  <a:cubicBezTo>
                    <a:pt x="543" y="2149"/>
                    <a:pt x="578" y="2138"/>
                    <a:pt x="578" y="2138"/>
                  </a:cubicBezTo>
                  <a:cubicBezTo>
                    <a:pt x="750" y="2141"/>
                    <a:pt x="921" y="2139"/>
                    <a:pt x="1093" y="2147"/>
                  </a:cubicBezTo>
                  <a:cubicBezTo>
                    <a:pt x="1208" y="2152"/>
                    <a:pt x="1305" y="2227"/>
                    <a:pt x="1416" y="2252"/>
                  </a:cubicBezTo>
                  <a:cubicBezTo>
                    <a:pt x="1470" y="2292"/>
                    <a:pt x="1533" y="2329"/>
                    <a:pt x="1564" y="2391"/>
                  </a:cubicBezTo>
                  <a:cubicBezTo>
                    <a:pt x="1598" y="2459"/>
                    <a:pt x="1603" y="2538"/>
                    <a:pt x="1625" y="2610"/>
                  </a:cubicBezTo>
                  <a:cubicBezTo>
                    <a:pt x="1642" y="2668"/>
                    <a:pt x="1675" y="2718"/>
                    <a:pt x="1695" y="2775"/>
                  </a:cubicBezTo>
                  <a:cubicBezTo>
                    <a:pt x="1727" y="2865"/>
                    <a:pt x="1742" y="2951"/>
                    <a:pt x="1800" y="3029"/>
                  </a:cubicBezTo>
                  <a:cubicBezTo>
                    <a:pt x="1815" y="3114"/>
                    <a:pt x="1798" y="3067"/>
                    <a:pt x="1870" y="3159"/>
                  </a:cubicBezTo>
                  <a:cubicBezTo>
                    <a:pt x="1898" y="3194"/>
                    <a:pt x="1914" y="3252"/>
                    <a:pt x="1948" y="3282"/>
                  </a:cubicBezTo>
                  <a:cubicBezTo>
                    <a:pt x="2033" y="3356"/>
                    <a:pt x="2131" y="3368"/>
                    <a:pt x="2236" y="3378"/>
                  </a:cubicBezTo>
                  <a:cubicBezTo>
                    <a:pt x="2303" y="3372"/>
                    <a:pt x="2371" y="3373"/>
                    <a:pt x="2437" y="3360"/>
                  </a:cubicBezTo>
                  <a:cubicBezTo>
                    <a:pt x="2490" y="3350"/>
                    <a:pt x="2626" y="3238"/>
                    <a:pt x="2664" y="3212"/>
                  </a:cubicBezTo>
                  <a:cubicBezTo>
                    <a:pt x="2745" y="3158"/>
                    <a:pt x="2850" y="3109"/>
                    <a:pt x="2917" y="3037"/>
                  </a:cubicBezTo>
                  <a:cubicBezTo>
                    <a:pt x="3006" y="2941"/>
                    <a:pt x="3075" y="2817"/>
                    <a:pt x="3126" y="2697"/>
                  </a:cubicBezTo>
                  <a:cubicBezTo>
                    <a:pt x="3150" y="2586"/>
                    <a:pt x="3175" y="2478"/>
                    <a:pt x="3188" y="2365"/>
                  </a:cubicBezTo>
                  <a:cubicBezTo>
                    <a:pt x="3185" y="2243"/>
                    <a:pt x="3187" y="2121"/>
                    <a:pt x="3179" y="1999"/>
                  </a:cubicBezTo>
                  <a:cubicBezTo>
                    <a:pt x="3177" y="1969"/>
                    <a:pt x="3151" y="1942"/>
                    <a:pt x="3135" y="1920"/>
                  </a:cubicBezTo>
                  <a:cubicBezTo>
                    <a:pt x="3066" y="1821"/>
                    <a:pt x="3023" y="1740"/>
                    <a:pt x="2900" y="1719"/>
                  </a:cubicBezTo>
                  <a:cubicBezTo>
                    <a:pt x="2833" y="1677"/>
                    <a:pt x="2758" y="1662"/>
                    <a:pt x="2681" y="1650"/>
                  </a:cubicBezTo>
                  <a:cubicBezTo>
                    <a:pt x="2454" y="1656"/>
                    <a:pt x="2227" y="1649"/>
                    <a:pt x="2001" y="1667"/>
                  </a:cubicBezTo>
                  <a:cubicBezTo>
                    <a:pt x="1968" y="1670"/>
                    <a:pt x="1941" y="1694"/>
                    <a:pt x="1913" y="1711"/>
                  </a:cubicBezTo>
                  <a:cubicBezTo>
                    <a:pt x="1842" y="1755"/>
                    <a:pt x="1784" y="1790"/>
                    <a:pt x="1704" y="1815"/>
                  </a:cubicBezTo>
                  <a:cubicBezTo>
                    <a:pt x="1642" y="1804"/>
                    <a:pt x="1658" y="1797"/>
                    <a:pt x="1617" y="1754"/>
                  </a:cubicBezTo>
                  <a:cubicBezTo>
                    <a:pt x="1565" y="1637"/>
                    <a:pt x="1489" y="1533"/>
                    <a:pt x="1425" y="1423"/>
                  </a:cubicBezTo>
                  <a:cubicBezTo>
                    <a:pt x="1349" y="1293"/>
                    <a:pt x="1417" y="1373"/>
                    <a:pt x="1320" y="1248"/>
                  </a:cubicBezTo>
                  <a:cubicBezTo>
                    <a:pt x="1236" y="1140"/>
                    <a:pt x="1154" y="1031"/>
                    <a:pt x="1093" y="908"/>
                  </a:cubicBezTo>
                  <a:cubicBezTo>
                    <a:pt x="1089" y="883"/>
                    <a:pt x="1084" y="847"/>
                    <a:pt x="1076" y="821"/>
                  </a:cubicBezTo>
                  <a:cubicBezTo>
                    <a:pt x="1071" y="803"/>
                    <a:pt x="1064" y="786"/>
                    <a:pt x="1058" y="768"/>
                  </a:cubicBezTo>
                  <a:cubicBezTo>
                    <a:pt x="1055" y="759"/>
                    <a:pt x="1049" y="742"/>
                    <a:pt x="1049" y="742"/>
                  </a:cubicBezTo>
                  <a:cubicBezTo>
                    <a:pt x="1052" y="707"/>
                    <a:pt x="1052" y="672"/>
                    <a:pt x="1058" y="637"/>
                  </a:cubicBezTo>
                  <a:cubicBezTo>
                    <a:pt x="1081" y="511"/>
                    <a:pt x="1226" y="444"/>
                    <a:pt x="1320" y="384"/>
                  </a:cubicBezTo>
                  <a:cubicBezTo>
                    <a:pt x="1377" y="347"/>
                    <a:pt x="1437" y="297"/>
                    <a:pt x="1503" y="271"/>
                  </a:cubicBezTo>
                  <a:cubicBezTo>
                    <a:pt x="1562" y="248"/>
                    <a:pt x="1625" y="243"/>
                    <a:pt x="1686" y="227"/>
                  </a:cubicBezTo>
                  <a:cubicBezTo>
                    <a:pt x="1779" y="233"/>
                    <a:pt x="1873" y="235"/>
                    <a:pt x="1966" y="245"/>
                  </a:cubicBezTo>
                  <a:cubicBezTo>
                    <a:pt x="1999" y="248"/>
                    <a:pt x="2069" y="279"/>
                    <a:pt x="2097" y="288"/>
                  </a:cubicBezTo>
                  <a:cubicBezTo>
                    <a:pt x="2242" y="336"/>
                    <a:pt x="2385" y="399"/>
                    <a:pt x="2533" y="437"/>
                  </a:cubicBezTo>
                  <a:cubicBezTo>
                    <a:pt x="2539" y="446"/>
                    <a:pt x="2543" y="455"/>
                    <a:pt x="2550" y="463"/>
                  </a:cubicBezTo>
                  <a:cubicBezTo>
                    <a:pt x="2555" y="469"/>
                    <a:pt x="2563" y="473"/>
                    <a:pt x="2568" y="480"/>
                  </a:cubicBezTo>
                  <a:cubicBezTo>
                    <a:pt x="2575" y="491"/>
                    <a:pt x="2575" y="506"/>
                    <a:pt x="2585" y="515"/>
                  </a:cubicBezTo>
                  <a:cubicBezTo>
                    <a:pt x="2597" y="525"/>
                    <a:pt x="2615" y="526"/>
                    <a:pt x="2629" y="533"/>
                  </a:cubicBezTo>
                  <a:cubicBezTo>
                    <a:pt x="2657" y="547"/>
                    <a:pt x="2679" y="572"/>
                    <a:pt x="2708" y="585"/>
                  </a:cubicBezTo>
                  <a:cubicBezTo>
                    <a:pt x="2721" y="591"/>
                    <a:pt x="2737" y="590"/>
                    <a:pt x="2751" y="594"/>
                  </a:cubicBezTo>
                  <a:cubicBezTo>
                    <a:pt x="2789" y="605"/>
                    <a:pt x="2827" y="618"/>
                    <a:pt x="2865" y="629"/>
                  </a:cubicBezTo>
                  <a:cubicBezTo>
                    <a:pt x="2885" y="635"/>
                    <a:pt x="2906" y="640"/>
                    <a:pt x="2926" y="646"/>
                  </a:cubicBezTo>
                  <a:cubicBezTo>
                    <a:pt x="2998" y="666"/>
                    <a:pt x="3070" y="694"/>
                    <a:pt x="3144" y="707"/>
                  </a:cubicBezTo>
                  <a:cubicBezTo>
                    <a:pt x="3382" y="700"/>
                    <a:pt x="3613" y="688"/>
                    <a:pt x="3851" y="681"/>
                  </a:cubicBezTo>
                  <a:cubicBezTo>
                    <a:pt x="3885" y="667"/>
                    <a:pt x="3922" y="640"/>
                    <a:pt x="3956" y="629"/>
                  </a:cubicBezTo>
                  <a:cubicBezTo>
                    <a:pt x="3973" y="624"/>
                    <a:pt x="3991" y="624"/>
                    <a:pt x="4008" y="620"/>
                  </a:cubicBezTo>
                  <a:cubicBezTo>
                    <a:pt x="4026" y="615"/>
                    <a:pt x="4060" y="602"/>
                    <a:pt x="4060" y="602"/>
                  </a:cubicBezTo>
                  <a:cubicBezTo>
                    <a:pt x="4043" y="529"/>
                    <a:pt x="3966" y="466"/>
                    <a:pt x="3894" y="445"/>
                  </a:cubicBezTo>
                  <a:cubicBezTo>
                    <a:pt x="3866" y="437"/>
                    <a:pt x="3807" y="428"/>
                    <a:pt x="3807" y="428"/>
                  </a:cubicBezTo>
                  <a:cubicBezTo>
                    <a:pt x="3695" y="435"/>
                    <a:pt x="3577" y="431"/>
                    <a:pt x="3467" y="454"/>
                  </a:cubicBezTo>
                  <a:cubicBezTo>
                    <a:pt x="3448" y="473"/>
                    <a:pt x="3422" y="485"/>
                    <a:pt x="3406" y="506"/>
                  </a:cubicBezTo>
                  <a:cubicBezTo>
                    <a:pt x="3355" y="573"/>
                    <a:pt x="3354" y="698"/>
                    <a:pt x="3345" y="777"/>
                  </a:cubicBezTo>
                  <a:cubicBezTo>
                    <a:pt x="3347" y="849"/>
                    <a:pt x="3327" y="1025"/>
                    <a:pt x="3371" y="1126"/>
                  </a:cubicBezTo>
                  <a:cubicBezTo>
                    <a:pt x="3479" y="1375"/>
                    <a:pt x="3670" y="1404"/>
                    <a:pt x="3886" y="1527"/>
                  </a:cubicBezTo>
                  <a:cubicBezTo>
                    <a:pt x="4036" y="1613"/>
                    <a:pt x="4170" y="1710"/>
                    <a:pt x="4313" y="1807"/>
                  </a:cubicBezTo>
                  <a:cubicBezTo>
                    <a:pt x="4370" y="1846"/>
                    <a:pt x="4430" y="1873"/>
                    <a:pt x="4488" y="1911"/>
                  </a:cubicBezTo>
                  <a:cubicBezTo>
                    <a:pt x="4503" y="1908"/>
                    <a:pt x="4518" y="1909"/>
                    <a:pt x="4532" y="1903"/>
                  </a:cubicBezTo>
                  <a:cubicBezTo>
                    <a:pt x="4567" y="1888"/>
                    <a:pt x="4559" y="1821"/>
                    <a:pt x="4566" y="1789"/>
                  </a:cubicBezTo>
                  <a:cubicBezTo>
                    <a:pt x="4563" y="1740"/>
                    <a:pt x="4564" y="1690"/>
                    <a:pt x="4558" y="1641"/>
                  </a:cubicBezTo>
                  <a:cubicBezTo>
                    <a:pt x="4551" y="1587"/>
                    <a:pt x="4526" y="1559"/>
                    <a:pt x="4505" y="1510"/>
                  </a:cubicBezTo>
                  <a:cubicBezTo>
                    <a:pt x="4470" y="1429"/>
                    <a:pt x="4451" y="1342"/>
                    <a:pt x="4427" y="1257"/>
                  </a:cubicBezTo>
                  <a:cubicBezTo>
                    <a:pt x="4410" y="1196"/>
                    <a:pt x="4388" y="1105"/>
                    <a:pt x="4322" y="1082"/>
                  </a:cubicBezTo>
                  <a:cubicBezTo>
                    <a:pt x="3943" y="1093"/>
                    <a:pt x="4096" y="1049"/>
                    <a:pt x="3938" y="1126"/>
                  </a:cubicBezTo>
                  <a:cubicBezTo>
                    <a:pt x="3898" y="1205"/>
                    <a:pt x="3879" y="1286"/>
                    <a:pt x="3851" y="1370"/>
                  </a:cubicBezTo>
                  <a:cubicBezTo>
                    <a:pt x="3809" y="1495"/>
                    <a:pt x="3767" y="1625"/>
                    <a:pt x="3737" y="1754"/>
                  </a:cubicBezTo>
                  <a:cubicBezTo>
                    <a:pt x="3743" y="1867"/>
                    <a:pt x="3727" y="2095"/>
                    <a:pt x="3807" y="2217"/>
                  </a:cubicBezTo>
                  <a:cubicBezTo>
                    <a:pt x="3844" y="2353"/>
                    <a:pt x="3875" y="2500"/>
                    <a:pt x="3956" y="2618"/>
                  </a:cubicBezTo>
                  <a:cubicBezTo>
                    <a:pt x="3964" y="2663"/>
                    <a:pt x="3977" y="2705"/>
                    <a:pt x="3990" y="2749"/>
                  </a:cubicBezTo>
                  <a:cubicBezTo>
                    <a:pt x="3982" y="2836"/>
                    <a:pt x="4004" y="2858"/>
                    <a:pt x="3929" y="2889"/>
                  </a:cubicBezTo>
                  <a:cubicBezTo>
                    <a:pt x="3607" y="2794"/>
                    <a:pt x="3508" y="2511"/>
                    <a:pt x="3318" y="2269"/>
                  </a:cubicBezTo>
                  <a:cubicBezTo>
                    <a:pt x="3218" y="2141"/>
                    <a:pt x="3085" y="2039"/>
                    <a:pt x="2987" y="1911"/>
                  </a:cubicBezTo>
                  <a:cubicBezTo>
                    <a:pt x="2946" y="1857"/>
                    <a:pt x="2926" y="1809"/>
                    <a:pt x="2891" y="1754"/>
                  </a:cubicBezTo>
                  <a:cubicBezTo>
                    <a:pt x="2867" y="1661"/>
                    <a:pt x="2872" y="1583"/>
                    <a:pt x="2908" y="1493"/>
                  </a:cubicBezTo>
                  <a:cubicBezTo>
                    <a:pt x="2911" y="1486"/>
                    <a:pt x="2936" y="1407"/>
                    <a:pt x="2943" y="1397"/>
                  </a:cubicBezTo>
                  <a:cubicBezTo>
                    <a:pt x="2994" y="1324"/>
                    <a:pt x="3068" y="1264"/>
                    <a:pt x="3126" y="1196"/>
                  </a:cubicBezTo>
                  <a:cubicBezTo>
                    <a:pt x="3173" y="1141"/>
                    <a:pt x="3223" y="1067"/>
                    <a:pt x="3257" y="1004"/>
                  </a:cubicBezTo>
                  <a:cubicBezTo>
                    <a:pt x="3292" y="939"/>
                    <a:pt x="3307" y="862"/>
                    <a:pt x="3336" y="794"/>
                  </a:cubicBezTo>
                  <a:cubicBezTo>
                    <a:pt x="3358" y="647"/>
                    <a:pt x="3344" y="486"/>
                    <a:pt x="3432" y="358"/>
                  </a:cubicBezTo>
                  <a:cubicBezTo>
                    <a:pt x="3427" y="297"/>
                    <a:pt x="3429" y="165"/>
                    <a:pt x="3353" y="140"/>
                  </a:cubicBezTo>
                  <a:cubicBezTo>
                    <a:pt x="3268" y="170"/>
                    <a:pt x="3157" y="222"/>
                    <a:pt x="3065" y="227"/>
                  </a:cubicBezTo>
                  <a:cubicBezTo>
                    <a:pt x="2963" y="232"/>
                    <a:pt x="2862" y="233"/>
                    <a:pt x="2760" y="236"/>
                  </a:cubicBezTo>
                  <a:cubicBezTo>
                    <a:pt x="2703" y="256"/>
                    <a:pt x="2682" y="289"/>
                    <a:pt x="2655" y="341"/>
                  </a:cubicBezTo>
                  <a:cubicBezTo>
                    <a:pt x="2646" y="395"/>
                    <a:pt x="2622" y="435"/>
                    <a:pt x="2612" y="489"/>
                  </a:cubicBezTo>
                  <a:cubicBezTo>
                    <a:pt x="2617" y="603"/>
                    <a:pt x="2599" y="695"/>
                    <a:pt x="2681" y="777"/>
                  </a:cubicBezTo>
                  <a:cubicBezTo>
                    <a:pt x="2696" y="821"/>
                    <a:pt x="2711" y="821"/>
                    <a:pt x="2751" y="838"/>
                  </a:cubicBezTo>
                  <a:cubicBezTo>
                    <a:pt x="2868" y="889"/>
                    <a:pt x="2971" y="934"/>
                    <a:pt x="3100" y="951"/>
                  </a:cubicBezTo>
                  <a:cubicBezTo>
                    <a:pt x="3190" y="948"/>
                    <a:pt x="3281" y="951"/>
                    <a:pt x="3371" y="943"/>
                  </a:cubicBezTo>
                  <a:cubicBezTo>
                    <a:pt x="3378" y="942"/>
                    <a:pt x="3424" y="915"/>
                    <a:pt x="3432" y="908"/>
                  </a:cubicBezTo>
                  <a:cubicBezTo>
                    <a:pt x="3448" y="894"/>
                    <a:pt x="3476" y="864"/>
                    <a:pt x="3476" y="864"/>
                  </a:cubicBezTo>
                  <a:cubicBezTo>
                    <a:pt x="3500" y="815"/>
                    <a:pt x="3521" y="765"/>
                    <a:pt x="3545" y="716"/>
                  </a:cubicBezTo>
                  <a:cubicBezTo>
                    <a:pt x="3555" y="665"/>
                    <a:pt x="3575" y="610"/>
                    <a:pt x="3554" y="559"/>
                  </a:cubicBezTo>
                  <a:cubicBezTo>
                    <a:pt x="3533" y="506"/>
                    <a:pt x="3422" y="482"/>
                    <a:pt x="3388" y="471"/>
                  </a:cubicBezTo>
                  <a:cubicBezTo>
                    <a:pt x="3279" y="435"/>
                    <a:pt x="3166" y="377"/>
                    <a:pt x="3048" y="375"/>
                  </a:cubicBezTo>
                  <a:cubicBezTo>
                    <a:pt x="2649" y="370"/>
                    <a:pt x="2251" y="370"/>
                    <a:pt x="1852" y="367"/>
                  </a:cubicBezTo>
                  <a:cubicBezTo>
                    <a:pt x="1782" y="355"/>
                    <a:pt x="1727" y="337"/>
                    <a:pt x="1660" y="323"/>
                  </a:cubicBezTo>
                  <a:cubicBezTo>
                    <a:pt x="1581" y="330"/>
                    <a:pt x="1526" y="331"/>
                    <a:pt x="1486" y="402"/>
                  </a:cubicBezTo>
                  <a:cubicBezTo>
                    <a:pt x="1469" y="431"/>
                    <a:pt x="1463" y="448"/>
                    <a:pt x="1451" y="480"/>
                  </a:cubicBezTo>
                  <a:cubicBezTo>
                    <a:pt x="1445" y="498"/>
                    <a:pt x="1433" y="533"/>
                    <a:pt x="1433" y="533"/>
                  </a:cubicBezTo>
                  <a:cubicBezTo>
                    <a:pt x="1416" y="700"/>
                    <a:pt x="1450" y="627"/>
                    <a:pt x="1145" y="602"/>
                  </a:cubicBezTo>
                  <a:cubicBezTo>
                    <a:pt x="1132" y="601"/>
                    <a:pt x="1122" y="589"/>
                    <a:pt x="1110" y="585"/>
                  </a:cubicBezTo>
                  <a:cubicBezTo>
                    <a:pt x="1027" y="557"/>
                    <a:pt x="1004" y="558"/>
                    <a:pt x="936" y="533"/>
                  </a:cubicBezTo>
                  <a:cubicBezTo>
                    <a:pt x="921" y="528"/>
                    <a:pt x="906" y="522"/>
                    <a:pt x="892" y="515"/>
                  </a:cubicBezTo>
                  <a:cubicBezTo>
                    <a:pt x="883" y="510"/>
                    <a:pt x="876" y="502"/>
                    <a:pt x="866" y="498"/>
                  </a:cubicBezTo>
                  <a:cubicBezTo>
                    <a:pt x="798" y="473"/>
                    <a:pt x="726" y="458"/>
                    <a:pt x="657" y="437"/>
                  </a:cubicBezTo>
                  <a:cubicBezTo>
                    <a:pt x="664" y="314"/>
                    <a:pt x="645" y="280"/>
                    <a:pt x="735" y="218"/>
                  </a:cubicBezTo>
                  <a:cubicBezTo>
                    <a:pt x="822" y="224"/>
                    <a:pt x="910" y="226"/>
                    <a:pt x="997" y="236"/>
                  </a:cubicBezTo>
                  <a:cubicBezTo>
                    <a:pt x="1029" y="240"/>
                    <a:pt x="1059" y="271"/>
                    <a:pt x="1093" y="279"/>
                  </a:cubicBezTo>
                  <a:cubicBezTo>
                    <a:pt x="1131" y="305"/>
                    <a:pt x="1173" y="329"/>
                    <a:pt x="1215" y="349"/>
                  </a:cubicBezTo>
                  <a:cubicBezTo>
                    <a:pt x="1231" y="365"/>
                    <a:pt x="1256" y="373"/>
                    <a:pt x="1268" y="393"/>
                  </a:cubicBezTo>
                  <a:cubicBezTo>
                    <a:pt x="1276" y="406"/>
                    <a:pt x="1271" y="423"/>
                    <a:pt x="1276" y="437"/>
                  </a:cubicBezTo>
                  <a:cubicBezTo>
                    <a:pt x="1280" y="447"/>
                    <a:pt x="1288" y="454"/>
                    <a:pt x="1294" y="463"/>
                  </a:cubicBezTo>
                  <a:cubicBezTo>
                    <a:pt x="1339" y="608"/>
                    <a:pt x="1360" y="801"/>
                    <a:pt x="1477" y="908"/>
                  </a:cubicBezTo>
                  <a:cubicBezTo>
                    <a:pt x="1539" y="965"/>
                    <a:pt x="1602" y="1017"/>
                    <a:pt x="1669" y="1065"/>
                  </a:cubicBezTo>
                  <a:cubicBezTo>
                    <a:pt x="1679" y="1072"/>
                    <a:pt x="1684" y="1085"/>
                    <a:pt x="1695" y="1091"/>
                  </a:cubicBezTo>
                  <a:cubicBezTo>
                    <a:pt x="1723" y="1106"/>
                    <a:pt x="1782" y="1126"/>
                    <a:pt x="1782" y="1126"/>
                  </a:cubicBezTo>
                  <a:cubicBezTo>
                    <a:pt x="1815" y="1174"/>
                    <a:pt x="1790" y="1147"/>
                    <a:pt x="1870" y="1187"/>
                  </a:cubicBezTo>
                  <a:cubicBezTo>
                    <a:pt x="1961" y="1233"/>
                    <a:pt x="2047" y="1262"/>
                    <a:pt x="2149" y="1274"/>
                  </a:cubicBezTo>
                  <a:cubicBezTo>
                    <a:pt x="2362" y="1269"/>
                    <a:pt x="2690" y="1286"/>
                    <a:pt x="2821" y="1065"/>
                  </a:cubicBezTo>
                  <a:cubicBezTo>
                    <a:pt x="2847" y="965"/>
                    <a:pt x="2808" y="1124"/>
                    <a:pt x="2838" y="960"/>
                  </a:cubicBezTo>
                  <a:cubicBezTo>
                    <a:pt x="2842" y="936"/>
                    <a:pt x="2856" y="890"/>
                    <a:pt x="2856" y="890"/>
                  </a:cubicBezTo>
                  <a:cubicBezTo>
                    <a:pt x="2850" y="820"/>
                    <a:pt x="2853" y="749"/>
                    <a:pt x="2812" y="690"/>
                  </a:cubicBezTo>
                  <a:cubicBezTo>
                    <a:pt x="2786" y="603"/>
                    <a:pt x="2692" y="607"/>
                    <a:pt x="2620" y="576"/>
                  </a:cubicBezTo>
                  <a:cubicBezTo>
                    <a:pt x="2536" y="540"/>
                    <a:pt x="2458" y="527"/>
                    <a:pt x="2367" y="515"/>
                  </a:cubicBezTo>
                  <a:cubicBezTo>
                    <a:pt x="2309" y="518"/>
                    <a:pt x="2251" y="517"/>
                    <a:pt x="2193" y="524"/>
                  </a:cubicBezTo>
                  <a:cubicBezTo>
                    <a:pt x="2175" y="526"/>
                    <a:pt x="2140" y="541"/>
                    <a:pt x="2140" y="541"/>
                  </a:cubicBezTo>
                  <a:cubicBezTo>
                    <a:pt x="2120" y="556"/>
                    <a:pt x="2099" y="570"/>
                    <a:pt x="2079" y="585"/>
                  </a:cubicBezTo>
                  <a:cubicBezTo>
                    <a:pt x="2061" y="598"/>
                    <a:pt x="2054" y="642"/>
                    <a:pt x="2044" y="655"/>
                  </a:cubicBezTo>
                  <a:cubicBezTo>
                    <a:pt x="2035" y="667"/>
                    <a:pt x="2021" y="672"/>
                    <a:pt x="2009" y="681"/>
                  </a:cubicBezTo>
                  <a:cubicBezTo>
                    <a:pt x="1984" y="758"/>
                    <a:pt x="1946" y="866"/>
                    <a:pt x="1878" y="917"/>
                  </a:cubicBezTo>
                  <a:cubicBezTo>
                    <a:pt x="1853" y="936"/>
                    <a:pt x="1828" y="955"/>
                    <a:pt x="1800" y="969"/>
                  </a:cubicBezTo>
                  <a:cubicBezTo>
                    <a:pt x="1783" y="978"/>
                    <a:pt x="1764" y="984"/>
                    <a:pt x="1748" y="995"/>
                  </a:cubicBezTo>
                  <a:cubicBezTo>
                    <a:pt x="1640" y="1070"/>
                    <a:pt x="1771" y="991"/>
                    <a:pt x="1695" y="1065"/>
                  </a:cubicBezTo>
                  <a:cubicBezTo>
                    <a:pt x="1686" y="1074"/>
                    <a:pt x="1671" y="1075"/>
                    <a:pt x="1660" y="1082"/>
                  </a:cubicBezTo>
                  <a:cubicBezTo>
                    <a:pt x="1627" y="1104"/>
                    <a:pt x="1596" y="1129"/>
                    <a:pt x="1564" y="1152"/>
                  </a:cubicBezTo>
                  <a:cubicBezTo>
                    <a:pt x="1470" y="1220"/>
                    <a:pt x="1377" y="1274"/>
                    <a:pt x="1276" y="1327"/>
                  </a:cubicBezTo>
                  <a:cubicBezTo>
                    <a:pt x="1169" y="1383"/>
                    <a:pt x="1246" y="1358"/>
                    <a:pt x="1145" y="1397"/>
                  </a:cubicBezTo>
                  <a:cubicBezTo>
                    <a:pt x="1102" y="1414"/>
                    <a:pt x="1056" y="1413"/>
                    <a:pt x="1014" y="1431"/>
                  </a:cubicBezTo>
                  <a:cubicBezTo>
                    <a:pt x="969" y="1450"/>
                    <a:pt x="936" y="1493"/>
                    <a:pt x="892" y="1510"/>
                  </a:cubicBezTo>
                  <a:cubicBezTo>
                    <a:pt x="862" y="1521"/>
                    <a:pt x="827" y="1525"/>
                    <a:pt x="796" y="1536"/>
                  </a:cubicBezTo>
                  <a:cubicBezTo>
                    <a:pt x="746" y="1519"/>
                    <a:pt x="700" y="1495"/>
                    <a:pt x="648" y="1484"/>
                  </a:cubicBezTo>
                  <a:cubicBezTo>
                    <a:pt x="573" y="1445"/>
                    <a:pt x="505" y="1405"/>
                    <a:pt x="438" y="1353"/>
                  </a:cubicBezTo>
                  <a:cubicBezTo>
                    <a:pt x="370" y="1301"/>
                    <a:pt x="295" y="1269"/>
                    <a:pt x="246" y="1196"/>
                  </a:cubicBezTo>
                  <a:cubicBezTo>
                    <a:pt x="225" y="1165"/>
                    <a:pt x="215" y="1126"/>
                    <a:pt x="203" y="1091"/>
                  </a:cubicBezTo>
                  <a:cubicBezTo>
                    <a:pt x="206" y="1071"/>
                    <a:pt x="199" y="1046"/>
                    <a:pt x="212" y="1030"/>
                  </a:cubicBezTo>
                  <a:cubicBezTo>
                    <a:pt x="218" y="1022"/>
                    <a:pt x="228" y="1044"/>
                    <a:pt x="238" y="1047"/>
                  </a:cubicBezTo>
                  <a:cubicBezTo>
                    <a:pt x="273" y="1059"/>
                    <a:pt x="315" y="1063"/>
                    <a:pt x="351" y="1074"/>
                  </a:cubicBezTo>
                  <a:cubicBezTo>
                    <a:pt x="369" y="1079"/>
                    <a:pt x="404" y="1091"/>
                    <a:pt x="404" y="1091"/>
                  </a:cubicBezTo>
                  <a:cubicBezTo>
                    <a:pt x="427" y="1108"/>
                    <a:pt x="450" y="1126"/>
                    <a:pt x="473" y="1143"/>
                  </a:cubicBezTo>
                  <a:cubicBezTo>
                    <a:pt x="490" y="1156"/>
                    <a:pt x="476" y="1185"/>
                    <a:pt x="482" y="1205"/>
                  </a:cubicBezTo>
                  <a:cubicBezTo>
                    <a:pt x="485" y="1217"/>
                    <a:pt x="495" y="1227"/>
                    <a:pt x="500" y="1239"/>
                  </a:cubicBezTo>
                  <a:cubicBezTo>
                    <a:pt x="551" y="1366"/>
                    <a:pt x="486" y="1219"/>
                    <a:pt x="526" y="1344"/>
                  </a:cubicBezTo>
                  <a:cubicBezTo>
                    <a:pt x="535" y="1374"/>
                    <a:pt x="549" y="1402"/>
                    <a:pt x="561" y="1431"/>
                  </a:cubicBezTo>
                  <a:cubicBezTo>
                    <a:pt x="576" y="1469"/>
                    <a:pt x="572" y="1501"/>
                    <a:pt x="596" y="1536"/>
                  </a:cubicBezTo>
                  <a:cubicBezTo>
                    <a:pt x="630" y="1722"/>
                    <a:pt x="730" y="1912"/>
                    <a:pt x="805" y="2086"/>
                  </a:cubicBezTo>
                  <a:cubicBezTo>
                    <a:pt x="836" y="2158"/>
                    <a:pt x="862" y="2230"/>
                    <a:pt x="927" y="2278"/>
                  </a:cubicBezTo>
                  <a:cubicBezTo>
                    <a:pt x="950" y="2335"/>
                    <a:pt x="970" y="2353"/>
                    <a:pt x="1006" y="2400"/>
                  </a:cubicBezTo>
                  <a:cubicBezTo>
                    <a:pt x="1031" y="2432"/>
                    <a:pt x="1038" y="2468"/>
                    <a:pt x="1067" y="2496"/>
                  </a:cubicBezTo>
                  <a:cubicBezTo>
                    <a:pt x="1090" y="2586"/>
                    <a:pt x="1103" y="2700"/>
                    <a:pt x="1163" y="2775"/>
                  </a:cubicBezTo>
                  <a:cubicBezTo>
                    <a:pt x="1216" y="2842"/>
                    <a:pt x="1320" y="2863"/>
                    <a:pt x="1398" y="2871"/>
                  </a:cubicBezTo>
                  <a:cubicBezTo>
                    <a:pt x="1436" y="2868"/>
                    <a:pt x="1624" y="2861"/>
                    <a:pt x="1695" y="2837"/>
                  </a:cubicBezTo>
                  <a:cubicBezTo>
                    <a:pt x="1755" y="2817"/>
                    <a:pt x="1800" y="2775"/>
                    <a:pt x="1852" y="2741"/>
                  </a:cubicBezTo>
                  <a:cubicBezTo>
                    <a:pt x="1960" y="2671"/>
                    <a:pt x="1913" y="2711"/>
                    <a:pt x="2001" y="2645"/>
                  </a:cubicBezTo>
                  <a:cubicBezTo>
                    <a:pt x="2016" y="2634"/>
                    <a:pt x="2030" y="2622"/>
                    <a:pt x="2044" y="2610"/>
                  </a:cubicBezTo>
                  <a:cubicBezTo>
                    <a:pt x="2062" y="2593"/>
                    <a:pt x="2097" y="2557"/>
                    <a:pt x="2097" y="2557"/>
                  </a:cubicBezTo>
                  <a:cubicBezTo>
                    <a:pt x="2081" y="2487"/>
                    <a:pt x="2065" y="2458"/>
                    <a:pt x="2027" y="2400"/>
                  </a:cubicBezTo>
                  <a:cubicBezTo>
                    <a:pt x="2007" y="2370"/>
                    <a:pt x="1999" y="2326"/>
                    <a:pt x="1966" y="2313"/>
                  </a:cubicBezTo>
                  <a:cubicBezTo>
                    <a:pt x="1909" y="2290"/>
                    <a:pt x="1870" y="2252"/>
                    <a:pt x="1817" y="2226"/>
                  </a:cubicBezTo>
                  <a:cubicBezTo>
                    <a:pt x="1743" y="2232"/>
                    <a:pt x="1695" y="2249"/>
                    <a:pt x="1625" y="2261"/>
                  </a:cubicBezTo>
                  <a:cubicBezTo>
                    <a:pt x="1551" y="2297"/>
                    <a:pt x="1471" y="2329"/>
                    <a:pt x="1390" y="2339"/>
                  </a:cubicBezTo>
                  <a:cubicBezTo>
                    <a:pt x="1359" y="2360"/>
                    <a:pt x="1329" y="2368"/>
                    <a:pt x="1294" y="2383"/>
                  </a:cubicBezTo>
                  <a:cubicBezTo>
                    <a:pt x="1271" y="2439"/>
                    <a:pt x="1249" y="2498"/>
                    <a:pt x="1215" y="2549"/>
                  </a:cubicBezTo>
                  <a:cubicBezTo>
                    <a:pt x="1218" y="2659"/>
                    <a:pt x="1209" y="2771"/>
                    <a:pt x="1224" y="2880"/>
                  </a:cubicBezTo>
                  <a:cubicBezTo>
                    <a:pt x="1233" y="2949"/>
                    <a:pt x="1343" y="2983"/>
                    <a:pt x="1398" y="2985"/>
                  </a:cubicBezTo>
                  <a:cubicBezTo>
                    <a:pt x="1666" y="2993"/>
                    <a:pt x="1933" y="2996"/>
                    <a:pt x="2201" y="3002"/>
                  </a:cubicBezTo>
                  <a:cubicBezTo>
                    <a:pt x="2388" y="3068"/>
                    <a:pt x="2576" y="3148"/>
                    <a:pt x="2769" y="3194"/>
                  </a:cubicBezTo>
                  <a:cubicBezTo>
                    <a:pt x="2818" y="3206"/>
                    <a:pt x="2868" y="3217"/>
                    <a:pt x="2917" y="3229"/>
                  </a:cubicBezTo>
                  <a:cubicBezTo>
                    <a:pt x="2946" y="3236"/>
                    <a:pt x="3004" y="3247"/>
                    <a:pt x="3004" y="3247"/>
                  </a:cubicBezTo>
                  <a:cubicBezTo>
                    <a:pt x="2824" y="3288"/>
                    <a:pt x="2674" y="3297"/>
                    <a:pt x="2481" y="3308"/>
                  </a:cubicBezTo>
                  <a:cubicBezTo>
                    <a:pt x="2279" y="3368"/>
                    <a:pt x="2087" y="3461"/>
                    <a:pt x="1878" y="3491"/>
                  </a:cubicBezTo>
                  <a:cubicBezTo>
                    <a:pt x="1762" y="3488"/>
                    <a:pt x="1645" y="3490"/>
                    <a:pt x="1529" y="3482"/>
                  </a:cubicBezTo>
                  <a:cubicBezTo>
                    <a:pt x="1508" y="3481"/>
                    <a:pt x="1455" y="3445"/>
                    <a:pt x="1416" y="3439"/>
                  </a:cubicBezTo>
                  <a:cubicBezTo>
                    <a:pt x="1385" y="3428"/>
                    <a:pt x="1369" y="3404"/>
                    <a:pt x="1337" y="3395"/>
                  </a:cubicBezTo>
                  <a:cubicBezTo>
                    <a:pt x="1317" y="3389"/>
                    <a:pt x="1296" y="3389"/>
                    <a:pt x="1276" y="3386"/>
                  </a:cubicBezTo>
                  <a:cubicBezTo>
                    <a:pt x="1154" y="3345"/>
                    <a:pt x="1069" y="3287"/>
                    <a:pt x="962" y="3212"/>
                  </a:cubicBezTo>
                  <a:cubicBezTo>
                    <a:pt x="905" y="3172"/>
                    <a:pt x="872" y="3103"/>
                    <a:pt x="822" y="3055"/>
                  </a:cubicBezTo>
                  <a:cubicBezTo>
                    <a:pt x="796" y="3001"/>
                    <a:pt x="789" y="2969"/>
                    <a:pt x="770" y="2915"/>
                  </a:cubicBezTo>
                  <a:cubicBezTo>
                    <a:pt x="779" y="2808"/>
                    <a:pt x="754" y="2794"/>
                    <a:pt x="840" y="2767"/>
                  </a:cubicBezTo>
                  <a:cubicBezTo>
                    <a:pt x="994" y="2770"/>
                    <a:pt x="1148" y="2765"/>
                    <a:pt x="1302" y="2775"/>
                  </a:cubicBezTo>
                  <a:cubicBezTo>
                    <a:pt x="1450" y="2784"/>
                    <a:pt x="1661" y="2899"/>
                    <a:pt x="1826" y="2933"/>
                  </a:cubicBezTo>
                  <a:cubicBezTo>
                    <a:pt x="1839" y="2946"/>
                    <a:pt x="1860" y="2951"/>
                    <a:pt x="1870" y="2967"/>
                  </a:cubicBezTo>
                  <a:cubicBezTo>
                    <a:pt x="1877" y="2977"/>
                    <a:pt x="1874" y="2991"/>
                    <a:pt x="1878" y="3002"/>
                  </a:cubicBezTo>
                  <a:cubicBezTo>
                    <a:pt x="1883" y="3016"/>
                    <a:pt x="1916" y="3072"/>
                    <a:pt x="1922" y="3081"/>
                  </a:cubicBezTo>
                  <a:cubicBezTo>
                    <a:pt x="1966" y="3144"/>
                    <a:pt x="2010" y="3199"/>
                    <a:pt x="2036" y="3273"/>
                  </a:cubicBezTo>
                  <a:cubicBezTo>
                    <a:pt x="2067" y="3362"/>
                    <a:pt x="2069" y="3401"/>
                    <a:pt x="2123" y="3482"/>
                  </a:cubicBezTo>
                  <a:cubicBezTo>
                    <a:pt x="2146" y="3517"/>
                    <a:pt x="2159" y="3562"/>
                    <a:pt x="2193" y="3587"/>
                  </a:cubicBezTo>
                  <a:cubicBezTo>
                    <a:pt x="2250" y="3628"/>
                    <a:pt x="2311" y="3660"/>
                    <a:pt x="2367" y="3701"/>
                  </a:cubicBezTo>
                  <a:cubicBezTo>
                    <a:pt x="2469" y="3776"/>
                    <a:pt x="2432" y="3759"/>
                    <a:pt x="2550" y="3779"/>
                  </a:cubicBezTo>
                  <a:cubicBezTo>
                    <a:pt x="2682" y="3857"/>
                    <a:pt x="2846" y="3878"/>
                    <a:pt x="2996" y="3893"/>
                  </a:cubicBezTo>
                  <a:cubicBezTo>
                    <a:pt x="3150" y="3887"/>
                    <a:pt x="3304" y="3887"/>
                    <a:pt x="3458" y="3875"/>
                  </a:cubicBezTo>
                  <a:cubicBezTo>
                    <a:pt x="3536" y="3869"/>
                    <a:pt x="3686" y="3805"/>
                    <a:pt x="3755" y="3753"/>
                  </a:cubicBezTo>
                  <a:cubicBezTo>
                    <a:pt x="3778" y="3736"/>
                    <a:pt x="3793" y="3709"/>
                    <a:pt x="3816" y="3692"/>
                  </a:cubicBezTo>
                  <a:cubicBezTo>
                    <a:pt x="3857" y="3662"/>
                    <a:pt x="3905" y="3641"/>
                    <a:pt x="3947" y="3613"/>
                  </a:cubicBezTo>
                  <a:cubicBezTo>
                    <a:pt x="4055" y="3541"/>
                    <a:pt x="4155" y="3470"/>
                    <a:pt x="4270" y="3413"/>
                  </a:cubicBezTo>
                  <a:cubicBezTo>
                    <a:pt x="4352" y="3312"/>
                    <a:pt x="4372" y="3202"/>
                    <a:pt x="4409" y="3081"/>
                  </a:cubicBezTo>
                  <a:cubicBezTo>
                    <a:pt x="4406" y="3049"/>
                    <a:pt x="4414" y="3015"/>
                    <a:pt x="4401" y="2985"/>
                  </a:cubicBezTo>
                  <a:cubicBezTo>
                    <a:pt x="4394" y="2969"/>
                    <a:pt x="4374" y="2960"/>
                    <a:pt x="4357" y="2959"/>
                  </a:cubicBezTo>
                  <a:cubicBezTo>
                    <a:pt x="4246" y="2954"/>
                    <a:pt x="4136" y="2964"/>
                    <a:pt x="4025" y="2967"/>
                  </a:cubicBezTo>
                  <a:cubicBezTo>
                    <a:pt x="3827" y="3019"/>
                    <a:pt x="4143" y="2941"/>
                    <a:pt x="3694" y="3002"/>
                  </a:cubicBezTo>
                  <a:cubicBezTo>
                    <a:pt x="3672" y="3005"/>
                    <a:pt x="3653" y="3020"/>
                    <a:pt x="3633" y="3029"/>
                  </a:cubicBezTo>
                  <a:cubicBezTo>
                    <a:pt x="3521" y="3081"/>
                    <a:pt x="3469" y="3154"/>
                    <a:pt x="3423" y="3264"/>
                  </a:cubicBezTo>
                  <a:cubicBezTo>
                    <a:pt x="3017" y="3237"/>
                    <a:pt x="3128" y="3246"/>
                    <a:pt x="2873" y="3194"/>
                  </a:cubicBezTo>
                  <a:cubicBezTo>
                    <a:pt x="2741" y="3136"/>
                    <a:pt x="2610" y="3079"/>
                    <a:pt x="2507" y="2976"/>
                  </a:cubicBezTo>
                  <a:cubicBezTo>
                    <a:pt x="2466" y="2874"/>
                    <a:pt x="2484" y="2918"/>
                    <a:pt x="2454" y="2845"/>
                  </a:cubicBezTo>
                  <a:cubicBezTo>
                    <a:pt x="2444" y="2820"/>
                    <a:pt x="2446" y="2792"/>
                    <a:pt x="2437" y="2767"/>
                  </a:cubicBezTo>
                  <a:cubicBezTo>
                    <a:pt x="2404" y="2670"/>
                    <a:pt x="2362" y="2588"/>
                    <a:pt x="2341" y="2487"/>
                  </a:cubicBezTo>
                  <a:cubicBezTo>
                    <a:pt x="2344" y="2318"/>
                    <a:pt x="2342" y="2150"/>
                    <a:pt x="2350" y="1981"/>
                  </a:cubicBezTo>
                  <a:cubicBezTo>
                    <a:pt x="2352" y="1933"/>
                    <a:pt x="2373" y="1885"/>
                    <a:pt x="2393" y="1842"/>
                  </a:cubicBezTo>
                  <a:cubicBezTo>
                    <a:pt x="2466" y="1686"/>
                    <a:pt x="2574" y="1655"/>
                    <a:pt x="2725" y="1597"/>
                  </a:cubicBezTo>
                  <a:cubicBezTo>
                    <a:pt x="2851" y="1548"/>
                    <a:pt x="2755" y="1567"/>
                    <a:pt x="2891" y="1554"/>
                  </a:cubicBezTo>
                  <a:cubicBezTo>
                    <a:pt x="3028" y="1557"/>
                    <a:pt x="3165" y="1552"/>
                    <a:pt x="3301" y="1562"/>
                  </a:cubicBezTo>
                  <a:cubicBezTo>
                    <a:pt x="3317" y="1563"/>
                    <a:pt x="3414" y="1609"/>
                    <a:pt x="3432" y="1615"/>
                  </a:cubicBezTo>
                  <a:cubicBezTo>
                    <a:pt x="3603" y="1671"/>
                    <a:pt x="3770" y="1715"/>
                    <a:pt x="3921" y="1815"/>
                  </a:cubicBezTo>
                  <a:cubicBezTo>
                    <a:pt x="4015" y="1877"/>
                    <a:pt x="4116" y="1927"/>
                    <a:pt x="4209" y="1990"/>
                  </a:cubicBezTo>
                  <a:cubicBezTo>
                    <a:pt x="4226" y="2002"/>
                    <a:pt x="4243" y="2015"/>
                    <a:pt x="4261" y="2025"/>
                  </a:cubicBezTo>
                  <a:cubicBezTo>
                    <a:pt x="4289" y="2041"/>
                    <a:pt x="4348" y="2069"/>
                    <a:pt x="4348" y="2069"/>
                  </a:cubicBezTo>
                  <a:cubicBezTo>
                    <a:pt x="4383" y="2061"/>
                    <a:pt x="4425" y="2065"/>
                    <a:pt x="4453" y="2042"/>
                  </a:cubicBezTo>
                  <a:cubicBezTo>
                    <a:pt x="4470" y="2027"/>
                    <a:pt x="4480" y="2006"/>
                    <a:pt x="4497" y="1990"/>
                  </a:cubicBezTo>
                  <a:cubicBezTo>
                    <a:pt x="4527" y="1930"/>
                    <a:pt x="4543" y="1901"/>
                    <a:pt x="4558" y="1842"/>
                  </a:cubicBezTo>
                  <a:cubicBezTo>
                    <a:pt x="4555" y="1819"/>
                    <a:pt x="4567" y="1787"/>
                    <a:pt x="4549" y="1772"/>
                  </a:cubicBezTo>
                  <a:cubicBezTo>
                    <a:pt x="4534" y="1758"/>
                    <a:pt x="4508" y="1777"/>
                    <a:pt x="4488" y="1781"/>
                  </a:cubicBezTo>
                  <a:cubicBezTo>
                    <a:pt x="4448" y="1789"/>
                    <a:pt x="4412" y="1811"/>
                    <a:pt x="4374" y="1824"/>
                  </a:cubicBezTo>
                  <a:cubicBezTo>
                    <a:pt x="4319" y="1882"/>
                    <a:pt x="4403" y="1796"/>
                    <a:pt x="4331" y="1859"/>
                  </a:cubicBezTo>
                  <a:cubicBezTo>
                    <a:pt x="4312" y="1875"/>
                    <a:pt x="4278" y="1911"/>
                    <a:pt x="4278" y="1911"/>
                  </a:cubicBezTo>
                  <a:cubicBezTo>
                    <a:pt x="4268" y="1956"/>
                    <a:pt x="4244" y="1970"/>
                    <a:pt x="4217" y="2007"/>
                  </a:cubicBezTo>
                  <a:cubicBezTo>
                    <a:pt x="4179" y="2060"/>
                    <a:pt x="4158" y="2111"/>
                    <a:pt x="4139" y="2173"/>
                  </a:cubicBezTo>
                  <a:cubicBezTo>
                    <a:pt x="4129" y="2205"/>
                    <a:pt x="4121" y="2237"/>
                    <a:pt x="4113" y="2269"/>
                  </a:cubicBezTo>
                  <a:cubicBezTo>
                    <a:pt x="4107" y="2292"/>
                    <a:pt x="4095" y="2339"/>
                    <a:pt x="4095" y="2339"/>
                  </a:cubicBezTo>
                  <a:cubicBezTo>
                    <a:pt x="4094" y="2409"/>
                    <a:pt x="4328" y="3185"/>
                    <a:pt x="3999" y="3299"/>
                  </a:cubicBezTo>
                  <a:cubicBezTo>
                    <a:pt x="3942" y="3359"/>
                    <a:pt x="3795" y="3319"/>
                    <a:pt x="3746" y="3317"/>
                  </a:cubicBezTo>
                  <a:cubicBezTo>
                    <a:pt x="3721" y="3221"/>
                    <a:pt x="3843" y="3087"/>
                    <a:pt x="3894" y="3011"/>
                  </a:cubicBezTo>
                  <a:cubicBezTo>
                    <a:pt x="3954" y="2922"/>
                    <a:pt x="3924" y="2980"/>
                    <a:pt x="3973" y="2889"/>
                  </a:cubicBezTo>
                  <a:cubicBezTo>
                    <a:pt x="3987" y="2864"/>
                    <a:pt x="3991" y="2833"/>
                    <a:pt x="4008" y="2810"/>
                  </a:cubicBezTo>
                  <a:cubicBezTo>
                    <a:pt x="4038" y="2768"/>
                    <a:pt x="4107" y="2740"/>
                    <a:pt x="4148" y="2714"/>
                  </a:cubicBezTo>
                  <a:cubicBezTo>
                    <a:pt x="4189" y="2688"/>
                    <a:pt x="4209" y="2639"/>
                    <a:pt x="4252" y="2618"/>
                  </a:cubicBezTo>
                  <a:cubicBezTo>
                    <a:pt x="4321" y="2584"/>
                    <a:pt x="4442" y="2595"/>
                    <a:pt x="4497" y="2592"/>
                  </a:cubicBezTo>
                  <a:cubicBezTo>
                    <a:pt x="4509" y="2586"/>
                    <a:pt x="4522" y="2583"/>
                    <a:pt x="4532" y="2575"/>
                  </a:cubicBezTo>
                  <a:cubicBezTo>
                    <a:pt x="4554" y="2557"/>
                    <a:pt x="4593" y="2514"/>
                    <a:pt x="4593" y="2514"/>
                  </a:cubicBezTo>
                  <a:cubicBezTo>
                    <a:pt x="4606" y="2470"/>
                    <a:pt x="4622" y="2427"/>
                    <a:pt x="4636" y="2383"/>
                  </a:cubicBezTo>
                  <a:cubicBezTo>
                    <a:pt x="4643" y="2339"/>
                    <a:pt x="4656" y="2287"/>
                    <a:pt x="4636" y="2243"/>
                  </a:cubicBezTo>
                  <a:cubicBezTo>
                    <a:pt x="4623" y="2213"/>
                    <a:pt x="4595" y="2191"/>
                    <a:pt x="4575" y="2165"/>
                  </a:cubicBezTo>
                  <a:cubicBezTo>
                    <a:pt x="4529" y="2105"/>
                    <a:pt x="4492" y="2058"/>
                    <a:pt x="4418" y="2025"/>
                  </a:cubicBezTo>
                  <a:cubicBezTo>
                    <a:pt x="4407" y="2020"/>
                    <a:pt x="4348" y="2009"/>
                    <a:pt x="4340" y="2007"/>
                  </a:cubicBezTo>
                  <a:cubicBezTo>
                    <a:pt x="4262" y="1988"/>
                    <a:pt x="4375" y="2013"/>
                    <a:pt x="4278" y="1981"/>
                  </a:cubicBezTo>
                  <a:cubicBezTo>
                    <a:pt x="4215" y="1960"/>
                    <a:pt x="4161" y="1957"/>
                    <a:pt x="4095" y="1929"/>
                  </a:cubicBezTo>
                  <a:cubicBezTo>
                    <a:pt x="3985" y="1882"/>
                    <a:pt x="3883" y="1861"/>
                    <a:pt x="3764" y="1850"/>
                  </a:cubicBezTo>
                  <a:cubicBezTo>
                    <a:pt x="3650" y="1856"/>
                    <a:pt x="3536" y="1854"/>
                    <a:pt x="3423" y="1868"/>
                  </a:cubicBezTo>
                  <a:cubicBezTo>
                    <a:pt x="3392" y="1872"/>
                    <a:pt x="3365" y="1893"/>
                    <a:pt x="3336" y="1903"/>
                  </a:cubicBezTo>
                  <a:cubicBezTo>
                    <a:pt x="2951" y="2040"/>
                    <a:pt x="3336" y="1887"/>
                    <a:pt x="3100" y="1999"/>
                  </a:cubicBezTo>
                  <a:cubicBezTo>
                    <a:pt x="2939" y="2075"/>
                    <a:pt x="2763" y="2162"/>
                    <a:pt x="2638" y="2295"/>
                  </a:cubicBezTo>
                  <a:cubicBezTo>
                    <a:pt x="2505" y="2437"/>
                    <a:pt x="2435" y="2650"/>
                    <a:pt x="2306" y="2784"/>
                  </a:cubicBezTo>
                  <a:cubicBezTo>
                    <a:pt x="2162" y="2934"/>
                    <a:pt x="2056" y="3011"/>
                    <a:pt x="1861" y="3072"/>
                  </a:cubicBezTo>
                  <a:cubicBezTo>
                    <a:pt x="1781" y="3097"/>
                    <a:pt x="1684" y="3144"/>
                    <a:pt x="1599" y="3159"/>
                  </a:cubicBezTo>
                  <a:cubicBezTo>
                    <a:pt x="1547" y="3156"/>
                    <a:pt x="1494" y="3157"/>
                    <a:pt x="1442" y="3151"/>
                  </a:cubicBezTo>
                  <a:cubicBezTo>
                    <a:pt x="1334" y="3138"/>
                    <a:pt x="1238" y="3036"/>
                    <a:pt x="1154" y="2976"/>
                  </a:cubicBezTo>
                  <a:cubicBezTo>
                    <a:pt x="956" y="2836"/>
                    <a:pt x="873" y="2783"/>
                    <a:pt x="700" y="2610"/>
                  </a:cubicBezTo>
                  <a:cubicBezTo>
                    <a:pt x="594" y="2504"/>
                    <a:pt x="470" y="2423"/>
                    <a:pt x="377" y="2304"/>
                  </a:cubicBezTo>
                  <a:cubicBezTo>
                    <a:pt x="345" y="2262"/>
                    <a:pt x="321" y="2215"/>
                    <a:pt x="290" y="2173"/>
                  </a:cubicBezTo>
                  <a:cubicBezTo>
                    <a:pt x="275" y="2130"/>
                    <a:pt x="255" y="2042"/>
                    <a:pt x="255" y="2042"/>
                  </a:cubicBezTo>
                  <a:cubicBezTo>
                    <a:pt x="267" y="1899"/>
                    <a:pt x="275" y="1804"/>
                    <a:pt x="325" y="1676"/>
                  </a:cubicBezTo>
                  <a:cubicBezTo>
                    <a:pt x="343" y="1630"/>
                    <a:pt x="395" y="1545"/>
                    <a:pt x="395" y="1545"/>
                  </a:cubicBezTo>
                  <a:cubicBezTo>
                    <a:pt x="420" y="1449"/>
                    <a:pt x="521" y="1314"/>
                    <a:pt x="596" y="1239"/>
                  </a:cubicBezTo>
                  <a:cubicBezTo>
                    <a:pt x="613" y="1185"/>
                    <a:pt x="651" y="1207"/>
                    <a:pt x="700" y="1213"/>
                  </a:cubicBezTo>
                  <a:cubicBezTo>
                    <a:pt x="709" y="1249"/>
                    <a:pt x="712" y="1262"/>
                    <a:pt x="726" y="1301"/>
                  </a:cubicBezTo>
                  <a:cubicBezTo>
                    <a:pt x="746" y="1356"/>
                    <a:pt x="788" y="1466"/>
                    <a:pt x="788" y="1466"/>
                  </a:cubicBezTo>
                  <a:cubicBezTo>
                    <a:pt x="801" y="1620"/>
                    <a:pt x="805" y="1631"/>
                    <a:pt x="788" y="1842"/>
                  </a:cubicBezTo>
                  <a:cubicBezTo>
                    <a:pt x="787" y="1853"/>
                    <a:pt x="733" y="1986"/>
                    <a:pt x="726" y="2007"/>
                  </a:cubicBezTo>
                  <a:cubicBezTo>
                    <a:pt x="712" y="2099"/>
                    <a:pt x="676" y="2142"/>
                    <a:pt x="648" y="2226"/>
                  </a:cubicBezTo>
                  <a:cubicBezTo>
                    <a:pt x="609" y="2344"/>
                    <a:pt x="592" y="2463"/>
                    <a:pt x="534" y="2575"/>
                  </a:cubicBezTo>
                  <a:cubicBezTo>
                    <a:pt x="517" y="2651"/>
                    <a:pt x="521" y="2638"/>
                    <a:pt x="438" y="2627"/>
                  </a:cubicBezTo>
                  <a:cubicBezTo>
                    <a:pt x="404" y="2615"/>
                    <a:pt x="342" y="2575"/>
                    <a:pt x="342" y="2575"/>
                  </a:cubicBezTo>
                  <a:cubicBezTo>
                    <a:pt x="318" y="2543"/>
                    <a:pt x="284" y="2504"/>
                    <a:pt x="264" y="2470"/>
                  </a:cubicBezTo>
                  <a:cubicBezTo>
                    <a:pt x="244" y="2436"/>
                    <a:pt x="240" y="2392"/>
                    <a:pt x="212" y="2365"/>
                  </a:cubicBezTo>
                  <a:cubicBezTo>
                    <a:pt x="186" y="2339"/>
                    <a:pt x="159" y="2313"/>
                    <a:pt x="133" y="2287"/>
                  </a:cubicBezTo>
                  <a:cubicBezTo>
                    <a:pt x="112" y="2267"/>
                    <a:pt x="81" y="2217"/>
                    <a:pt x="81" y="2217"/>
                  </a:cubicBezTo>
                  <a:cubicBezTo>
                    <a:pt x="70" y="2186"/>
                    <a:pt x="59" y="2162"/>
                    <a:pt x="37" y="2138"/>
                  </a:cubicBezTo>
                  <a:cubicBezTo>
                    <a:pt x="29" y="2100"/>
                    <a:pt x="14" y="2078"/>
                    <a:pt x="2" y="2042"/>
                  </a:cubicBezTo>
                  <a:cubicBezTo>
                    <a:pt x="5" y="2013"/>
                    <a:pt x="0" y="1982"/>
                    <a:pt x="11" y="1955"/>
                  </a:cubicBezTo>
                  <a:cubicBezTo>
                    <a:pt x="17" y="1938"/>
                    <a:pt x="68" y="1920"/>
                    <a:pt x="81" y="1911"/>
                  </a:cubicBezTo>
                  <a:cubicBezTo>
                    <a:pt x="91" y="1904"/>
                    <a:pt x="96" y="1890"/>
                    <a:pt x="107" y="1885"/>
                  </a:cubicBezTo>
                  <a:cubicBezTo>
                    <a:pt x="170" y="1859"/>
                    <a:pt x="274" y="1845"/>
                    <a:pt x="342" y="1824"/>
                  </a:cubicBezTo>
                  <a:cubicBezTo>
                    <a:pt x="406" y="1804"/>
                    <a:pt x="460" y="1767"/>
                    <a:pt x="526" y="1754"/>
                  </a:cubicBezTo>
                  <a:cubicBezTo>
                    <a:pt x="613" y="1689"/>
                    <a:pt x="511" y="1762"/>
                    <a:pt x="596" y="1711"/>
                  </a:cubicBezTo>
                  <a:cubicBezTo>
                    <a:pt x="614" y="1700"/>
                    <a:pt x="648" y="1676"/>
                    <a:pt x="648" y="1676"/>
                  </a:cubicBezTo>
                  <a:cubicBezTo>
                    <a:pt x="657" y="1727"/>
                    <a:pt x="674" y="1773"/>
                    <a:pt x="683" y="1824"/>
                  </a:cubicBezTo>
                  <a:cubicBezTo>
                    <a:pt x="676" y="1935"/>
                    <a:pt x="659" y="2045"/>
                    <a:pt x="657" y="2156"/>
                  </a:cubicBezTo>
                  <a:cubicBezTo>
                    <a:pt x="650" y="2503"/>
                    <a:pt x="710" y="2793"/>
                    <a:pt x="604" y="3098"/>
                  </a:cubicBezTo>
                  <a:cubicBezTo>
                    <a:pt x="578" y="3095"/>
                    <a:pt x="546" y="3107"/>
                    <a:pt x="526" y="3090"/>
                  </a:cubicBezTo>
                  <a:cubicBezTo>
                    <a:pt x="496" y="3064"/>
                    <a:pt x="491" y="3020"/>
                    <a:pt x="473" y="2985"/>
                  </a:cubicBezTo>
                  <a:cubicBezTo>
                    <a:pt x="428" y="2896"/>
                    <a:pt x="400" y="2784"/>
                    <a:pt x="369" y="2688"/>
                  </a:cubicBezTo>
                  <a:cubicBezTo>
                    <a:pt x="375" y="2650"/>
                    <a:pt x="373" y="2611"/>
                    <a:pt x="386" y="2575"/>
                  </a:cubicBezTo>
                  <a:cubicBezTo>
                    <a:pt x="389" y="2566"/>
                    <a:pt x="403" y="2568"/>
                    <a:pt x="412" y="2566"/>
                  </a:cubicBezTo>
                  <a:cubicBezTo>
                    <a:pt x="451" y="2557"/>
                    <a:pt x="488" y="2550"/>
                    <a:pt x="526" y="2540"/>
                  </a:cubicBezTo>
                  <a:cubicBezTo>
                    <a:pt x="543" y="2543"/>
                    <a:pt x="562" y="2542"/>
                    <a:pt x="578" y="2549"/>
                  </a:cubicBezTo>
                  <a:cubicBezTo>
                    <a:pt x="589" y="2554"/>
                    <a:pt x="594" y="2568"/>
                    <a:pt x="604" y="2575"/>
                  </a:cubicBezTo>
                  <a:cubicBezTo>
                    <a:pt x="646" y="2606"/>
                    <a:pt x="694" y="2638"/>
                    <a:pt x="744" y="2653"/>
                  </a:cubicBezTo>
                  <a:cubicBezTo>
                    <a:pt x="789" y="2684"/>
                    <a:pt x="848" y="2692"/>
                    <a:pt x="901" y="2706"/>
                  </a:cubicBezTo>
                  <a:cubicBezTo>
                    <a:pt x="937" y="2729"/>
                    <a:pt x="979" y="2742"/>
                    <a:pt x="1014" y="2767"/>
                  </a:cubicBezTo>
                  <a:cubicBezTo>
                    <a:pt x="1047" y="2791"/>
                    <a:pt x="1077" y="2820"/>
                    <a:pt x="1110" y="2845"/>
                  </a:cubicBezTo>
                  <a:cubicBezTo>
                    <a:pt x="1220" y="2928"/>
                    <a:pt x="1350" y="2987"/>
                    <a:pt x="1460" y="3072"/>
                  </a:cubicBezTo>
                  <a:cubicBezTo>
                    <a:pt x="1512" y="3112"/>
                    <a:pt x="1564" y="3140"/>
                    <a:pt x="1617" y="3177"/>
                  </a:cubicBezTo>
                  <a:cubicBezTo>
                    <a:pt x="1639" y="3192"/>
                    <a:pt x="1656" y="3214"/>
                    <a:pt x="1678" y="3229"/>
                  </a:cubicBezTo>
                  <a:cubicBezTo>
                    <a:pt x="1706" y="3248"/>
                    <a:pt x="1790" y="3264"/>
                    <a:pt x="1826" y="3273"/>
                  </a:cubicBezTo>
                  <a:cubicBezTo>
                    <a:pt x="1884" y="3270"/>
                    <a:pt x="1943" y="3271"/>
                    <a:pt x="2001" y="3264"/>
                  </a:cubicBezTo>
                  <a:cubicBezTo>
                    <a:pt x="2015" y="3262"/>
                    <a:pt x="2090" y="3225"/>
                    <a:pt x="2097" y="3221"/>
                  </a:cubicBezTo>
                  <a:cubicBezTo>
                    <a:pt x="2225" y="3147"/>
                    <a:pt x="2277" y="3019"/>
                    <a:pt x="2350" y="2898"/>
                  </a:cubicBezTo>
                  <a:cubicBezTo>
                    <a:pt x="2409" y="2800"/>
                    <a:pt x="2462" y="2731"/>
                    <a:pt x="2481" y="2618"/>
                  </a:cubicBezTo>
                  <a:cubicBezTo>
                    <a:pt x="2478" y="2542"/>
                    <a:pt x="2480" y="2466"/>
                    <a:pt x="2472" y="2391"/>
                  </a:cubicBezTo>
                  <a:cubicBezTo>
                    <a:pt x="2471" y="2378"/>
                    <a:pt x="2461" y="2368"/>
                    <a:pt x="2454" y="2357"/>
                  </a:cubicBezTo>
                  <a:cubicBezTo>
                    <a:pt x="2408" y="2280"/>
                    <a:pt x="2352" y="2240"/>
                    <a:pt x="2262" y="2226"/>
                  </a:cubicBezTo>
                  <a:cubicBezTo>
                    <a:pt x="2211" y="2208"/>
                    <a:pt x="2167" y="2191"/>
                    <a:pt x="2114" y="2182"/>
                  </a:cubicBezTo>
                  <a:cubicBezTo>
                    <a:pt x="2070" y="2185"/>
                    <a:pt x="2026" y="2184"/>
                    <a:pt x="1983" y="2191"/>
                  </a:cubicBezTo>
                  <a:cubicBezTo>
                    <a:pt x="1947" y="2197"/>
                    <a:pt x="1948" y="2215"/>
                    <a:pt x="1922" y="2234"/>
                  </a:cubicBezTo>
                  <a:cubicBezTo>
                    <a:pt x="1888" y="2260"/>
                    <a:pt x="1848" y="2285"/>
                    <a:pt x="1809" y="2304"/>
                  </a:cubicBezTo>
                  <a:cubicBezTo>
                    <a:pt x="1793" y="2325"/>
                    <a:pt x="1770" y="2342"/>
                    <a:pt x="1756" y="2365"/>
                  </a:cubicBezTo>
                  <a:cubicBezTo>
                    <a:pt x="1724" y="2417"/>
                    <a:pt x="1705" y="2479"/>
                    <a:pt x="1669" y="2531"/>
                  </a:cubicBezTo>
                  <a:cubicBezTo>
                    <a:pt x="1637" y="2577"/>
                    <a:pt x="1598" y="2618"/>
                    <a:pt x="1564" y="2662"/>
                  </a:cubicBezTo>
                  <a:cubicBezTo>
                    <a:pt x="1530" y="2706"/>
                    <a:pt x="1512" y="2758"/>
                    <a:pt x="1477" y="2802"/>
                  </a:cubicBezTo>
                  <a:cubicBezTo>
                    <a:pt x="1440" y="2895"/>
                    <a:pt x="1382" y="2979"/>
                    <a:pt x="1346" y="3072"/>
                  </a:cubicBezTo>
                  <a:cubicBezTo>
                    <a:pt x="1314" y="3154"/>
                    <a:pt x="1291" y="3240"/>
                    <a:pt x="1215" y="3290"/>
                  </a:cubicBezTo>
                  <a:cubicBezTo>
                    <a:pt x="1160" y="3287"/>
                    <a:pt x="1104" y="3290"/>
                    <a:pt x="1049" y="3282"/>
                  </a:cubicBezTo>
                  <a:cubicBezTo>
                    <a:pt x="1041" y="3281"/>
                    <a:pt x="1039" y="3269"/>
                    <a:pt x="1032" y="3264"/>
                  </a:cubicBezTo>
                  <a:cubicBezTo>
                    <a:pt x="978" y="3225"/>
                    <a:pt x="931" y="3188"/>
                    <a:pt x="892" y="3133"/>
                  </a:cubicBezTo>
                  <a:cubicBezTo>
                    <a:pt x="876" y="3110"/>
                    <a:pt x="778" y="2971"/>
                    <a:pt x="761" y="2933"/>
                  </a:cubicBezTo>
                  <a:cubicBezTo>
                    <a:pt x="710" y="2816"/>
                    <a:pt x="683" y="2694"/>
                    <a:pt x="639" y="2575"/>
                  </a:cubicBezTo>
                  <a:cubicBezTo>
                    <a:pt x="613" y="2399"/>
                    <a:pt x="619" y="2464"/>
                    <a:pt x="639" y="2130"/>
                  </a:cubicBezTo>
                  <a:cubicBezTo>
                    <a:pt x="642" y="2079"/>
                    <a:pt x="716" y="1911"/>
                    <a:pt x="718" y="1903"/>
                  </a:cubicBezTo>
                  <a:cubicBezTo>
                    <a:pt x="735" y="1842"/>
                    <a:pt x="749" y="1776"/>
                    <a:pt x="779" y="1719"/>
                  </a:cubicBezTo>
                  <a:cubicBezTo>
                    <a:pt x="834" y="1617"/>
                    <a:pt x="900" y="1551"/>
                    <a:pt x="962" y="1458"/>
                  </a:cubicBezTo>
                  <a:cubicBezTo>
                    <a:pt x="989" y="1417"/>
                    <a:pt x="1006" y="1369"/>
                    <a:pt x="1032" y="1327"/>
                  </a:cubicBezTo>
                  <a:cubicBezTo>
                    <a:pt x="1091" y="1233"/>
                    <a:pt x="1158" y="1145"/>
                    <a:pt x="1224" y="1056"/>
                  </a:cubicBezTo>
                  <a:cubicBezTo>
                    <a:pt x="1267" y="999"/>
                    <a:pt x="1345" y="979"/>
                    <a:pt x="1407" y="951"/>
                  </a:cubicBezTo>
                  <a:cubicBezTo>
                    <a:pt x="1515" y="903"/>
                    <a:pt x="1648" y="845"/>
                    <a:pt x="1730" y="759"/>
                  </a:cubicBezTo>
                  <a:cubicBezTo>
                    <a:pt x="1870" y="773"/>
                    <a:pt x="1923" y="787"/>
                    <a:pt x="2053" y="777"/>
                  </a:cubicBezTo>
                  <a:cubicBezTo>
                    <a:pt x="2140" y="717"/>
                    <a:pt x="2220" y="747"/>
                    <a:pt x="2341" y="742"/>
                  </a:cubicBezTo>
                  <a:cubicBezTo>
                    <a:pt x="2413" y="713"/>
                    <a:pt x="2473" y="679"/>
                    <a:pt x="2542" y="646"/>
                  </a:cubicBezTo>
                  <a:cubicBezTo>
                    <a:pt x="2554" y="629"/>
                    <a:pt x="2572" y="614"/>
                    <a:pt x="2577" y="594"/>
                  </a:cubicBezTo>
                  <a:cubicBezTo>
                    <a:pt x="2588" y="544"/>
                    <a:pt x="2601" y="470"/>
                    <a:pt x="2629" y="428"/>
                  </a:cubicBezTo>
                  <a:cubicBezTo>
                    <a:pt x="2626" y="314"/>
                    <a:pt x="2625" y="201"/>
                    <a:pt x="2620" y="87"/>
                  </a:cubicBezTo>
                  <a:cubicBezTo>
                    <a:pt x="2618" y="47"/>
                    <a:pt x="2595" y="12"/>
                    <a:pt x="2559" y="0"/>
                  </a:cubicBezTo>
                  <a:cubicBezTo>
                    <a:pt x="2495" y="8"/>
                    <a:pt x="2430" y="38"/>
                    <a:pt x="2367" y="44"/>
                  </a:cubicBezTo>
                  <a:cubicBezTo>
                    <a:pt x="2283" y="52"/>
                    <a:pt x="2198" y="55"/>
                    <a:pt x="2114" y="61"/>
                  </a:cubicBezTo>
                  <a:cubicBezTo>
                    <a:pt x="2079" y="73"/>
                    <a:pt x="2027" y="131"/>
                    <a:pt x="2027" y="131"/>
                  </a:cubicBezTo>
                  <a:cubicBezTo>
                    <a:pt x="2008" y="203"/>
                    <a:pt x="1969" y="269"/>
                    <a:pt x="1948" y="341"/>
                  </a:cubicBezTo>
                  <a:cubicBezTo>
                    <a:pt x="1910" y="473"/>
                    <a:pt x="1877" y="607"/>
                    <a:pt x="1852" y="742"/>
                  </a:cubicBezTo>
                  <a:cubicBezTo>
                    <a:pt x="1861" y="1142"/>
                    <a:pt x="1779" y="1416"/>
                    <a:pt x="1940" y="1728"/>
                  </a:cubicBezTo>
                  <a:cubicBezTo>
                    <a:pt x="1952" y="1791"/>
                    <a:pt x="1945" y="1793"/>
                    <a:pt x="2009" y="1781"/>
                  </a:cubicBezTo>
                  <a:cubicBezTo>
                    <a:pt x="2087" y="1720"/>
                    <a:pt x="2167" y="1685"/>
                    <a:pt x="2245" y="1623"/>
                  </a:cubicBezTo>
                  <a:cubicBezTo>
                    <a:pt x="2267" y="1606"/>
                    <a:pt x="2300" y="1611"/>
                    <a:pt x="2324" y="1597"/>
                  </a:cubicBezTo>
                  <a:cubicBezTo>
                    <a:pt x="2358" y="1578"/>
                    <a:pt x="2392" y="1543"/>
                    <a:pt x="2428" y="1527"/>
                  </a:cubicBezTo>
                  <a:cubicBezTo>
                    <a:pt x="2450" y="1517"/>
                    <a:pt x="2475" y="1518"/>
                    <a:pt x="2498" y="1510"/>
                  </a:cubicBezTo>
                  <a:cubicBezTo>
                    <a:pt x="2556" y="1452"/>
                    <a:pt x="2623" y="1431"/>
                    <a:pt x="2699" y="1405"/>
                  </a:cubicBezTo>
                  <a:cubicBezTo>
                    <a:pt x="2742" y="1390"/>
                    <a:pt x="2779" y="1368"/>
                    <a:pt x="2821" y="1353"/>
                  </a:cubicBezTo>
                  <a:cubicBezTo>
                    <a:pt x="2841" y="1295"/>
                    <a:pt x="2785" y="1302"/>
                    <a:pt x="2742" y="1292"/>
                  </a:cubicBezTo>
                  <a:cubicBezTo>
                    <a:pt x="2634" y="1266"/>
                    <a:pt x="2713" y="1279"/>
                    <a:pt x="2603" y="1266"/>
                  </a:cubicBezTo>
                  <a:cubicBezTo>
                    <a:pt x="2437" y="1223"/>
                    <a:pt x="2242" y="1269"/>
                    <a:pt x="2088" y="1344"/>
                  </a:cubicBezTo>
                  <a:cubicBezTo>
                    <a:pt x="2061" y="1389"/>
                    <a:pt x="2044" y="1423"/>
                    <a:pt x="2044" y="1475"/>
                  </a:cubicBezTo>
                </a:path>
              </a:pathLst>
            </a:custGeom>
            <a:noFill/>
            <a:ln w="15875">
              <a:solidFill>
                <a:schemeClr val="tx1"/>
              </a:solidFill>
              <a:round/>
              <a:headEnd/>
              <a:tailEnd/>
            </a:ln>
            <a:effectLst/>
          </p:spPr>
          <p:txBody>
            <a:bodyPr/>
            <a:lstStyle/>
            <a:p>
              <a:endParaRPr lang="en-US"/>
            </a:p>
          </p:txBody>
        </p:sp>
        <p:sp>
          <p:nvSpPr>
            <p:cNvPr id="3595" name="Freeform 2563"/>
            <p:cNvSpPr>
              <a:spLocks/>
            </p:cNvSpPr>
            <p:nvPr/>
          </p:nvSpPr>
          <p:spPr bwMode="auto">
            <a:xfrm>
              <a:off x="1726" y="1935"/>
              <a:ext cx="300" cy="170"/>
            </a:xfrm>
            <a:custGeom>
              <a:avLst/>
              <a:gdLst>
                <a:gd name="T0" fmla="*/ 11 w 300"/>
                <a:gd name="T1" fmla="*/ 11 h 170"/>
                <a:gd name="T2" fmla="*/ 46 w 300"/>
                <a:gd name="T3" fmla="*/ 46 h 170"/>
                <a:gd name="T4" fmla="*/ 81 w 300"/>
                <a:gd name="T5" fmla="*/ 80 h 170"/>
                <a:gd name="T6" fmla="*/ 124 w 300"/>
                <a:gd name="T7" fmla="*/ 107 h 170"/>
                <a:gd name="T8" fmla="*/ 177 w 300"/>
                <a:gd name="T9" fmla="*/ 124 h 170"/>
                <a:gd name="T10" fmla="*/ 246 w 300"/>
                <a:gd name="T11" fmla="*/ 150 h 170"/>
                <a:gd name="T12" fmla="*/ 273 w 300"/>
                <a:gd name="T13" fmla="*/ 168 h 170"/>
                <a:gd name="T14" fmla="*/ 0 60000 65536"/>
                <a:gd name="T15" fmla="*/ 0 60000 65536"/>
                <a:gd name="T16" fmla="*/ 0 60000 65536"/>
                <a:gd name="T17" fmla="*/ 0 60000 65536"/>
                <a:gd name="T18" fmla="*/ 0 60000 65536"/>
                <a:gd name="T19" fmla="*/ 0 60000 65536"/>
                <a:gd name="T20" fmla="*/ 0 60000 65536"/>
                <a:gd name="T21" fmla="*/ 0 w 300"/>
                <a:gd name="T22" fmla="*/ 0 h 170"/>
                <a:gd name="T23" fmla="*/ 300 w 300"/>
                <a:gd name="T24" fmla="*/ 170 h 1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0" h="170">
                  <a:moveTo>
                    <a:pt x="11" y="11"/>
                  </a:moveTo>
                  <a:cubicBezTo>
                    <a:pt x="32" y="79"/>
                    <a:pt x="0" y="0"/>
                    <a:pt x="46" y="46"/>
                  </a:cubicBezTo>
                  <a:cubicBezTo>
                    <a:pt x="91" y="91"/>
                    <a:pt x="10" y="59"/>
                    <a:pt x="81" y="80"/>
                  </a:cubicBezTo>
                  <a:cubicBezTo>
                    <a:pt x="104" y="104"/>
                    <a:pt x="91" y="96"/>
                    <a:pt x="124" y="107"/>
                  </a:cubicBezTo>
                  <a:cubicBezTo>
                    <a:pt x="142" y="113"/>
                    <a:pt x="177" y="124"/>
                    <a:pt x="177" y="124"/>
                  </a:cubicBezTo>
                  <a:cubicBezTo>
                    <a:pt x="215" y="164"/>
                    <a:pt x="167" y="121"/>
                    <a:pt x="246" y="150"/>
                  </a:cubicBezTo>
                  <a:cubicBezTo>
                    <a:pt x="300" y="170"/>
                    <a:pt x="243" y="168"/>
                    <a:pt x="273" y="168"/>
                  </a:cubicBezTo>
                </a:path>
              </a:pathLst>
            </a:custGeom>
            <a:noFill/>
            <a:ln w="31750">
              <a:solidFill>
                <a:srgbClr val="FF0000"/>
              </a:solidFill>
              <a:round/>
              <a:headEnd/>
              <a:tailEnd/>
            </a:ln>
          </p:spPr>
          <p:txBody>
            <a:bodyPr/>
            <a:lstStyle/>
            <a:p>
              <a:endParaRPr lang="en-US"/>
            </a:p>
          </p:txBody>
        </p:sp>
      </p:grpSp>
      <p:sp>
        <p:nvSpPr>
          <p:cNvPr id="3596" name="AutoShape 2"/>
          <p:cNvSpPr>
            <a:spLocks noChangeArrowheads="1"/>
          </p:cNvSpPr>
          <p:nvPr/>
        </p:nvSpPr>
        <p:spPr bwMode="gray">
          <a:xfrm>
            <a:off x="5057501" y="2978687"/>
            <a:ext cx="572379" cy="457200"/>
          </a:xfrm>
          <a:prstGeom prst="rightArrow">
            <a:avLst>
              <a:gd name="adj1" fmla="val 50000"/>
              <a:gd name="adj2" fmla="val 32292"/>
            </a:avLst>
          </a:prstGeom>
          <a:noFill/>
          <a:ln w="9525" algn="ctr">
            <a:solidFill>
              <a:srgbClr val="B2B2B2"/>
            </a:solidFill>
            <a:prstDash val="sysDash"/>
            <a:miter lim="800000"/>
            <a:headEnd/>
            <a:tailEnd/>
          </a:ln>
        </p:spPr>
        <p:txBody>
          <a:bodyPr wrap="none" anchor="ctr"/>
          <a:lstStyle/>
          <a:p>
            <a:pPr algn="ctr"/>
            <a:endParaRPr lang="en-US" sz="1400" b="1">
              <a:solidFill>
                <a:srgbClr val="000000"/>
              </a:solidFill>
            </a:endParaRPr>
          </a:p>
        </p:txBody>
      </p:sp>
      <p:sp>
        <p:nvSpPr>
          <p:cNvPr id="3597" name="Oval 2559"/>
          <p:cNvSpPr>
            <a:spLocks noChangeArrowheads="1"/>
          </p:cNvSpPr>
          <p:nvPr/>
        </p:nvSpPr>
        <p:spPr bwMode="auto">
          <a:xfrm>
            <a:off x="2675114" y="4280330"/>
            <a:ext cx="2878136" cy="822288"/>
          </a:xfrm>
          <a:prstGeom prst="ellipse">
            <a:avLst/>
          </a:prstGeom>
          <a:noFill/>
          <a:ln w="9525">
            <a:noFill/>
            <a:round/>
            <a:headEnd/>
            <a:tailEnd/>
          </a:ln>
        </p:spPr>
        <p:txBody>
          <a:bodyPr wrap="square" lIns="91428" tIns="45714" rIns="91428" bIns="45714" anchor="ctr">
            <a:spAutoFit/>
          </a:bodyPr>
          <a:lstStyle/>
          <a:p>
            <a:pPr algn="ctr"/>
            <a:r>
              <a:rPr lang="en-GB" sz="1600" dirty="0" smtClean="0">
                <a:solidFill>
                  <a:schemeClr val="accent2"/>
                </a:solidFill>
                <a:latin typeface="Segoe UI" pitchFamily="34" charset="0"/>
                <a:ea typeface="Segoe UI" pitchFamily="34" charset="0"/>
                <a:cs typeface="Segoe UI" pitchFamily="34" charset="0"/>
              </a:rPr>
              <a:t>Region of</a:t>
            </a:r>
            <a:br>
              <a:rPr lang="en-GB" sz="1600" dirty="0" smtClean="0">
                <a:solidFill>
                  <a:schemeClr val="accent2"/>
                </a:solidFill>
                <a:latin typeface="Segoe UI" pitchFamily="34" charset="0"/>
                <a:ea typeface="Segoe UI" pitchFamily="34" charset="0"/>
                <a:cs typeface="Segoe UI" pitchFamily="34" charset="0"/>
              </a:rPr>
            </a:br>
            <a:r>
              <a:rPr lang="en-GB" sz="1600" dirty="0" smtClean="0">
                <a:solidFill>
                  <a:schemeClr val="accent2"/>
                </a:solidFill>
                <a:latin typeface="Segoe UI" pitchFamily="34" charset="0"/>
                <a:ea typeface="Segoe UI" pitchFamily="34" charset="0"/>
                <a:cs typeface="Segoe UI" pitchFamily="34" charset="0"/>
              </a:rPr>
              <a:t>interest</a:t>
            </a:r>
          </a:p>
        </p:txBody>
      </p:sp>
      <p:sp>
        <p:nvSpPr>
          <p:cNvPr id="3598" name="AutoShape 2"/>
          <p:cNvSpPr>
            <a:spLocks noChangeArrowheads="1"/>
          </p:cNvSpPr>
          <p:nvPr/>
        </p:nvSpPr>
        <p:spPr bwMode="gray">
          <a:xfrm>
            <a:off x="2648890" y="2978687"/>
            <a:ext cx="572379" cy="457200"/>
          </a:xfrm>
          <a:prstGeom prst="rightArrow">
            <a:avLst>
              <a:gd name="adj1" fmla="val 50000"/>
              <a:gd name="adj2" fmla="val 32292"/>
            </a:avLst>
          </a:prstGeom>
          <a:noFill/>
          <a:ln w="9525" algn="ctr">
            <a:solidFill>
              <a:srgbClr val="B2B2B2"/>
            </a:solidFill>
            <a:prstDash val="sysDash"/>
            <a:miter lim="800000"/>
            <a:headEnd/>
            <a:tailEnd/>
          </a:ln>
        </p:spPr>
        <p:txBody>
          <a:bodyPr wrap="none" anchor="ctr"/>
          <a:lstStyle/>
          <a:p>
            <a:pPr algn="ctr"/>
            <a:endParaRPr lang="en-US" sz="1400" b="1">
              <a:solidFill>
                <a:srgbClr val="000000"/>
              </a:solidFill>
            </a:endParaRPr>
          </a:p>
        </p:txBody>
      </p:sp>
      <p:sp>
        <p:nvSpPr>
          <p:cNvPr id="3599" name="Text Box 2567"/>
          <p:cNvSpPr txBox="1">
            <a:spLocks noChangeArrowheads="1"/>
          </p:cNvSpPr>
          <p:nvPr/>
        </p:nvSpPr>
        <p:spPr bwMode="auto">
          <a:xfrm>
            <a:off x="7515276" y="2274033"/>
            <a:ext cx="2334465" cy="1846659"/>
          </a:xfrm>
          <a:prstGeom prst="rect">
            <a:avLst/>
          </a:prstGeom>
          <a:noFill/>
          <a:ln w="9525">
            <a:noFill/>
            <a:miter lim="800000"/>
            <a:headEnd/>
            <a:tailEnd/>
          </a:ln>
        </p:spPr>
        <p:txBody>
          <a:bodyPr wrap="square">
            <a:spAutoFit/>
          </a:bodyPr>
          <a:lstStyle/>
          <a:p>
            <a:pPr marL="223838" indent="-223838" algn="l">
              <a:spcBef>
                <a:spcPts val="600"/>
              </a:spcBef>
              <a:buFont typeface="Wingdings" panose="05000000000000000000" pitchFamily="2" charset="2"/>
              <a:buChar char="§"/>
            </a:pPr>
            <a:r>
              <a:rPr lang="en-US" sz="1200" b="0" dirty="0" smtClean="0">
                <a:solidFill>
                  <a:schemeClr val="accent5"/>
                </a:solidFill>
                <a:latin typeface="Segoe UI" pitchFamily="34" charset="0"/>
                <a:ea typeface="Segoe UI" pitchFamily="34" charset="0"/>
                <a:cs typeface="Segoe UI" pitchFamily="34" charset="0"/>
              </a:rPr>
              <a:t>Sequencing</a:t>
            </a:r>
          </a:p>
          <a:p>
            <a:pPr marL="223838" indent="-223838" algn="l">
              <a:spcBef>
                <a:spcPts val="600"/>
              </a:spcBef>
              <a:buFont typeface="Wingdings" panose="05000000000000000000" pitchFamily="2" charset="2"/>
              <a:buChar char="§"/>
            </a:pPr>
            <a:r>
              <a:rPr lang="en-US" sz="1200" b="0" dirty="0" smtClean="0">
                <a:solidFill>
                  <a:schemeClr val="accent5"/>
                </a:solidFill>
                <a:latin typeface="Segoe UI" pitchFamily="34" charset="0"/>
                <a:ea typeface="Segoe UI" pitchFamily="34" charset="0"/>
                <a:cs typeface="Segoe UI" pitchFamily="34" charset="0"/>
              </a:rPr>
              <a:t>Genetic risk</a:t>
            </a:r>
          </a:p>
          <a:p>
            <a:pPr marL="223838" indent="-223838" algn="l">
              <a:spcBef>
                <a:spcPts val="600"/>
              </a:spcBef>
              <a:buFont typeface="Wingdings" panose="05000000000000000000" pitchFamily="2" charset="2"/>
              <a:buChar char="§"/>
            </a:pPr>
            <a:r>
              <a:rPr lang="en-US" sz="1200" b="0" dirty="0" smtClean="0">
                <a:solidFill>
                  <a:schemeClr val="accent5"/>
                </a:solidFill>
                <a:latin typeface="Segoe UI" pitchFamily="34" charset="0"/>
                <a:ea typeface="Segoe UI" pitchFamily="34" charset="0"/>
                <a:cs typeface="Segoe UI" pitchFamily="34" charset="0"/>
              </a:rPr>
              <a:t>Pathogen detection</a:t>
            </a:r>
          </a:p>
          <a:p>
            <a:pPr marL="223838" indent="-223838" algn="l">
              <a:spcBef>
                <a:spcPts val="600"/>
              </a:spcBef>
              <a:buFont typeface="Wingdings" panose="05000000000000000000" pitchFamily="2" charset="2"/>
              <a:buChar char="§"/>
            </a:pPr>
            <a:r>
              <a:rPr lang="en-US" sz="1200" b="0" dirty="0" smtClean="0">
                <a:solidFill>
                  <a:schemeClr val="accent5"/>
                </a:solidFill>
                <a:latin typeface="Segoe UI" pitchFamily="34" charset="0"/>
                <a:ea typeface="Segoe UI" pitchFamily="34" charset="0"/>
                <a:cs typeface="Segoe UI" pitchFamily="34" charset="0"/>
              </a:rPr>
              <a:t>Drug development</a:t>
            </a:r>
          </a:p>
          <a:p>
            <a:pPr marL="223838" indent="-223838" algn="l">
              <a:spcBef>
                <a:spcPts val="600"/>
              </a:spcBef>
              <a:buFont typeface="Wingdings" panose="05000000000000000000" pitchFamily="2" charset="2"/>
              <a:buChar char="§"/>
            </a:pPr>
            <a:r>
              <a:rPr lang="en-US" sz="1200" b="0" dirty="0" smtClean="0">
                <a:solidFill>
                  <a:schemeClr val="accent5"/>
                </a:solidFill>
                <a:latin typeface="Segoe UI" pitchFamily="34" charset="0"/>
                <a:ea typeface="Segoe UI" pitchFamily="34" charset="0"/>
                <a:cs typeface="Segoe UI" pitchFamily="34" charset="0"/>
              </a:rPr>
              <a:t>Crop modification</a:t>
            </a:r>
          </a:p>
          <a:p>
            <a:pPr marL="223838" indent="-223838" algn="l">
              <a:spcBef>
                <a:spcPts val="600"/>
              </a:spcBef>
              <a:buFont typeface="Wingdings" panose="05000000000000000000" pitchFamily="2" charset="2"/>
              <a:buChar char="§"/>
            </a:pPr>
            <a:r>
              <a:rPr lang="en-US" sz="1200" b="0" dirty="0" smtClean="0">
                <a:solidFill>
                  <a:schemeClr val="accent5"/>
                </a:solidFill>
                <a:latin typeface="Segoe UI" pitchFamily="34" charset="0"/>
                <a:ea typeface="Segoe UI" pitchFamily="34" charset="0"/>
                <a:cs typeface="Segoe UI" pitchFamily="34" charset="0"/>
              </a:rPr>
              <a:t>Forensic analysis</a:t>
            </a:r>
          </a:p>
          <a:p>
            <a:pPr marL="223838" indent="-223838" algn="l">
              <a:spcBef>
                <a:spcPts val="600"/>
              </a:spcBef>
              <a:buFont typeface="Wingdings" panose="05000000000000000000" pitchFamily="2" charset="2"/>
              <a:buChar char="§"/>
            </a:pPr>
            <a:r>
              <a:rPr lang="en-US" sz="1200" b="0" dirty="0" smtClean="0">
                <a:solidFill>
                  <a:schemeClr val="accent5"/>
                </a:solidFill>
                <a:latin typeface="Segoe UI" pitchFamily="34" charset="0"/>
                <a:ea typeface="Segoe UI" pitchFamily="34" charset="0"/>
                <a:cs typeface="Segoe UI" pitchFamily="34" charset="0"/>
              </a:rPr>
              <a:t>Etc.</a:t>
            </a:r>
          </a:p>
        </p:txBody>
      </p:sp>
      <p:sp>
        <p:nvSpPr>
          <p:cNvPr id="3600" name="Oval 2560"/>
          <p:cNvSpPr>
            <a:spLocks noChangeArrowheads="1"/>
          </p:cNvSpPr>
          <p:nvPr/>
        </p:nvSpPr>
        <p:spPr bwMode="auto">
          <a:xfrm>
            <a:off x="6975911" y="4453447"/>
            <a:ext cx="3094364" cy="476054"/>
          </a:xfrm>
          <a:prstGeom prst="ellipse">
            <a:avLst/>
          </a:prstGeom>
          <a:noFill/>
          <a:ln w="9525">
            <a:noFill/>
            <a:round/>
            <a:headEnd/>
            <a:tailEnd/>
          </a:ln>
        </p:spPr>
        <p:txBody>
          <a:bodyPr wrap="square" lIns="91428" tIns="45714" rIns="91428" bIns="45714" anchor="ctr">
            <a:spAutoFit/>
          </a:bodyPr>
          <a:lstStyle/>
          <a:p>
            <a:pPr algn="ctr"/>
            <a:r>
              <a:rPr lang="en-GB" sz="1600" dirty="0" smtClean="0">
                <a:solidFill>
                  <a:schemeClr val="accent2"/>
                </a:solidFill>
                <a:latin typeface="Segoe UI" pitchFamily="34" charset="0"/>
                <a:ea typeface="Segoe UI" pitchFamily="34" charset="0"/>
                <a:cs typeface="Segoe UI" pitchFamily="34" charset="0"/>
              </a:rPr>
              <a:t>Applications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98"/>
                                        </p:tgtEl>
                                        <p:attrNameLst>
                                          <p:attrName>style.visibility</p:attrName>
                                        </p:attrNameLst>
                                      </p:cBhvr>
                                      <p:to>
                                        <p:strVal val="visible"/>
                                      </p:to>
                                    </p:set>
                                    <p:animEffect transition="in" filter="fade">
                                      <p:cBhvr>
                                        <p:cTn id="7" dur="500"/>
                                        <p:tgtEl>
                                          <p:spTgt spid="3598"/>
                                        </p:tgtEl>
                                      </p:cBhvr>
                                    </p:animEffect>
                                  </p:childTnLst>
                                </p:cTn>
                              </p:par>
                              <p:par>
                                <p:cTn id="8" presetID="10" presetClass="entr" presetSubtype="0" fill="hold" nodeType="withEffect">
                                  <p:stCondLst>
                                    <p:cond delay="0"/>
                                  </p:stCondLst>
                                  <p:childTnLst>
                                    <p:set>
                                      <p:cBhvr>
                                        <p:cTn id="9" dur="1" fill="hold">
                                          <p:stCondLst>
                                            <p:cond delay="0"/>
                                          </p:stCondLst>
                                        </p:cTn>
                                        <p:tgtEl>
                                          <p:spTgt spid="1819"/>
                                        </p:tgtEl>
                                        <p:attrNameLst>
                                          <p:attrName>style.visibility</p:attrName>
                                        </p:attrNameLst>
                                      </p:cBhvr>
                                      <p:to>
                                        <p:strVal val="visible"/>
                                      </p:to>
                                    </p:set>
                                    <p:animEffect transition="in" filter="fade">
                                      <p:cBhvr>
                                        <p:cTn id="10" dur="500"/>
                                        <p:tgtEl>
                                          <p:spTgt spid="18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97"/>
                                        </p:tgtEl>
                                        <p:attrNameLst>
                                          <p:attrName>style.visibility</p:attrName>
                                        </p:attrNameLst>
                                      </p:cBhvr>
                                      <p:to>
                                        <p:strVal val="visible"/>
                                      </p:to>
                                    </p:set>
                                    <p:animEffect transition="in" filter="fade">
                                      <p:cBhvr>
                                        <p:cTn id="13" dur="500"/>
                                        <p:tgtEl>
                                          <p:spTgt spid="359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596"/>
                                        </p:tgtEl>
                                        <p:attrNameLst>
                                          <p:attrName>style.visibility</p:attrName>
                                        </p:attrNameLst>
                                      </p:cBhvr>
                                      <p:to>
                                        <p:strVal val="visible"/>
                                      </p:to>
                                    </p:set>
                                    <p:animEffect transition="in" filter="fade">
                                      <p:cBhvr>
                                        <p:cTn id="18" dur="500"/>
                                        <p:tgtEl>
                                          <p:spTgt spid="3596"/>
                                        </p:tgtEl>
                                      </p:cBhvr>
                                    </p:animEffect>
                                  </p:childTnLst>
                                </p:cTn>
                              </p:par>
                              <p:par>
                                <p:cTn id="19" presetID="10" presetClass="entr" presetSubtype="0" fill="hold" nodeType="withEffect">
                                  <p:stCondLst>
                                    <p:cond delay="0"/>
                                  </p:stCondLst>
                                  <p:childTnLst>
                                    <p:set>
                                      <p:cBhvr>
                                        <p:cTn id="20" dur="1" fill="hold">
                                          <p:stCondLst>
                                            <p:cond delay="0"/>
                                          </p:stCondLst>
                                        </p:cTn>
                                        <p:tgtEl>
                                          <p:spTgt spid="1886"/>
                                        </p:tgtEl>
                                        <p:attrNameLst>
                                          <p:attrName>style.visibility</p:attrName>
                                        </p:attrNameLst>
                                      </p:cBhvr>
                                      <p:to>
                                        <p:strVal val="visible"/>
                                      </p:to>
                                    </p:set>
                                    <p:animEffect transition="in" filter="fade">
                                      <p:cBhvr>
                                        <p:cTn id="21" dur="500"/>
                                        <p:tgtEl>
                                          <p:spTgt spid="188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92"/>
                                        </p:tgtEl>
                                        <p:attrNameLst>
                                          <p:attrName>style.visibility</p:attrName>
                                        </p:attrNameLst>
                                      </p:cBhvr>
                                      <p:to>
                                        <p:strVal val="visible"/>
                                      </p:to>
                                    </p:set>
                                    <p:animEffect transition="in" filter="fade">
                                      <p:cBhvr>
                                        <p:cTn id="24" dur="500"/>
                                        <p:tgtEl>
                                          <p:spTgt spid="3592"/>
                                        </p:tgtEl>
                                      </p:cBhvr>
                                    </p:animEffect>
                                  </p:childTnLst>
                                </p:cTn>
                              </p:par>
                            </p:childTnLst>
                          </p:cTn>
                        </p:par>
                        <p:par>
                          <p:cTn id="25" fill="hold">
                            <p:stCondLst>
                              <p:cond delay="500"/>
                            </p:stCondLst>
                            <p:childTnLst>
                              <p:par>
                                <p:cTn id="26" presetID="10" presetClass="entr" presetSubtype="0" fill="hold" grpId="0" nodeType="afterEffect">
                                  <p:stCondLst>
                                    <p:cond delay="1500"/>
                                  </p:stCondLst>
                                  <p:childTnLst>
                                    <p:set>
                                      <p:cBhvr>
                                        <p:cTn id="27" dur="1" fill="hold">
                                          <p:stCondLst>
                                            <p:cond delay="0"/>
                                          </p:stCondLst>
                                        </p:cTn>
                                        <p:tgtEl>
                                          <p:spTgt spid="3599"/>
                                        </p:tgtEl>
                                        <p:attrNameLst>
                                          <p:attrName>style.visibility</p:attrName>
                                        </p:attrNameLst>
                                      </p:cBhvr>
                                      <p:to>
                                        <p:strVal val="visible"/>
                                      </p:to>
                                    </p:set>
                                    <p:animEffect transition="in" filter="fade">
                                      <p:cBhvr>
                                        <p:cTn id="28" dur="500"/>
                                        <p:tgtEl>
                                          <p:spTgt spid="359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600"/>
                                        </p:tgtEl>
                                        <p:attrNameLst>
                                          <p:attrName>style.visibility</p:attrName>
                                        </p:attrNameLst>
                                      </p:cBhvr>
                                      <p:to>
                                        <p:strVal val="visible"/>
                                      </p:to>
                                    </p:set>
                                    <p:animEffect transition="in" filter="fade">
                                      <p:cBhvr>
                                        <p:cTn id="31" dur="500"/>
                                        <p:tgtEl>
                                          <p:spTgt spid="3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2" grpId="0"/>
      <p:bldP spid="3596" grpId="0" animBg="1"/>
      <p:bldP spid="3597" grpId="0"/>
      <p:bldP spid="3598" grpId="0" animBg="1"/>
      <p:bldP spid="3599" grpId="0"/>
      <p:bldP spid="36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349173" name="think-cell Slide" r:id="rId4" imgW="270" imgH="270" progId="TCLayout.ActiveDocument.1">
                  <p:embed/>
                </p:oleObj>
              </mc:Choice>
              <mc:Fallback>
                <p:oleObj name="think-cell Slide" r:id="rId4" imgW="270" imgH="270" progId="TCLayout.ActiveDocument.1">
                  <p:embed/>
                  <p:pic>
                    <p:nvPicPr>
                      <p:cNvPr id="0" name="Picture 2"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smtClean="0">
                <a:solidFill>
                  <a:schemeClr val="tx1"/>
                </a:solidFill>
              </a:rPr>
              <a:t>PCR relies on DNA’s unique structure </a:t>
            </a:r>
            <a:endParaRPr lang="en-US" dirty="0">
              <a:solidFill>
                <a:schemeClr val="tx1"/>
              </a:solidFill>
            </a:endParaRPr>
          </a:p>
        </p:txBody>
      </p:sp>
      <p:sp>
        <p:nvSpPr>
          <p:cNvPr id="6" name="Rectangle 2"/>
          <p:cNvSpPr>
            <a:spLocks noChangeArrowheads="1"/>
          </p:cNvSpPr>
          <p:nvPr/>
        </p:nvSpPr>
        <p:spPr bwMode="auto">
          <a:xfrm>
            <a:off x="0" y="1504950"/>
            <a:ext cx="9144000" cy="0"/>
          </a:xfrm>
          <a:prstGeom prst="rect">
            <a:avLst/>
          </a:prstGeom>
          <a:noFill/>
          <a:ln w="9525">
            <a:noFill/>
            <a:miter lim="800000"/>
            <a:headEnd/>
            <a:tailEnd/>
          </a:ln>
        </p:spPr>
        <p:txBody>
          <a:bodyPr wrap="none" anchor="ctr">
            <a:spAutoFit/>
          </a:bodyPr>
          <a:lstStyle/>
          <a:p>
            <a:endParaRPr lang="en-US">
              <a:latin typeface="Calibri" pitchFamily="68" charset="0"/>
            </a:endParaRPr>
          </a:p>
        </p:txBody>
      </p:sp>
      <p:pic>
        <p:nvPicPr>
          <p:cNvPr id="2239492" name="Picture 4" descr="DNA is a double helix formed by base pairs attached to a sugar-phosphate backbone."/>
          <p:cNvPicPr>
            <a:picLocks noChangeAspect="1" noChangeArrowheads="1"/>
          </p:cNvPicPr>
          <p:nvPr/>
        </p:nvPicPr>
        <p:blipFill>
          <a:blip r:embed="rId6" cstate="print"/>
          <a:srcRect/>
          <a:stretch>
            <a:fillRect/>
          </a:stretch>
        </p:blipFill>
        <p:spPr bwMode="auto">
          <a:xfrm>
            <a:off x="650875" y="1705682"/>
            <a:ext cx="3810000" cy="3810000"/>
          </a:xfrm>
          <a:prstGeom prst="rect">
            <a:avLst/>
          </a:prstGeom>
          <a:noFill/>
        </p:spPr>
      </p:pic>
      <p:sp>
        <p:nvSpPr>
          <p:cNvPr id="24" name="BCG_FootNote_Box"/>
          <p:cNvSpPr txBox="1">
            <a:spLocks noChangeArrowheads="1"/>
          </p:cNvSpPr>
          <p:nvPr/>
        </p:nvSpPr>
        <p:spPr bwMode="auto">
          <a:xfrm>
            <a:off x="461594" y="5917751"/>
            <a:ext cx="8683625" cy="328613"/>
          </a:xfrm>
          <a:prstGeom prst="rect">
            <a:avLst/>
          </a:prstGeom>
          <a:noFill/>
          <a:ln w="12700">
            <a:noFill/>
            <a:miter lim="800000"/>
            <a:headEnd/>
            <a:tailEnd/>
          </a:ln>
        </p:spPr>
        <p:txBody>
          <a:bodyPr lIns="0" tIns="0" rIns="0" bIns="0" anchor="b"/>
          <a:lstStyle/>
          <a:p>
            <a:pPr algn="l" eaLnBrk="0" fontAlgn="base" hangingPunct="0">
              <a:lnSpc>
                <a:spcPct val="90000"/>
              </a:lnSpc>
              <a:spcBef>
                <a:spcPct val="0"/>
              </a:spcBef>
              <a:spcAft>
                <a:spcPct val="0"/>
              </a:spcAft>
            </a:pPr>
            <a:r>
              <a:rPr lang="en-US" sz="800" b="0" dirty="0" smtClean="0">
                <a:latin typeface="+mn-lt"/>
              </a:rPr>
              <a:t>Source</a:t>
            </a:r>
            <a:r>
              <a:rPr lang="en-US" sz="800" b="0" dirty="0">
                <a:latin typeface="+mn-lt"/>
              </a:rPr>
              <a:t>: </a:t>
            </a:r>
            <a:r>
              <a:rPr lang="en-US" sz="800" b="0" dirty="0" smtClean="0">
                <a:latin typeface="+mn-lt"/>
              </a:rPr>
              <a:t>US National Library of Medicine, </a:t>
            </a:r>
            <a:r>
              <a:rPr lang="en-US" sz="800" b="0" dirty="0" err="1" smtClean="0">
                <a:latin typeface="+mn-lt"/>
              </a:rPr>
              <a:t>NIH</a:t>
            </a:r>
            <a:r>
              <a:rPr lang="en-US" sz="800" b="0" dirty="0" smtClean="0">
                <a:latin typeface="+mn-lt"/>
              </a:rPr>
              <a:t>, </a:t>
            </a:r>
            <a:r>
              <a:rPr lang="en-US" sz="800" b="0" dirty="0" err="1" smtClean="0">
                <a:latin typeface="+mn-lt"/>
              </a:rPr>
              <a:t>Thinkquest</a:t>
            </a:r>
            <a:endParaRPr lang="en-US" sz="800" b="0" dirty="0">
              <a:latin typeface="+mn-lt"/>
            </a:endParaRPr>
          </a:p>
        </p:txBody>
      </p:sp>
      <p:sp>
        <p:nvSpPr>
          <p:cNvPr id="28" name="Rectangle 2"/>
          <p:cNvSpPr>
            <a:spLocks noChangeArrowheads="1"/>
          </p:cNvSpPr>
          <p:nvPr/>
        </p:nvSpPr>
        <p:spPr bwMode="gray">
          <a:xfrm>
            <a:off x="579956" y="1217108"/>
            <a:ext cx="3961745" cy="428625"/>
          </a:xfrm>
          <a:prstGeom prst="rect">
            <a:avLst/>
          </a:prstGeom>
          <a:solidFill>
            <a:schemeClr val="bg1"/>
          </a:solidFill>
          <a:ln w="9525">
            <a:noFill/>
            <a:miter lim="800000"/>
            <a:headEnd/>
            <a:tailEnd/>
          </a:ln>
          <a:effectLst>
            <a:outerShdw dist="25400" dir="5400000" sx="99000" sy="99000" algn="ctr" rotWithShape="0">
              <a:schemeClr val="tx2"/>
            </a:outerShdw>
          </a:effectLst>
        </p:spPr>
        <p:txBody>
          <a:bodyPr tIns="91440" bIns="91440" anchor="b">
            <a:spAutoFit/>
          </a:bodyPr>
          <a:lstStyle/>
          <a:p>
            <a:pPr algn="ctr"/>
            <a:r>
              <a:rPr lang="en-US" sz="1600" b="0" dirty="0" smtClean="0">
                <a:latin typeface="Segoe UI" pitchFamily="34" charset="0"/>
                <a:ea typeface="Segoe UI" pitchFamily="34" charset="0"/>
                <a:cs typeface="Segoe UI" pitchFamily="34" charset="0"/>
              </a:rPr>
              <a:t>DNA: a double helix...</a:t>
            </a:r>
            <a:endParaRPr lang="en-US" sz="1600" b="0" dirty="0">
              <a:latin typeface="Segoe UI" pitchFamily="34" charset="0"/>
              <a:ea typeface="Segoe UI" pitchFamily="34" charset="0"/>
              <a:cs typeface="Segoe UI" pitchFamily="34" charset="0"/>
            </a:endParaRPr>
          </a:p>
        </p:txBody>
      </p:sp>
      <p:grpSp>
        <p:nvGrpSpPr>
          <p:cNvPr id="11" name="Group 10"/>
          <p:cNvGrpSpPr/>
          <p:nvPr/>
        </p:nvGrpSpPr>
        <p:grpSpPr>
          <a:xfrm>
            <a:off x="4991259" y="1214846"/>
            <a:ext cx="3961745" cy="4324439"/>
            <a:chOff x="4991259" y="1214846"/>
            <a:chExt cx="3961745" cy="4324439"/>
          </a:xfrm>
        </p:grpSpPr>
        <p:sp>
          <p:nvSpPr>
            <p:cNvPr id="30" name="Rectangle 4"/>
            <p:cNvSpPr>
              <a:spLocks noChangeArrowheads="1"/>
            </p:cNvSpPr>
            <p:nvPr/>
          </p:nvSpPr>
          <p:spPr bwMode="gray">
            <a:xfrm>
              <a:off x="4991259" y="1214846"/>
              <a:ext cx="3961745" cy="430887"/>
            </a:xfrm>
            <a:prstGeom prst="rect">
              <a:avLst/>
            </a:prstGeom>
            <a:solidFill>
              <a:schemeClr val="bg1"/>
            </a:solidFill>
            <a:ln w="9525">
              <a:noFill/>
              <a:miter lim="800000"/>
              <a:headEnd/>
              <a:tailEnd/>
            </a:ln>
            <a:effectLst>
              <a:outerShdw dist="25400" dir="5400000" sx="99000" sy="99000" algn="ctr" rotWithShape="0">
                <a:schemeClr val="tx2"/>
              </a:outerShdw>
            </a:effectLst>
          </p:spPr>
          <p:txBody>
            <a:bodyPr tIns="91440" bIns="91440" anchor="b">
              <a:spAutoFit/>
            </a:bodyPr>
            <a:lstStyle/>
            <a:p>
              <a:pPr algn="ctr"/>
              <a:r>
                <a:rPr lang="en-US" sz="1600" b="0" dirty="0" smtClean="0">
                  <a:latin typeface="Segoe UI" pitchFamily="34" charset="0"/>
                  <a:ea typeface="Segoe UI" pitchFamily="34" charset="0"/>
                  <a:cs typeface="Segoe UI" pitchFamily="34" charset="0"/>
                </a:rPr>
                <a:t>...held together by base </a:t>
              </a:r>
              <a:r>
                <a:rPr lang="en-US" sz="1600" b="0" dirty="0" err="1" smtClean="0">
                  <a:latin typeface="Segoe UI" pitchFamily="34" charset="0"/>
                  <a:ea typeface="Segoe UI" pitchFamily="34" charset="0"/>
                  <a:cs typeface="Segoe UI" pitchFamily="34" charset="0"/>
                </a:rPr>
                <a:t>complementarity</a:t>
              </a:r>
              <a:endParaRPr lang="en-US" sz="1600" b="0" dirty="0">
                <a:latin typeface="Segoe UI" pitchFamily="34" charset="0"/>
                <a:ea typeface="Segoe UI" pitchFamily="34" charset="0"/>
                <a:cs typeface="Segoe UI" pitchFamily="34" charset="0"/>
              </a:endParaRPr>
            </a:p>
          </p:txBody>
        </p:sp>
        <p:grpSp>
          <p:nvGrpSpPr>
            <p:cNvPr id="10" name="Group 9"/>
            <p:cNvGrpSpPr/>
            <p:nvPr/>
          </p:nvGrpSpPr>
          <p:grpSpPr>
            <a:xfrm>
              <a:off x="5032203" y="1707868"/>
              <a:ext cx="3890826" cy="3831417"/>
              <a:chOff x="4991259" y="1817052"/>
              <a:chExt cx="3890826" cy="3831417"/>
            </a:xfrm>
          </p:grpSpPr>
          <p:sp>
            <p:nvSpPr>
              <p:cNvPr id="27" name="Rectangle 3"/>
              <p:cNvSpPr>
                <a:spLocks noChangeArrowheads="1"/>
              </p:cNvSpPr>
              <p:nvPr/>
            </p:nvSpPr>
            <p:spPr bwMode="auto">
              <a:xfrm>
                <a:off x="4991259" y="1817052"/>
                <a:ext cx="3890826" cy="3819473"/>
              </a:xfrm>
              <a:prstGeom prst="rect">
                <a:avLst/>
              </a:prstGeom>
              <a:solidFill>
                <a:schemeClr val="tx1"/>
              </a:solidFill>
              <a:ln w="31750">
                <a:solidFill>
                  <a:schemeClr val="tx1"/>
                </a:solidFill>
                <a:miter lim="800000"/>
                <a:headEnd/>
                <a:tailEnd/>
              </a:ln>
            </p:spPr>
            <p:txBody>
              <a:bodyPr/>
              <a:lstStyle/>
              <a:p>
                <a:endParaRPr lang="en-US">
                  <a:latin typeface="Calibri" pitchFamily="68" charset="0"/>
                </a:endParaRPr>
              </a:p>
            </p:txBody>
          </p:sp>
          <p:pic>
            <p:nvPicPr>
              <p:cNvPr id="2349073" name="Picture 17" descr="http://www.bristol.k12.ct.us/uploaded/faculty/solomona/Images_for_websites/Genetics/image061%5b2%5d.gif"/>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r="64049"/>
              <a:stretch/>
            </p:blipFill>
            <p:spPr bwMode="auto">
              <a:xfrm>
                <a:off x="6197218" y="1817052"/>
                <a:ext cx="1631713" cy="3831417"/>
              </a:xfrm>
              <a:prstGeom prst="rect">
                <a:avLst/>
              </a:prstGeom>
              <a:noFill/>
              <a:extLst>
                <a:ext uri="{909E8E84-426E-40dd-AFC4-6F175D3DCCD1}">
                  <a14:hiddenFill xmlns="" xmlns:a14="http://schemas.microsoft.com/office/drawing/2010/main">
                    <a:solidFill>
                      <a:srgbClr val="FFFFFF"/>
                    </a:solidFill>
                  </a14:hiddenFill>
                </a:ext>
              </a:extLst>
            </p:spPr>
          </p:pic>
        </p:grpSp>
      </p:gr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How PCR works: 3 steps to copy DNA</a:t>
            </a:r>
            <a:endParaRPr lang="en-US" dirty="0">
              <a:solidFill>
                <a:schemeClr val="tx1"/>
              </a:solidFill>
            </a:endParaRPr>
          </a:p>
        </p:txBody>
      </p:sp>
      <p:sp>
        <p:nvSpPr>
          <p:cNvPr id="10" name="ZoneTexte 1210"/>
          <p:cNvSpPr txBox="1">
            <a:spLocks noChangeArrowheads="1"/>
          </p:cNvSpPr>
          <p:nvPr/>
        </p:nvSpPr>
        <p:spPr bwMode="auto">
          <a:xfrm>
            <a:off x="253293" y="1935309"/>
            <a:ext cx="2000250" cy="400110"/>
          </a:xfrm>
          <a:prstGeom prst="rect">
            <a:avLst/>
          </a:prstGeom>
          <a:noFill/>
          <a:ln w="9525">
            <a:noFill/>
            <a:miter lim="800000"/>
            <a:headEnd/>
            <a:tailEnd/>
          </a:ln>
        </p:spPr>
        <p:txBody>
          <a:bodyPr>
            <a:spAutoFit/>
          </a:bodyPr>
          <a:lstStyle/>
          <a:p>
            <a:pPr algn="ctr"/>
            <a:r>
              <a:rPr lang="en-US" sz="2000" b="1" dirty="0" smtClean="0">
                <a:latin typeface="Segoe UI Semibold" pitchFamily="34" charset="0"/>
              </a:rPr>
              <a:t>Denaturation</a:t>
            </a:r>
            <a:endParaRPr lang="en-US" sz="2000" b="1" dirty="0">
              <a:latin typeface="Segoe UI Semibold" pitchFamily="34" charset="0"/>
            </a:endParaRPr>
          </a:p>
        </p:txBody>
      </p:sp>
      <p:sp>
        <p:nvSpPr>
          <p:cNvPr id="1317" name="Oval 2409"/>
          <p:cNvSpPr>
            <a:spLocks noChangeArrowheads="1"/>
          </p:cNvSpPr>
          <p:nvPr/>
        </p:nvSpPr>
        <p:spPr bwMode="auto">
          <a:xfrm>
            <a:off x="950823" y="1407861"/>
            <a:ext cx="482204" cy="482204"/>
          </a:xfrm>
          <a:prstGeom prst="ellipse">
            <a:avLst/>
          </a:prstGeom>
          <a:solidFill>
            <a:schemeClr val="folHlink"/>
          </a:solidFill>
          <a:ln w="22225">
            <a:solidFill>
              <a:schemeClr val="hlink"/>
            </a:solidFill>
            <a:round/>
            <a:headEnd/>
            <a:tailEnd/>
          </a:ln>
        </p:spPr>
        <p:txBody>
          <a:bodyPr wrap="none" lIns="68579" tIns="34289" rIns="68579" bIns="34289" anchor="ctr"/>
          <a:lstStyle/>
          <a:p>
            <a:pPr algn="ctr"/>
            <a:r>
              <a:rPr lang="en-GB" sz="1800" b="1" dirty="0"/>
              <a:t>1</a:t>
            </a:r>
          </a:p>
        </p:txBody>
      </p:sp>
      <p:sp>
        <p:nvSpPr>
          <p:cNvPr id="1323" name="Rectangle 3"/>
          <p:cNvSpPr txBox="1">
            <a:spLocks noChangeArrowheads="1"/>
          </p:cNvSpPr>
          <p:nvPr/>
        </p:nvSpPr>
        <p:spPr bwMode="gray">
          <a:xfrm>
            <a:off x="5977724" y="1304479"/>
            <a:ext cx="3295934" cy="844955"/>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285750" marR="0" lvl="1" indent="-171450" defTabSz="914400" rtl="0" eaLnBrk="1" fontAlgn="base" latinLnBrk="0" hangingPunct="1">
              <a:lnSpc>
                <a:spcPct val="100000"/>
              </a:lnSpc>
              <a:spcBef>
                <a:spcPct val="0"/>
              </a:spcBef>
              <a:spcAft>
                <a:spcPct val="0"/>
              </a:spcAft>
              <a:buClr>
                <a:schemeClr val="tx2"/>
              </a:buClr>
              <a:buSzTx/>
              <a:buFont typeface="Wingdings" pitchFamily="68" charset="2"/>
              <a:buNone/>
              <a:tabLst/>
              <a:defRPr/>
            </a:pPr>
            <a:r>
              <a:rPr kumimoji="0" lang="en-US" sz="2400" i="0" u="none" strike="noStrike" kern="0" cap="none" spc="0" normalizeH="0" baseline="0" noProof="0" dirty="0" smtClean="0">
                <a:ln>
                  <a:noFill/>
                </a:ln>
                <a:solidFill>
                  <a:schemeClr val="accent1"/>
                </a:solidFill>
                <a:effectLst/>
                <a:uLnTx/>
                <a:uFillTx/>
                <a:latin typeface="Segoe UI" pitchFamily="34" charset="0"/>
                <a:ea typeface="Segoe UI" pitchFamily="34" charset="0"/>
                <a:cs typeface="Segoe UI" pitchFamily="34" charset="0"/>
              </a:rPr>
              <a:t>94°C</a:t>
            </a:r>
          </a:p>
        </p:txBody>
      </p:sp>
      <p:grpSp>
        <p:nvGrpSpPr>
          <p:cNvPr id="7" name="Group 6"/>
          <p:cNvGrpSpPr/>
          <p:nvPr/>
        </p:nvGrpSpPr>
        <p:grpSpPr>
          <a:xfrm>
            <a:off x="3180771" y="1801637"/>
            <a:ext cx="2701767" cy="553303"/>
            <a:chOff x="3156918" y="1857294"/>
            <a:chExt cx="2701767" cy="553303"/>
          </a:xfrm>
        </p:grpSpPr>
        <p:sp>
          <p:nvSpPr>
            <p:cNvPr id="862" name="Freeform 266"/>
            <p:cNvSpPr>
              <a:spLocks noChangeAspect="1"/>
            </p:cNvSpPr>
            <p:nvPr/>
          </p:nvSpPr>
          <p:spPr bwMode="auto">
            <a:xfrm>
              <a:off x="3221867" y="1960540"/>
              <a:ext cx="2564043" cy="450057"/>
            </a:xfrm>
            <a:custGeom>
              <a:avLst/>
              <a:gdLst>
                <a:gd name="T0" fmla="*/ 8900 w 1424"/>
                <a:gd name="T1" fmla="*/ 883 h 250"/>
                <a:gd name="T2" fmla="*/ 5950 w 1424"/>
                <a:gd name="T3" fmla="*/ 863 h 250"/>
                <a:gd name="T4" fmla="*/ 5925 w 1424"/>
                <a:gd name="T5" fmla="*/ 883 h 250"/>
                <a:gd name="T6" fmla="*/ 2975 w 1424"/>
                <a:gd name="T7" fmla="*/ 863 h 250"/>
                <a:gd name="T8" fmla="*/ 2950 w 1424"/>
                <a:gd name="T9" fmla="*/ 883 h 250"/>
                <a:gd name="T10" fmla="*/ 0 w 1424"/>
                <a:gd name="T11" fmla="*/ 863 h 250"/>
                <a:gd name="T12" fmla="*/ 0 w 1424"/>
                <a:gd name="T13" fmla="*/ 632 h 250"/>
                <a:gd name="T14" fmla="*/ 2950 w 1424"/>
                <a:gd name="T15" fmla="*/ 650 h 250"/>
                <a:gd name="T16" fmla="*/ 2975 w 1424"/>
                <a:gd name="T17" fmla="*/ 632 h 250"/>
                <a:gd name="T18" fmla="*/ 5925 w 1424"/>
                <a:gd name="T19" fmla="*/ 650 h 250"/>
                <a:gd name="T20" fmla="*/ 5950 w 1424"/>
                <a:gd name="T21" fmla="*/ 632 h 250"/>
                <a:gd name="T22" fmla="*/ 8900 w 1424"/>
                <a:gd name="T23" fmla="*/ 650 h 250"/>
                <a:gd name="T24" fmla="*/ 8900 w 1424"/>
                <a:gd name="T25" fmla="*/ 883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24"/>
                <a:gd name="T40" fmla="*/ 0 h 250"/>
                <a:gd name="T41" fmla="*/ 1424 w 1424"/>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24" h="250">
                  <a:moveTo>
                    <a:pt x="1424" y="141"/>
                  </a:moveTo>
                  <a:cubicBezTo>
                    <a:pt x="1280" y="250"/>
                    <a:pt x="1109" y="37"/>
                    <a:pt x="952" y="138"/>
                  </a:cubicBezTo>
                  <a:cubicBezTo>
                    <a:pt x="948" y="141"/>
                    <a:pt x="948" y="141"/>
                    <a:pt x="948" y="141"/>
                  </a:cubicBezTo>
                  <a:cubicBezTo>
                    <a:pt x="804" y="250"/>
                    <a:pt x="633" y="37"/>
                    <a:pt x="476" y="138"/>
                  </a:cubicBezTo>
                  <a:cubicBezTo>
                    <a:pt x="472" y="141"/>
                    <a:pt x="472" y="141"/>
                    <a:pt x="472" y="141"/>
                  </a:cubicBezTo>
                  <a:cubicBezTo>
                    <a:pt x="328" y="250"/>
                    <a:pt x="157" y="37"/>
                    <a:pt x="0" y="138"/>
                  </a:cubicBezTo>
                  <a:cubicBezTo>
                    <a:pt x="0" y="101"/>
                    <a:pt x="0" y="101"/>
                    <a:pt x="0" y="101"/>
                  </a:cubicBezTo>
                  <a:cubicBezTo>
                    <a:pt x="157" y="0"/>
                    <a:pt x="328" y="213"/>
                    <a:pt x="472" y="104"/>
                  </a:cubicBezTo>
                  <a:cubicBezTo>
                    <a:pt x="476" y="101"/>
                    <a:pt x="476" y="101"/>
                    <a:pt x="476" y="101"/>
                  </a:cubicBezTo>
                  <a:cubicBezTo>
                    <a:pt x="633" y="0"/>
                    <a:pt x="804" y="213"/>
                    <a:pt x="948" y="104"/>
                  </a:cubicBezTo>
                  <a:cubicBezTo>
                    <a:pt x="952" y="101"/>
                    <a:pt x="952" y="101"/>
                    <a:pt x="952" y="101"/>
                  </a:cubicBezTo>
                  <a:cubicBezTo>
                    <a:pt x="1109" y="0"/>
                    <a:pt x="1280" y="213"/>
                    <a:pt x="1424" y="104"/>
                  </a:cubicBezTo>
                  <a:lnTo>
                    <a:pt x="1424" y="141"/>
                  </a:lnTo>
                  <a:close/>
                </a:path>
              </a:pathLst>
            </a:custGeom>
            <a:solidFill>
              <a:srgbClr val="113A8D"/>
            </a:solidFill>
            <a:ln w="9525">
              <a:noFill/>
              <a:round/>
              <a:headEnd/>
              <a:tailEnd/>
            </a:ln>
          </p:spPr>
          <p:txBody>
            <a:bodyPr/>
            <a:lstStyle/>
            <a:p>
              <a:endParaRPr lang="en-US"/>
            </a:p>
          </p:txBody>
        </p:sp>
        <p:grpSp>
          <p:nvGrpSpPr>
            <p:cNvPr id="4015" name="Group 272"/>
            <p:cNvGrpSpPr>
              <a:grpSpLocks/>
            </p:cNvGrpSpPr>
            <p:nvPr/>
          </p:nvGrpSpPr>
          <p:grpSpPr bwMode="auto">
            <a:xfrm>
              <a:off x="3156918" y="1857294"/>
              <a:ext cx="2701767" cy="372904"/>
              <a:chOff x="1878" y="1888"/>
              <a:chExt cx="1891" cy="261"/>
            </a:xfrm>
          </p:grpSpPr>
          <p:grpSp>
            <p:nvGrpSpPr>
              <p:cNvPr id="4016" name="Group 273"/>
              <p:cNvGrpSpPr>
                <a:grpSpLocks noChangeAspect="1"/>
              </p:cNvGrpSpPr>
              <p:nvPr/>
            </p:nvGrpSpPr>
            <p:grpSpPr bwMode="auto">
              <a:xfrm>
                <a:off x="1878" y="1919"/>
                <a:ext cx="53" cy="157"/>
                <a:chOff x="627" y="867"/>
                <a:chExt cx="95" cy="279"/>
              </a:xfrm>
            </p:grpSpPr>
            <p:sp>
              <p:nvSpPr>
                <p:cNvPr id="4112" name="Freeform 27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113" name="Freeform 275"/>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114" name="Freeform 276"/>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115" name="Freeform 27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116" name="Freeform 278"/>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017" name="Group 279"/>
              <p:cNvGrpSpPr>
                <a:grpSpLocks noChangeAspect="1"/>
              </p:cNvGrpSpPr>
              <p:nvPr/>
            </p:nvGrpSpPr>
            <p:grpSpPr bwMode="auto">
              <a:xfrm>
                <a:off x="2170" y="1956"/>
                <a:ext cx="53" cy="157"/>
                <a:chOff x="627" y="867"/>
                <a:chExt cx="95" cy="279"/>
              </a:xfrm>
            </p:grpSpPr>
            <p:sp>
              <p:nvSpPr>
                <p:cNvPr id="4107" name="Freeform 280"/>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108" name="Freeform 281"/>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109" name="Freeform 282"/>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110" name="Freeform 283"/>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111" name="Freeform 284"/>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018" name="Group 285"/>
              <p:cNvGrpSpPr>
                <a:grpSpLocks noChangeAspect="1"/>
              </p:cNvGrpSpPr>
              <p:nvPr/>
            </p:nvGrpSpPr>
            <p:grpSpPr bwMode="auto">
              <a:xfrm>
                <a:off x="2560" y="1913"/>
                <a:ext cx="53" cy="156"/>
                <a:chOff x="627" y="867"/>
                <a:chExt cx="95" cy="279"/>
              </a:xfrm>
            </p:grpSpPr>
            <p:sp>
              <p:nvSpPr>
                <p:cNvPr id="4102" name="Freeform 286"/>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103" name="Freeform 287"/>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104" name="Freeform 288"/>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105" name="Freeform 28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106" name="Freeform 290"/>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019" name="Group 291"/>
              <p:cNvGrpSpPr>
                <a:grpSpLocks noChangeAspect="1"/>
              </p:cNvGrpSpPr>
              <p:nvPr/>
            </p:nvGrpSpPr>
            <p:grpSpPr bwMode="auto">
              <a:xfrm>
                <a:off x="2758" y="1933"/>
                <a:ext cx="53" cy="156"/>
                <a:chOff x="627" y="867"/>
                <a:chExt cx="95" cy="279"/>
              </a:xfrm>
            </p:grpSpPr>
            <p:sp>
              <p:nvSpPr>
                <p:cNvPr id="4097" name="Freeform 29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098" name="Freeform 293"/>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099" name="Freeform 294"/>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100" name="Freeform 29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101" name="Freeform 296"/>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020" name="Group 297"/>
              <p:cNvGrpSpPr>
                <a:grpSpLocks noChangeAspect="1"/>
              </p:cNvGrpSpPr>
              <p:nvPr/>
            </p:nvGrpSpPr>
            <p:grpSpPr bwMode="auto">
              <a:xfrm>
                <a:off x="3087" y="1973"/>
                <a:ext cx="54" cy="156"/>
                <a:chOff x="627" y="867"/>
                <a:chExt cx="95" cy="279"/>
              </a:xfrm>
            </p:grpSpPr>
            <p:sp>
              <p:nvSpPr>
                <p:cNvPr id="4092" name="Freeform 29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093" name="Freeform 299"/>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094" name="Freeform 300"/>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095" name="Freeform 30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096" name="Freeform 302"/>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021" name="Group 303"/>
              <p:cNvGrpSpPr>
                <a:grpSpLocks noChangeAspect="1"/>
              </p:cNvGrpSpPr>
              <p:nvPr/>
            </p:nvGrpSpPr>
            <p:grpSpPr bwMode="auto">
              <a:xfrm>
                <a:off x="3501" y="1946"/>
                <a:ext cx="53" cy="157"/>
                <a:chOff x="627" y="867"/>
                <a:chExt cx="95" cy="279"/>
              </a:xfrm>
            </p:grpSpPr>
            <p:sp>
              <p:nvSpPr>
                <p:cNvPr id="4087" name="Freeform 30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088" name="Freeform 305"/>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089" name="Freeform 306"/>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090" name="Freeform 30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091" name="Freeform 308"/>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022" name="Group 309"/>
              <p:cNvGrpSpPr>
                <a:grpSpLocks noChangeAspect="1"/>
              </p:cNvGrpSpPr>
              <p:nvPr/>
            </p:nvGrpSpPr>
            <p:grpSpPr bwMode="auto">
              <a:xfrm>
                <a:off x="1972" y="1898"/>
                <a:ext cx="53" cy="156"/>
                <a:chOff x="1008" y="867"/>
                <a:chExt cx="95" cy="278"/>
              </a:xfrm>
            </p:grpSpPr>
            <p:sp>
              <p:nvSpPr>
                <p:cNvPr id="4083" name="Freeform 310"/>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084" name="Freeform 311"/>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085" name="Freeform 312"/>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086" name="Freeform 313"/>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023" name="Group 314"/>
              <p:cNvGrpSpPr>
                <a:grpSpLocks noChangeAspect="1"/>
              </p:cNvGrpSpPr>
              <p:nvPr/>
            </p:nvGrpSpPr>
            <p:grpSpPr bwMode="auto">
              <a:xfrm rot="10800000">
                <a:off x="2271" y="1985"/>
                <a:ext cx="53" cy="161"/>
                <a:chOff x="818" y="866"/>
                <a:chExt cx="96" cy="286"/>
              </a:xfrm>
            </p:grpSpPr>
            <p:sp>
              <p:nvSpPr>
                <p:cNvPr id="4079" name="Freeform 31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4080" name="Freeform 31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4081" name="Freeform 31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4082" name="Freeform 31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4024" name="Group 319"/>
              <p:cNvGrpSpPr>
                <a:grpSpLocks noChangeAspect="1"/>
              </p:cNvGrpSpPr>
              <p:nvPr/>
            </p:nvGrpSpPr>
            <p:grpSpPr bwMode="auto">
              <a:xfrm>
                <a:off x="2466" y="1946"/>
                <a:ext cx="53" cy="156"/>
                <a:chOff x="1008" y="867"/>
                <a:chExt cx="95" cy="278"/>
              </a:xfrm>
            </p:grpSpPr>
            <p:sp>
              <p:nvSpPr>
                <p:cNvPr id="4075" name="Freeform 320"/>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076" name="Freeform 321"/>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077" name="Freeform 322"/>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078" name="Freeform 323"/>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025" name="Group 324"/>
              <p:cNvGrpSpPr>
                <a:grpSpLocks noChangeAspect="1"/>
              </p:cNvGrpSpPr>
              <p:nvPr/>
            </p:nvGrpSpPr>
            <p:grpSpPr bwMode="auto">
              <a:xfrm rot="10800000">
                <a:off x="3286" y="1888"/>
                <a:ext cx="53" cy="160"/>
                <a:chOff x="818" y="866"/>
                <a:chExt cx="96" cy="286"/>
              </a:xfrm>
            </p:grpSpPr>
            <p:sp>
              <p:nvSpPr>
                <p:cNvPr id="4071" name="Freeform 32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4072" name="Freeform 32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4073" name="Freeform 32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4074" name="Freeform 32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4026" name="Group 329"/>
              <p:cNvGrpSpPr>
                <a:grpSpLocks noChangeAspect="1"/>
              </p:cNvGrpSpPr>
              <p:nvPr/>
            </p:nvGrpSpPr>
            <p:grpSpPr bwMode="auto">
              <a:xfrm>
                <a:off x="3608" y="1993"/>
                <a:ext cx="53" cy="156"/>
                <a:chOff x="1008" y="867"/>
                <a:chExt cx="95" cy="278"/>
              </a:xfrm>
            </p:grpSpPr>
            <p:sp>
              <p:nvSpPr>
                <p:cNvPr id="4067" name="Freeform 330"/>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068" name="Freeform 331"/>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069" name="Freeform 332"/>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070" name="Freeform 333"/>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027" name="Group 334"/>
              <p:cNvGrpSpPr>
                <a:grpSpLocks noChangeAspect="1"/>
              </p:cNvGrpSpPr>
              <p:nvPr/>
            </p:nvGrpSpPr>
            <p:grpSpPr bwMode="auto">
              <a:xfrm>
                <a:off x="2072" y="1923"/>
                <a:ext cx="54" cy="156"/>
                <a:chOff x="1203" y="861"/>
                <a:chExt cx="95" cy="279"/>
              </a:xfrm>
            </p:grpSpPr>
            <p:sp>
              <p:nvSpPr>
                <p:cNvPr id="4063" name="Freeform 33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064" name="Freeform 33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065" name="Freeform 33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066" name="Freeform 33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028" name="Group 339"/>
              <p:cNvGrpSpPr>
                <a:grpSpLocks noChangeAspect="1"/>
              </p:cNvGrpSpPr>
              <p:nvPr/>
            </p:nvGrpSpPr>
            <p:grpSpPr bwMode="auto">
              <a:xfrm rot="10800000">
                <a:off x="2368" y="1985"/>
                <a:ext cx="54" cy="161"/>
                <a:chOff x="818" y="866"/>
                <a:chExt cx="96" cy="286"/>
              </a:xfrm>
            </p:grpSpPr>
            <p:sp>
              <p:nvSpPr>
                <p:cNvPr id="4059" name="Freeform 34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4060" name="Freeform 34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4061" name="Freeform 34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4062" name="Freeform 34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4029" name="Group 344"/>
              <p:cNvGrpSpPr>
                <a:grpSpLocks noChangeAspect="1"/>
              </p:cNvGrpSpPr>
              <p:nvPr/>
            </p:nvGrpSpPr>
            <p:grpSpPr bwMode="auto">
              <a:xfrm>
                <a:off x="2657" y="1912"/>
                <a:ext cx="53" cy="156"/>
                <a:chOff x="1203" y="861"/>
                <a:chExt cx="95" cy="279"/>
              </a:xfrm>
            </p:grpSpPr>
            <p:sp>
              <p:nvSpPr>
                <p:cNvPr id="4055" name="Freeform 34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056" name="Freeform 34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057" name="Freeform 34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058" name="Freeform 34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030" name="Group 349"/>
              <p:cNvGrpSpPr>
                <a:grpSpLocks noChangeAspect="1"/>
              </p:cNvGrpSpPr>
              <p:nvPr/>
            </p:nvGrpSpPr>
            <p:grpSpPr bwMode="auto">
              <a:xfrm>
                <a:off x="2973" y="1992"/>
                <a:ext cx="53" cy="156"/>
                <a:chOff x="1203" y="861"/>
                <a:chExt cx="95" cy="279"/>
              </a:xfrm>
            </p:grpSpPr>
            <p:sp>
              <p:nvSpPr>
                <p:cNvPr id="4051" name="Freeform 35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052" name="Freeform 35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053" name="Freeform 35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054" name="Freeform 35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031" name="Group 354"/>
              <p:cNvGrpSpPr>
                <a:grpSpLocks noChangeAspect="1"/>
              </p:cNvGrpSpPr>
              <p:nvPr/>
            </p:nvGrpSpPr>
            <p:grpSpPr bwMode="auto">
              <a:xfrm>
                <a:off x="3393" y="1918"/>
                <a:ext cx="53" cy="157"/>
                <a:chOff x="1203" y="861"/>
                <a:chExt cx="95" cy="279"/>
              </a:xfrm>
            </p:grpSpPr>
            <p:sp>
              <p:nvSpPr>
                <p:cNvPr id="4047" name="Freeform 35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048" name="Freeform 35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049" name="Freeform 35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050" name="Freeform 35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032" name="Group 359"/>
              <p:cNvGrpSpPr>
                <a:grpSpLocks noChangeAspect="1"/>
              </p:cNvGrpSpPr>
              <p:nvPr/>
            </p:nvGrpSpPr>
            <p:grpSpPr bwMode="auto">
              <a:xfrm>
                <a:off x="3716" y="1992"/>
                <a:ext cx="53" cy="156"/>
                <a:chOff x="1203" y="861"/>
                <a:chExt cx="95" cy="279"/>
              </a:xfrm>
            </p:grpSpPr>
            <p:sp>
              <p:nvSpPr>
                <p:cNvPr id="4043" name="Freeform 36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044" name="Freeform 36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045" name="Freeform 36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046" name="Freeform 36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033" name="Group 364"/>
              <p:cNvGrpSpPr>
                <a:grpSpLocks noChangeAspect="1"/>
              </p:cNvGrpSpPr>
              <p:nvPr/>
            </p:nvGrpSpPr>
            <p:grpSpPr bwMode="auto">
              <a:xfrm rot="10800000">
                <a:off x="2868" y="1970"/>
                <a:ext cx="54" cy="162"/>
                <a:chOff x="435" y="866"/>
                <a:chExt cx="95" cy="289"/>
              </a:xfrm>
            </p:grpSpPr>
            <p:sp>
              <p:nvSpPr>
                <p:cNvPr id="4039" name="Freeform 36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4040" name="Freeform 36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4041" name="Freeform 36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4042" name="Freeform 36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grpSp>
          <p:grpSp>
            <p:nvGrpSpPr>
              <p:cNvPr id="4034" name="Group 369"/>
              <p:cNvGrpSpPr>
                <a:grpSpLocks noChangeAspect="1"/>
              </p:cNvGrpSpPr>
              <p:nvPr/>
            </p:nvGrpSpPr>
            <p:grpSpPr bwMode="auto">
              <a:xfrm rot="10800000">
                <a:off x="3189" y="1926"/>
                <a:ext cx="53" cy="162"/>
                <a:chOff x="435" y="866"/>
                <a:chExt cx="95" cy="289"/>
              </a:xfrm>
            </p:grpSpPr>
            <p:sp>
              <p:nvSpPr>
                <p:cNvPr id="4035" name="Freeform 37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4036" name="Freeform 37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4037" name="Freeform 37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4038" name="Freeform 37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grpSp>
        </p:grpSp>
      </p:grpSp>
      <p:sp>
        <p:nvSpPr>
          <p:cNvPr id="444" name="ZoneTexte 1211"/>
          <p:cNvSpPr txBox="1">
            <a:spLocks noChangeArrowheads="1"/>
          </p:cNvSpPr>
          <p:nvPr/>
        </p:nvSpPr>
        <p:spPr bwMode="auto">
          <a:xfrm>
            <a:off x="218368" y="3678486"/>
            <a:ext cx="2000250" cy="400110"/>
          </a:xfrm>
          <a:prstGeom prst="rect">
            <a:avLst/>
          </a:prstGeom>
          <a:noFill/>
          <a:ln w="9525">
            <a:noFill/>
            <a:miter lim="800000"/>
            <a:headEnd/>
            <a:tailEnd/>
          </a:ln>
        </p:spPr>
        <p:txBody>
          <a:bodyPr>
            <a:spAutoFit/>
          </a:bodyPr>
          <a:lstStyle/>
          <a:p>
            <a:pPr algn="ctr"/>
            <a:r>
              <a:rPr lang="en-US" sz="2000" b="1" dirty="0" smtClean="0">
                <a:latin typeface="Segoe UI Semibold" pitchFamily="34" charset="0"/>
              </a:rPr>
              <a:t>Annealing</a:t>
            </a:r>
            <a:endParaRPr lang="en-US" sz="2000" b="1" dirty="0">
              <a:latin typeface="Segoe UI Semibold" pitchFamily="34" charset="0"/>
            </a:endParaRPr>
          </a:p>
        </p:txBody>
      </p:sp>
      <p:sp>
        <p:nvSpPr>
          <p:cNvPr id="1318" name="Oval 2410"/>
          <p:cNvSpPr>
            <a:spLocks noChangeArrowheads="1"/>
          </p:cNvSpPr>
          <p:nvPr/>
        </p:nvSpPr>
        <p:spPr bwMode="auto">
          <a:xfrm>
            <a:off x="987335" y="3076493"/>
            <a:ext cx="482204" cy="482204"/>
          </a:xfrm>
          <a:prstGeom prst="ellipse">
            <a:avLst/>
          </a:prstGeom>
          <a:solidFill>
            <a:schemeClr val="folHlink"/>
          </a:solidFill>
          <a:ln w="22225">
            <a:solidFill>
              <a:schemeClr val="hlink"/>
            </a:solidFill>
            <a:round/>
            <a:headEnd/>
            <a:tailEnd/>
          </a:ln>
        </p:spPr>
        <p:txBody>
          <a:bodyPr wrap="none" lIns="68579" tIns="34289" rIns="68579" bIns="34289" anchor="ctr"/>
          <a:lstStyle/>
          <a:p>
            <a:pPr algn="ctr"/>
            <a:r>
              <a:rPr lang="en-GB" sz="1800" b="1" dirty="0"/>
              <a:t>2</a:t>
            </a:r>
          </a:p>
        </p:txBody>
      </p:sp>
      <p:cxnSp>
        <p:nvCxnSpPr>
          <p:cNvPr id="1180" name="Straight Connector 1179"/>
          <p:cNvCxnSpPr/>
          <p:nvPr/>
        </p:nvCxnSpPr>
        <p:spPr bwMode="auto">
          <a:xfrm>
            <a:off x="709684" y="2538164"/>
            <a:ext cx="8229597" cy="0"/>
          </a:xfrm>
          <a:prstGeom prst="line">
            <a:avLst/>
          </a:prstGeom>
          <a:solidFill>
            <a:schemeClr val="accent1"/>
          </a:solidFill>
          <a:ln w="9525" cap="flat" cmpd="sng" algn="ctr">
            <a:solidFill>
              <a:schemeClr val="accent1"/>
            </a:solidFill>
            <a:prstDash val="sysDot"/>
            <a:round/>
            <a:headEnd type="none" w="med" len="med"/>
            <a:tailEnd type="none" w="med" len="med"/>
          </a:ln>
          <a:effectLst/>
        </p:spPr>
      </p:cxnSp>
      <p:sp>
        <p:nvSpPr>
          <p:cNvPr id="1182" name="Rectangle 3"/>
          <p:cNvSpPr txBox="1">
            <a:spLocks noChangeArrowheads="1"/>
          </p:cNvSpPr>
          <p:nvPr/>
        </p:nvSpPr>
        <p:spPr bwMode="gray">
          <a:xfrm>
            <a:off x="6793182" y="2405792"/>
            <a:ext cx="1665018" cy="844955"/>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285750" marR="0" lvl="1" indent="-171450" defTabSz="914400" rtl="0" eaLnBrk="1" fontAlgn="base" latinLnBrk="0" hangingPunct="1">
              <a:lnSpc>
                <a:spcPct val="100000"/>
              </a:lnSpc>
              <a:spcBef>
                <a:spcPct val="0"/>
              </a:spcBef>
              <a:spcAft>
                <a:spcPct val="0"/>
              </a:spcAft>
              <a:buClr>
                <a:schemeClr val="tx2"/>
              </a:buClr>
              <a:buSzTx/>
              <a:buFont typeface="Wingdings" pitchFamily="68" charset="2"/>
              <a:buNone/>
              <a:tabLst/>
              <a:defRPr/>
            </a:pPr>
            <a:endParaRPr kumimoji="0" lang="en-US" sz="2400" i="0" u="none" strike="noStrike" kern="0" cap="none" spc="0" normalizeH="0" baseline="0" noProof="0" dirty="0" smtClean="0">
              <a:ln>
                <a:noFill/>
              </a:ln>
              <a:solidFill>
                <a:schemeClr val="accent1"/>
              </a:solidFill>
              <a:effectLst/>
              <a:uLnTx/>
              <a:uFillTx/>
              <a:latin typeface="Segoe UI" pitchFamily="34" charset="0"/>
              <a:ea typeface="Segoe UI" pitchFamily="34" charset="0"/>
              <a:cs typeface="Segoe UI" pitchFamily="34" charset="0"/>
            </a:endParaRPr>
          </a:p>
          <a:p>
            <a:pPr marL="285750" marR="0" lvl="1" indent="-171450" defTabSz="914400" rtl="0" eaLnBrk="1" fontAlgn="base" latinLnBrk="0" hangingPunct="1">
              <a:lnSpc>
                <a:spcPct val="100000"/>
              </a:lnSpc>
              <a:spcBef>
                <a:spcPct val="0"/>
              </a:spcBef>
              <a:spcAft>
                <a:spcPct val="0"/>
              </a:spcAft>
              <a:buClr>
                <a:schemeClr val="tx2"/>
              </a:buClr>
              <a:buSzTx/>
              <a:buFont typeface="Wingdings" pitchFamily="68" charset="2"/>
              <a:buNone/>
              <a:tabLst/>
              <a:defRPr/>
            </a:pPr>
            <a:r>
              <a:rPr kumimoji="0" lang="en-US" sz="2400" i="0" u="none" strike="noStrike" kern="0" cap="none" spc="0" normalizeH="0" baseline="0" noProof="0" dirty="0" smtClean="0">
                <a:ln>
                  <a:noFill/>
                </a:ln>
                <a:solidFill>
                  <a:schemeClr val="accent1"/>
                </a:solidFill>
                <a:effectLst/>
                <a:uLnTx/>
                <a:uFillTx/>
                <a:latin typeface="Segoe UI" pitchFamily="34" charset="0"/>
                <a:ea typeface="Segoe UI" pitchFamily="34" charset="0"/>
                <a:cs typeface="Segoe UI" pitchFamily="34" charset="0"/>
              </a:rPr>
              <a:t>50-60°C</a:t>
            </a:r>
          </a:p>
        </p:txBody>
      </p:sp>
      <p:grpSp>
        <p:nvGrpSpPr>
          <p:cNvPr id="4951" name="Group 4950"/>
          <p:cNvGrpSpPr/>
          <p:nvPr/>
        </p:nvGrpSpPr>
        <p:grpSpPr>
          <a:xfrm>
            <a:off x="3061669" y="4011613"/>
            <a:ext cx="2966085" cy="317803"/>
            <a:chOff x="3061669" y="4011613"/>
            <a:chExt cx="2966085" cy="317803"/>
          </a:xfrm>
        </p:grpSpPr>
        <p:grpSp>
          <p:nvGrpSpPr>
            <p:cNvPr id="4223" name="Group 482"/>
            <p:cNvGrpSpPr>
              <a:grpSpLocks noChangeAspect="1"/>
            </p:cNvGrpSpPr>
            <p:nvPr/>
          </p:nvGrpSpPr>
          <p:grpSpPr bwMode="auto">
            <a:xfrm>
              <a:off x="3061669" y="4243062"/>
              <a:ext cx="2966085" cy="86354"/>
              <a:chOff x="434" y="2352"/>
              <a:chExt cx="3708" cy="108"/>
            </a:xfrm>
          </p:grpSpPr>
          <p:sp>
            <p:nvSpPr>
              <p:cNvPr id="4326" name="Rectangle 483"/>
              <p:cNvSpPr>
                <a:spLocks noChangeAspect="1" noChangeArrowheads="1"/>
              </p:cNvSpPr>
              <p:nvPr/>
            </p:nvSpPr>
            <p:spPr bwMode="auto">
              <a:xfrm>
                <a:off x="434" y="2352"/>
                <a:ext cx="3708" cy="108"/>
              </a:xfrm>
              <a:prstGeom prst="rect">
                <a:avLst/>
              </a:prstGeom>
              <a:solidFill>
                <a:srgbClr val="113A8D"/>
              </a:solidFill>
              <a:ln w="9525">
                <a:noFill/>
                <a:miter lim="800000"/>
                <a:headEnd/>
                <a:tailEnd/>
              </a:ln>
            </p:spPr>
            <p:txBody>
              <a:bodyPr/>
              <a:lstStyle/>
              <a:p>
                <a:pPr algn="ctr"/>
                <a:endParaRPr lang="en-US"/>
              </a:p>
            </p:txBody>
          </p:sp>
          <p:sp>
            <p:nvSpPr>
              <p:cNvPr id="4328" name="Line 485"/>
              <p:cNvSpPr>
                <a:spLocks noChangeAspect="1" noChangeShapeType="1"/>
              </p:cNvSpPr>
              <p:nvPr/>
            </p:nvSpPr>
            <p:spPr bwMode="auto">
              <a:xfrm>
                <a:off x="434" y="2352"/>
                <a:ext cx="3708" cy="1"/>
              </a:xfrm>
              <a:prstGeom prst="line">
                <a:avLst/>
              </a:prstGeom>
              <a:noFill/>
              <a:ln w="7938" cap="rnd">
                <a:solidFill>
                  <a:srgbClr val="343434"/>
                </a:solidFill>
                <a:round/>
                <a:headEnd/>
                <a:tailEnd/>
              </a:ln>
            </p:spPr>
            <p:txBody>
              <a:bodyPr/>
              <a:lstStyle/>
              <a:p>
                <a:endParaRPr lang="en-US"/>
              </a:p>
            </p:txBody>
          </p:sp>
          <p:sp>
            <p:nvSpPr>
              <p:cNvPr id="4329" name="Rectangle 486"/>
              <p:cNvSpPr>
                <a:spLocks noChangeAspect="1" noChangeArrowheads="1"/>
              </p:cNvSpPr>
              <p:nvPr/>
            </p:nvSpPr>
            <p:spPr bwMode="auto">
              <a:xfrm>
                <a:off x="452" y="2430"/>
                <a:ext cx="3678" cy="15"/>
              </a:xfrm>
              <a:prstGeom prst="rect">
                <a:avLst/>
              </a:prstGeom>
              <a:solidFill>
                <a:srgbClr val="2B569F"/>
              </a:solidFill>
              <a:ln w="9525">
                <a:noFill/>
                <a:miter lim="800000"/>
                <a:headEnd/>
                <a:tailEnd/>
              </a:ln>
            </p:spPr>
            <p:txBody>
              <a:bodyPr/>
              <a:lstStyle/>
              <a:p>
                <a:pPr algn="ctr"/>
                <a:endParaRPr lang="en-US"/>
              </a:p>
            </p:txBody>
          </p:sp>
        </p:grpSp>
        <p:grpSp>
          <p:nvGrpSpPr>
            <p:cNvPr id="4224" name="Group 487"/>
            <p:cNvGrpSpPr>
              <a:grpSpLocks/>
            </p:cNvGrpSpPr>
            <p:nvPr/>
          </p:nvGrpSpPr>
          <p:grpSpPr bwMode="auto">
            <a:xfrm>
              <a:off x="3188828" y="4011613"/>
              <a:ext cx="2700338" cy="231458"/>
              <a:chOff x="1926" y="2363"/>
              <a:chExt cx="1890" cy="162"/>
            </a:xfrm>
          </p:grpSpPr>
          <p:grpSp>
            <p:nvGrpSpPr>
              <p:cNvPr id="4225" name="Group 488"/>
              <p:cNvGrpSpPr>
                <a:grpSpLocks noChangeAspect="1"/>
              </p:cNvGrpSpPr>
              <p:nvPr/>
            </p:nvGrpSpPr>
            <p:grpSpPr bwMode="auto">
              <a:xfrm>
                <a:off x="1926" y="2368"/>
                <a:ext cx="53" cy="156"/>
                <a:chOff x="627" y="867"/>
                <a:chExt cx="95" cy="279"/>
              </a:xfrm>
            </p:grpSpPr>
            <p:sp>
              <p:nvSpPr>
                <p:cNvPr id="4321" name="Freeform 48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322" name="Freeform 490"/>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323" name="Freeform 491"/>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324" name="Freeform 49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325" name="Freeform 493"/>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226" name="Group 494"/>
              <p:cNvGrpSpPr>
                <a:grpSpLocks noChangeAspect="1"/>
              </p:cNvGrpSpPr>
              <p:nvPr/>
            </p:nvGrpSpPr>
            <p:grpSpPr bwMode="auto">
              <a:xfrm>
                <a:off x="2218" y="2368"/>
                <a:ext cx="53" cy="156"/>
                <a:chOff x="627" y="867"/>
                <a:chExt cx="95" cy="279"/>
              </a:xfrm>
            </p:grpSpPr>
            <p:sp>
              <p:nvSpPr>
                <p:cNvPr id="4316" name="Freeform 49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317" name="Freeform 496"/>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318" name="Freeform 497"/>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319" name="Freeform 49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320" name="Freeform 499"/>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227" name="Group 500"/>
              <p:cNvGrpSpPr>
                <a:grpSpLocks noChangeAspect="1"/>
              </p:cNvGrpSpPr>
              <p:nvPr/>
            </p:nvGrpSpPr>
            <p:grpSpPr bwMode="auto">
              <a:xfrm>
                <a:off x="2607" y="2368"/>
                <a:ext cx="54" cy="156"/>
                <a:chOff x="627" y="867"/>
                <a:chExt cx="95" cy="279"/>
              </a:xfrm>
            </p:grpSpPr>
            <p:sp>
              <p:nvSpPr>
                <p:cNvPr id="4311" name="Freeform 50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312" name="Freeform 502"/>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313" name="Freeform 503"/>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314" name="Freeform 50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315" name="Freeform 505"/>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228" name="Group 506"/>
              <p:cNvGrpSpPr>
                <a:grpSpLocks noChangeAspect="1"/>
              </p:cNvGrpSpPr>
              <p:nvPr/>
            </p:nvGrpSpPr>
            <p:grpSpPr bwMode="auto">
              <a:xfrm>
                <a:off x="2805" y="2368"/>
                <a:ext cx="54" cy="156"/>
                <a:chOff x="627" y="867"/>
                <a:chExt cx="95" cy="279"/>
              </a:xfrm>
            </p:grpSpPr>
            <p:sp>
              <p:nvSpPr>
                <p:cNvPr id="4306" name="Freeform 50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307" name="Freeform 508"/>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308" name="Freeform 509"/>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309" name="Freeform 510"/>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310" name="Freeform 511"/>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229" name="Group 512"/>
              <p:cNvGrpSpPr>
                <a:grpSpLocks noChangeAspect="1"/>
              </p:cNvGrpSpPr>
              <p:nvPr/>
            </p:nvGrpSpPr>
            <p:grpSpPr bwMode="auto">
              <a:xfrm>
                <a:off x="3135" y="2368"/>
                <a:ext cx="53" cy="156"/>
                <a:chOff x="627" y="867"/>
                <a:chExt cx="95" cy="279"/>
              </a:xfrm>
            </p:grpSpPr>
            <p:sp>
              <p:nvSpPr>
                <p:cNvPr id="4301" name="Freeform 513"/>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302" name="Freeform 514"/>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303" name="Freeform 515"/>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304" name="Freeform 516"/>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305" name="Freeform 517"/>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230" name="Group 518"/>
              <p:cNvGrpSpPr>
                <a:grpSpLocks noChangeAspect="1"/>
              </p:cNvGrpSpPr>
              <p:nvPr/>
            </p:nvGrpSpPr>
            <p:grpSpPr bwMode="auto">
              <a:xfrm>
                <a:off x="3548" y="2368"/>
                <a:ext cx="53" cy="156"/>
                <a:chOff x="627" y="867"/>
                <a:chExt cx="95" cy="279"/>
              </a:xfrm>
            </p:grpSpPr>
            <p:sp>
              <p:nvSpPr>
                <p:cNvPr id="4296" name="Freeform 51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297" name="Freeform 520"/>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298" name="Freeform 521"/>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299" name="Freeform 52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300" name="Freeform 523"/>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231" name="Group 524"/>
              <p:cNvGrpSpPr>
                <a:grpSpLocks noChangeAspect="1"/>
              </p:cNvGrpSpPr>
              <p:nvPr/>
            </p:nvGrpSpPr>
            <p:grpSpPr bwMode="auto">
              <a:xfrm>
                <a:off x="2019" y="2369"/>
                <a:ext cx="54" cy="155"/>
                <a:chOff x="1008" y="867"/>
                <a:chExt cx="95" cy="278"/>
              </a:xfrm>
            </p:grpSpPr>
            <p:sp>
              <p:nvSpPr>
                <p:cNvPr id="4292" name="Freeform 52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293" name="Freeform 52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294" name="Freeform 52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295" name="Freeform 52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232" name="Group 529"/>
              <p:cNvGrpSpPr>
                <a:grpSpLocks noChangeAspect="1"/>
              </p:cNvGrpSpPr>
              <p:nvPr/>
            </p:nvGrpSpPr>
            <p:grpSpPr bwMode="auto">
              <a:xfrm rot="10800000">
                <a:off x="2318" y="2364"/>
                <a:ext cx="54" cy="160"/>
                <a:chOff x="818" y="866"/>
                <a:chExt cx="96" cy="286"/>
              </a:xfrm>
            </p:grpSpPr>
            <p:sp>
              <p:nvSpPr>
                <p:cNvPr id="4288" name="Freeform 53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4289" name="Freeform 53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4290" name="Freeform 53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4291" name="Freeform 53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4233" name="Group 534"/>
              <p:cNvGrpSpPr>
                <a:grpSpLocks noChangeAspect="1"/>
              </p:cNvGrpSpPr>
              <p:nvPr/>
            </p:nvGrpSpPr>
            <p:grpSpPr bwMode="auto">
              <a:xfrm>
                <a:off x="2513" y="2369"/>
                <a:ext cx="53" cy="155"/>
                <a:chOff x="1008" y="867"/>
                <a:chExt cx="95" cy="278"/>
              </a:xfrm>
            </p:grpSpPr>
            <p:sp>
              <p:nvSpPr>
                <p:cNvPr id="4284" name="Freeform 53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285" name="Freeform 53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286" name="Freeform 53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287" name="Freeform 53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234" name="Group 539"/>
              <p:cNvGrpSpPr>
                <a:grpSpLocks noChangeAspect="1"/>
              </p:cNvGrpSpPr>
              <p:nvPr/>
            </p:nvGrpSpPr>
            <p:grpSpPr bwMode="auto">
              <a:xfrm rot="10800000">
                <a:off x="3333" y="2364"/>
                <a:ext cx="54" cy="160"/>
                <a:chOff x="818" y="866"/>
                <a:chExt cx="96" cy="286"/>
              </a:xfrm>
            </p:grpSpPr>
            <p:sp>
              <p:nvSpPr>
                <p:cNvPr id="4280" name="Freeform 54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4281" name="Freeform 54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4282" name="Freeform 54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4283" name="Freeform 54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4235" name="Group 544"/>
              <p:cNvGrpSpPr>
                <a:grpSpLocks noChangeAspect="1"/>
              </p:cNvGrpSpPr>
              <p:nvPr/>
            </p:nvGrpSpPr>
            <p:grpSpPr bwMode="auto">
              <a:xfrm>
                <a:off x="3655" y="2369"/>
                <a:ext cx="54" cy="155"/>
                <a:chOff x="1008" y="867"/>
                <a:chExt cx="95" cy="278"/>
              </a:xfrm>
            </p:grpSpPr>
            <p:sp>
              <p:nvSpPr>
                <p:cNvPr id="4276" name="Freeform 54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277" name="Freeform 54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278" name="Freeform 54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279" name="Freeform 54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236" name="Group 549"/>
              <p:cNvGrpSpPr>
                <a:grpSpLocks noChangeAspect="1"/>
              </p:cNvGrpSpPr>
              <p:nvPr/>
            </p:nvGrpSpPr>
            <p:grpSpPr bwMode="auto">
              <a:xfrm>
                <a:off x="2120" y="2368"/>
                <a:ext cx="53" cy="156"/>
                <a:chOff x="1203" y="861"/>
                <a:chExt cx="95" cy="279"/>
              </a:xfrm>
            </p:grpSpPr>
            <p:sp>
              <p:nvSpPr>
                <p:cNvPr id="4272" name="Freeform 55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273" name="Freeform 55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274" name="Freeform 55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275" name="Freeform 55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237" name="Group 554"/>
              <p:cNvGrpSpPr>
                <a:grpSpLocks noChangeAspect="1"/>
              </p:cNvGrpSpPr>
              <p:nvPr/>
            </p:nvGrpSpPr>
            <p:grpSpPr bwMode="auto">
              <a:xfrm rot="10800000">
                <a:off x="2416" y="2364"/>
                <a:ext cx="54" cy="160"/>
                <a:chOff x="818" y="866"/>
                <a:chExt cx="96" cy="286"/>
              </a:xfrm>
            </p:grpSpPr>
            <p:sp>
              <p:nvSpPr>
                <p:cNvPr id="4268" name="Freeform 55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4269" name="Freeform 55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4270" name="Freeform 55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4271" name="Freeform 55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4238" name="Group 559"/>
              <p:cNvGrpSpPr>
                <a:grpSpLocks noChangeAspect="1"/>
              </p:cNvGrpSpPr>
              <p:nvPr/>
            </p:nvGrpSpPr>
            <p:grpSpPr bwMode="auto">
              <a:xfrm>
                <a:off x="2705" y="2368"/>
                <a:ext cx="53" cy="156"/>
                <a:chOff x="1203" y="861"/>
                <a:chExt cx="95" cy="279"/>
              </a:xfrm>
            </p:grpSpPr>
            <p:sp>
              <p:nvSpPr>
                <p:cNvPr id="4264" name="Freeform 56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265" name="Freeform 56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266" name="Freeform 56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267" name="Freeform 56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239" name="Group 564"/>
              <p:cNvGrpSpPr>
                <a:grpSpLocks noChangeAspect="1"/>
              </p:cNvGrpSpPr>
              <p:nvPr/>
            </p:nvGrpSpPr>
            <p:grpSpPr bwMode="auto">
              <a:xfrm>
                <a:off x="3020" y="2368"/>
                <a:ext cx="54" cy="156"/>
                <a:chOff x="1203" y="861"/>
                <a:chExt cx="95" cy="279"/>
              </a:xfrm>
            </p:grpSpPr>
            <p:sp>
              <p:nvSpPr>
                <p:cNvPr id="4260" name="Freeform 56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261" name="Freeform 56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262" name="Freeform 56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263" name="Freeform 56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240" name="Group 569"/>
              <p:cNvGrpSpPr>
                <a:grpSpLocks noChangeAspect="1"/>
              </p:cNvGrpSpPr>
              <p:nvPr/>
            </p:nvGrpSpPr>
            <p:grpSpPr bwMode="auto">
              <a:xfrm>
                <a:off x="3440" y="2368"/>
                <a:ext cx="54" cy="156"/>
                <a:chOff x="1203" y="861"/>
                <a:chExt cx="95" cy="279"/>
              </a:xfrm>
            </p:grpSpPr>
            <p:sp>
              <p:nvSpPr>
                <p:cNvPr id="4256" name="Freeform 57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257" name="Freeform 57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258" name="Freeform 57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259" name="Freeform 57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241" name="Group 574"/>
              <p:cNvGrpSpPr>
                <a:grpSpLocks noChangeAspect="1"/>
              </p:cNvGrpSpPr>
              <p:nvPr/>
            </p:nvGrpSpPr>
            <p:grpSpPr bwMode="auto">
              <a:xfrm>
                <a:off x="3763" y="2368"/>
                <a:ext cx="53" cy="156"/>
                <a:chOff x="1203" y="861"/>
                <a:chExt cx="95" cy="279"/>
              </a:xfrm>
            </p:grpSpPr>
            <p:sp>
              <p:nvSpPr>
                <p:cNvPr id="4252" name="Freeform 57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253" name="Freeform 57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254" name="Freeform 57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255" name="Freeform 57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242" name="Group 579"/>
              <p:cNvGrpSpPr>
                <a:grpSpLocks noChangeAspect="1"/>
              </p:cNvGrpSpPr>
              <p:nvPr/>
            </p:nvGrpSpPr>
            <p:grpSpPr bwMode="auto">
              <a:xfrm rot="10800000">
                <a:off x="2916" y="2363"/>
                <a:ext cx="53" cy="162"/>
                <a:chOff x="435" y="866"/>
                <a:chExt cx="95" cy="289"/>
              </a:xfrm>
            </p:grpSpPr>
            <p:sp>
              <p:nvSpPr>
                <p:cNvPr id="4248" name="Freeform 58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4249" name="Freeform 58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4250" name="Freeform 58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4251" name="Freeform 58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grpSp>
          <p:grpSp>
            <p:nvGrpSpPr>
              <p:cNvPr id="4243" name="Group 584"/>
              <p:cNvGrpSpPr>
                <a:grpSpLocks noChangeAspect="1"/>
              </p:cNvGrpSpPr>
              <p:nvPr/>
            </p:nvGrpSpPr>
            <p:grpSpPr bwMode="auto">
              <a:xfrm rot="10800000">
                <a:off x="3236" y="2363"/>
                <a:ext cx="53" cy="162"/>
                <a:chOff x="435" y="866"/>
                <a:chExt cx="95" cy="289"/>
              </a:xfrm>
            </p:grpSpPr>
            <p:sp>
              <p:nvSpPr>
                <p:cNvPr id="4244" name="Freeform 58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4245" name="Freeform 58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4246" name="Freeform 58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4247" name="Freeform 58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grpSp>
        </p:grpSp>
      </p:grpSp>
      <p:grpSp>
        <p:nvGrpSpPr>
          <p:cNvPr id="5" name="Group 4"/>
          <p:cNvGrpSpPr/>
          <p:nvPr/>
        </p:nvGrpSpPr>
        <p:grpSpPr>
          <a:xfrm>
            <a:off x="3102620" y="2781301"/>
            <a:ext cx="2711302" cy="315594"/>
            <a:chOff x="3102620" y="2781301"/>
            <a:chExt cx="2711302" cy="315594"/>
          </a:xfrm>
        </p:grpSpPr>
        <p:sp>
          <p:nvSpPr>
            <p:cNvPr id="4354" name="Rectangle 614"/>
            <p:cNvSpPr>
              <a:spLocks noChangeAspect="1" noChangeArrowheads="1"/>
            </p:cNvSpPr>
            <p:nvPr/>
          </p:nvSpPr>
          <p:spPr bwMode="auto">
            <a:xfrm>
              <a:off x="3143623" y="2781301"/>
              <a:ext cx="2670299" cy="77152"/>
            </a:xfrm>
            <a:prstGeom prst="rect">
              <a:avLst/>
            </a:prstGeom>
            <a:solidFill>
              <a:srgbClr val="3B59A0"/>
            </a:solidFill>
            <a:ln w="9525">
              <a:noFill/>
              <a:miter lim="800000"/>
              <a:headEnd/>
              <a:tailEnd/>
            </a:ln>
          </p:spPr>
          <p:txBody>
            <a:bodyPr/>
            <a:lstStyle/>
            <a:p>
              <a:pPr algn="ctr"/>
              <a:endParaRPr lang="en-US"/>
            </a:p>
          </p:txBody>
        </p:sp>
        <p:grpSp>
          <p:nvGrpSpPr>
            <p:cNvPr id="4954" name="Group 4953"/>
            <p:cNvGrpSpPr/>
            <p:nvPr/>
          </p:nvGrpSpPr>
          <p:grpSpPr>
            <a:xfrm>
              <a:off x="3102620" y="2865438"/>
              <a:ext cx="2703196" cy="231457"/>
              <a:chOff x="3102620" y="2865438"/>
              <a:chExt cx="2703196" cy="231457"/>
            </a:xfrm>
          </p:grpSpPr>
          <p:grpSp>
            <p:nvGrpSpPr>
              <p:cNvPr id="4359" name="Group 619"/>
              <p:cNvGrpSpPr>
                <a:grpSpLocks noChangeAspect="1"/>
              </p:cNvGrpSpPr>
              <p:nvPr/>
            </p:nvGrpSpPr>
            <p:grpSpPr bwMode="auto">
              <a:xfrm>
                <a:off x="3102620" y="2865438"/>
                <a:ext cx="75724" cy="231457"/>
                <a:chOff x="435" y="866"/>
                <a:chExt cx="95" cy="289"/>
              </a:xfrm>
            </p:grpSpPr>
            <p:sp>
              <p:nvSpPr>
                <p:cNvPr id="4452" name="Freeform 62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453" name="Freeform 62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454" name="Freeform 62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455" name="Freeform 62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360" name="Group 624"/>
              <p:cNvGrpSpPr>
                <a:grpSpLocks noChangeAspect="1"/>
              </p:cNvGrpSpPr>
              <p:nvPr/>
            </p:nvGrpSpPr>
            <p:grpSpPr bwMode="auto">
              <a:xfrm>
                <a:off x="3519815" y="2865438"/>
                <a:ext cx="75724" cy="231457"/>
                <a:chOff x="435" y="866"/>
                <a:chExt cx="95" cy="289"/>
              </a:xfrm>
            </p:grpSpPr>
            <p:sp>
              <p:nvSpPr>
                <p:cNvPr id="4448" name="Freeform 62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449" name="Freeform 62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450" name="Freeform 62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451" name="Freeform 62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361" name="Group 629"/>
              <p:cNvGrpSpPr>
                <a:grpSpLocks noChangeAspect="1"/>
              </p:cNvGrpSpPr>
              <p:nvPr/>
            </p:nvGrpSpPr>
            <p:grpSpPr bwMode="auto">
              <a:xfrm>
                <a:off x="4077028" y="2865438"/>
                <a:ext cx="75724" cy="231457"/>
                <a:chOff x="435" y="866"/>
                <a:chExt cx="95" cy="289"/>
              </a:xfrm>
            </p:grpSpPr>
            <p:sp>
              <p:nvSpPr>
                <p:cNvPr id="4444" name="Freeform 63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445" name="Freeform 63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446" name="Freeform 63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447" name="Freeform 63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362" name="Group 634"/>
              <p:cNvGrpSpPr>
                <a:grpSpLocks noChangeAspect="1"/>
              </p:cNvGrpSpPr>
              <p:nvPr/>
            </p:nvGrpSpPr>
            <p:grpSpPr bwMode="auto">
              <a:xfrm>
                <a:off x="4359920" y="2865438"/>
                <a:ext cx="75724" cy="231457"/>
                <a:chOff x="435" y="866"/>
                <a:chExt cx="95" cy="289"/>
              </a:xfrm>
            </p:grpSpPr>
            <p:sp>
              <p:nvSpPr>
                <p:cNvPr id="4440" name="Freeform 63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441" name="Freeform 63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442" name="Freeform 63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443" name="Freeform 63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363" name="Group 639"/>
              <p:cNvGrpSpPr>
                <a:grpSpLocks noChangeAspect="1"/>
              </p:cNvGrpSpPr>
              <p:nvPr/>
            </p:nvGrpSpPr>
            <p:grpSpPr bwMode="auto">
              <a:xfrm>
                <a:off x="4831408" y="2865438"/>
                <a:ext cx="75724" cy="231457"/>
                <a:chOff x="435" y="866"/>
                <a:chExt cx="95" cy="289"/>
              </a:xfrm>
            </p:grpSpPr>
            <p:sp>
              <p:nvSpPr>
                <p:cNvPr id="4436" name="Freeform 64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437" name="Freeform 64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438" name="Freeform 64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439" name="Freeform 64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364" name="Group 644"/>
              <p:cNvGrpSpPr>
                <a:grpSpLocks noChangeAspect="1"/>
              </p:cNvGrpSpPr>
              <p:nvPr/>
            </p:nvGrpSpPr>
            <p:grpSpPr bwMode="auto">
              <a:xfrm>
                <a:off x="5421481" y="2865438"/>
                <a:ext cx="75724" cy="231457"/>
                <a:chOff x="435" y="866"/>
                <a:chExt cx="95" cy="289"/>
              </a:xfrm>
            </p:grpSpPr>
            <p:sp>
              <p:nvSpPr>
                <p:cNvPr id="4432" name="Freeform 64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433" name="Freeform 64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434" name="Freeform 64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435" name="Freeform 64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365" name="Group 649"/>
              <p:cNvGrpSpPr>
                <a:grpSpLocks noChangeAspect="1"/>
              </p:cNvGrpSpPr>
              <p:nvPr/>
            </p:nvGrpSpPr>
            <p:grpSpPr bwMode="auto">
              <a:xfrm>
                <a:off x="3236923" y="2865438"/>
                <a:ext cx="75724" cy="228600"/>
                <a:chOff x="818" y="866"/>
                <a:chExt cx="96" cy="286"/>
              </a:xfrm>
            </p:grpSpPr>
            <p:sp>
              <p:nvSpPr>
                <p:cNvPr id="4428" name="Freeform 65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429" name="Freeform 65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430" name="Freeform 65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431" name="Freeform 65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66" name="Group 654"/>
              <p:cNvGrpSpPr>
                <a:grpSpLocks noChangeAspect="1"/>
              </p:cNvGrpSpPr>
              <p:nvPr/>
            </p:nvGrpSpPr>
            <p:grpSpPr bwMode="auto">
              <a:xfrm rot="10800000">
                <a:off x="3662690" y="2865438"/>
                <a:ext cx="75724" cy="222885"/>
                <a:chOff x="1008" y="867"/>
                <a:chExt cx="95" cy="278"/>
              </a:xfrm>
            </p:grpSpPr>
            <p:sp>
              <p:nvSpPr>
                <p:cNvPr id="4424" name="Freeform 65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425" name="Freeform 65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4426" name="Freeform 65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427" name="Freeform 65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367" name="Group 659"/>
              <p:cNvGrpSpPr>
                <a:grpSpLocks noChangeAspect="1"/>
              </p:cNvGrpSpPr>
              <p:nvPr/>
            </p:nvGrpSpPr>
            <p:grpSpPr bwMode="auto">
              <a:xfrm>
                <a:off x="3942725" y="2865438"/>
                <a:ext cx="75724" cy="228600"/>
                <a:chOff x="818" y="866"/>
                <a:chExt cx="96" cy="286"/>
              </a:xfrm>
            </p:grpSpPr>
            <p:sp>
              <p:nvSpPr>
                <p:cNvPr id="4420" name="Freeform 66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421" name="Freeform 66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422" name="Freeform 66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423" name="Freeform 66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68" name="Group 664"/>
              <p:cNvGrpSpPr>
                <a:grpSpLocks noChangeAspect="1"/>
              </p:cNvGrpSpPr>
              <p:nvPr/>
            </p:nvGrpSpPr>
            <p:grpSpPr bwMode="auto">
              <a:xfrm rot="10800000">
                <a:off x="5114300" y="2865438"/>
                <a:ext cx="75724" cy="222885"/>
                <a:chOff x="1008" y="867"/>
                <a:chExt cx="95" cy="278"/>
              </a:xfrm>
            </p:grpSpPr>
            <p:sp>
              <p:nvSpPr>
                <p:cNvPr id="4416" name="Freeform 66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417" name="Freeform 66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4418" name="Freeform 66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419" name="Freeform 66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369" name="Group 669"/>
              <p:cNvGrpSpPr>
                <a:grpSpLocks noChangeAspect="1"/>
              </p:cNvGrpSpPr>
              <p:nvPr/>
            </p:nvGrpSpPr>
            <p:grpSpPr bwMode="auto">
              <a:xfrm>
                <a:off x="5575786" y="2865438"/>
                <a:ext cx="75724" cy="228600"/>
                <a:chOff x="818" y="866"/>
                <a:chExt cx="96" cy="286"/>
              </a:xfrm>
            </p:grpSpPr>
            <p:sp>
              <p:nvSpPr>
                <p:cNvPr id="4412" name="Freeform 67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413" name="Freeform 67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414" name="Freeform 67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415" name="Freeform 67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70" name="Group 674"/>
              <p:cNvGrpSpPr>
                <a:grpSpLocks noChangeAspect="1"/>
              </p:cNvGrpSpPr>
              <p:nvPr/>
            </p:nvGrpSpPr>
            <p:grpSpPr bwMode="auto">
              <a:xfrm>
                <a:off x="3379798" y="2865438"/>
                <a:ext cx="77153" cy="228600"/>
                <a:chOff x="818" y="866"/>
                <a:chExt cx="96" cy="286"/>
              </a:xfrm>
            </p:grpSpPr>
            <p:sp>
              <p:nvSpPr>
                <p:cNvPr id="4408" name="Freeform 67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409" name="Freeform 67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410" name="Freeform 67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411" name="Freeform 67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71" name="Group 679"/>
              <p:cNvGrpSpPr>
                <a:grpSpLocks noChangeAspect="1"/>
              </p:cNvGrpSpPr>
              <p:nvPr/>
            </p:nvGrpSpPr>
            <p:grpSpPr bwMode="auto">
              <a:xfrm rot="10800000">
                <a:off x="3802708" y="2865438"/>
                <a:ext cx="75724" cy="222885"/>
                <a:chOff x="1203" y="861"/>
                <a:chExt cx="95" cy="279"/>
              </a:xfrm>
            </p:grpSpPr>
            <p:sp>
              <p:nvSpPr>
                <p:cNvPr id="4404" name="Freeform 68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rot="10800000"/>
                <a:lstStyle/>
                <a:p>
                  <a:endParaRPr lang="en-US"/>
                </a:p>
              </p:txBody>
            </p:sp>
            <p:sp>
              <p:nvSpPr>
                <p:cNvPr id="4405" name="Freeform 68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rot="10800000"/>
                <a:lstStyle/>
                <a:p>
                  <a:endParaRPr lang="en-US"/>
                </a:p>
              </p:txBody>
            </p:sp>
            <p:sp>
              <p:nvSpPr>
                <p:cNvPr id="4406" name="Freeform 68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407" name="Freeform 68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372" name="Group 684"/>
              <p:cNvGrpSpPr>
                <a:grpSpLocks noChangeAspect="1"/>
              </p:cNvGrpSpPr>
              <p:nvPr/>
            </p:nvGrpSpPr>
            <p:grpSpPr bwMode="auto">
              <a:xfrm>
                <a:off x="4215616" y="2865438"/>
                <a:ext cx="77153" cy="228600"/>
                <a:chOff x="818" y="866"/>
                <a:chExt cx="96" cy="286"/>
              </a:xfrm>
            </p:grpSpPr>
            <p:sp>
              <p:nvSpPr>
                <p:cNvPr id="4400" name="Freeform 68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401" name="Freeform 68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402" name="Freeform 68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403" name="Freeform 68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73" name="Group 689"/>
              <p:cNvGrpSpPr>
                <a:grpSpLocks noChangeAspect="1"/>
              </p:cNvGrpSpPr>
              <p:nvPr/>
            </p:nvGrpSpPr>
            <p:grpSpPr bwMode="auto">
              <a:xfrm>
                <a:off x="4667101" y="2865438"/>
                <a:ext cx="77153" cy="228600"/>
                <a:chOff x="818" y="866"/>
                <a:chExt cx="96" cy="286"/>
              </a:xfrm>
            </p:grpSpPr>
            <p:sp>
              <p:nvSpPr>
                <p:cNvPr id="4396" name="Freeform 69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397" name="Freeform 69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398" name="Freeform 69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399" name="Freeform 69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74" name="Group 694"/>
              <p:cNvGrpSpPr>
                <a:grpSpLocks noChangeAspect="1"/>
              </p:cNvGrpSpPr>
              <p:nvPr/>
            </p:nvGrpSpPr>
            <p:grpSpPr bwMode="auto">
              <a:xfrm>
                <a:off x="5268605" y="2865438"/>
                <a:ext cx="75724" cy="228600"/>
                <a:chOff x="818" y="866"/>
                <a:chExt cx="96" cy="286"/>
              </a:xfrm>
            </p:grpSpPr>
            <p:sp>
              <p:nvSpPr>
                <p:cNvPr id="4392" name="Freeform 69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393" name="Freeform 69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394" name="Freeform 69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395" name="Freeform 69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75" name="Group 699"/>
              <p:cNvGrpSpPr>
                <a:grpSpLocks noChangeAspect="1"/>
              </p:cNvGrpSpPr>
              <p:nvPr/>
            </p:nvGrpSpPr>
            <p:grpSpPr bwMode="auto">
              <a:xfrm>
                <a:off x="5728663" y="2865438"/>
                <a:ext cx="77153" cy="228600"/>
                <a:chOff x="818" y="866"/>
                <a:chExt cx="96" cy="286"/>
              </a:xfrm>
            </p:grpSpPr>
            <p:sp>
              <p:nvSpPr>
                <p:cNvPr id="4388" name="Freeform 70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389" name="Freeform 70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390" name="Freeform 70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391" name="Freeform 70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76" name="Group 704"/>
              <p:cNvGrpSpPr>
                <a:grpSpLocks noChangeAspect="1"/>
              </p:cNvGrpSpPr>
              <p:nvPr/>
            </p:nvGrpSpPr>
            <p:grpSpPr bwMode="auto">
              <a:xfrm rot="10800000">
                <a:off x="4518511" y="2865438"/>
                <a:ext cx="75724" cy="222885"/>
                <a:chOff x="627" y="867"/>
                <a:chExt cx="95" cy="279"/>
              </a:xfrm>
            </p:grpSpPr>
            <p:sp>
              <p:nvSpPr>
                <p:cNvPr id="4383" name="Freeform 70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4384" name="Freeform 706"/>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4385" name="Freeform 707"/>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4386" name="Freeform 70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4387" name="Freeform 709"/>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nvGrpSpPr>
              <p:cNvPr id="4377" name="Group 710"/>
              <p:cNvGrpSpPr>
                <a:grpSpLocks noChangeAspect="1"/>
              </p:cNvGrpSpPr>
              <p:nvPr/>
            </p:nvGrpSpPr>
            <p:grpSpPr bwMode="auto">
              <a:xfrm rot="10800000">
                <a:off x="4975711" y="2865438"/>
                <a:ext cx="75724" cy="222885"/>
                <a:chOff x="627" y="867"/>
                <a:chExt cx="95" cy="279"/>
              </a:xfrm>
            </p:grpSpPr>
            <p:sp>
              <p:nvSpPr>
                <p:cNvPr id="4378" name="Freeform 71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4379" name="Freeform 712"/>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4380" name="Freeform 713"/>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4381" name="Freeform 71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4382" name="Freeform 715"/>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grpSp>
      <p:grpSp>
        <p:nvGrpSpPr>
          <p:cNvPr id="3" name="Group 2"/>
          <p:cNvGrpSpPr/>
          <p:nvPr/>
        </p:nvGrpSpPr>
        <p:grpSpPr>
          <a:xfrm>
            <a:off x="5805816" y="3476981"/>
            <a:ext cx="1838126" cy="571319"/>
            <a:chOff x="4690007" y="3020066"/>
            <a:chExt cx="1838126" cy="571319"/>
          </a:xfrm>
        </p:grpSpPr>
        <p:grpSp>
          <p:nvGrpSpPr>
            <p:cNvPr id="4955" name="Group 4954"/>
            <p:cNvGrpSpPr/>
            <p:nvPr/>
          </p:nvGrpSpPr>
          <p:grpSpPr>
            <a:xfrm>
              <a:off x="5277955" y="3020066"/>
              <a:ext cx="537210" cy="222885"/>
              <a:chOff x="5277955" y="3020066"/>
              <a:chExt cx="537210" cy="222885"/>
            </a:xfrm>
          </p:grpSpPr>
          <p:grpSp>
            <p:nvGrpSpPr>
              <p:cNvPr id="4457" name="Group 718"/>
              <p:cNvGrpSpPr>
                <a:grpSpLocks noChangeAspect="1"/>
              </p:cNvGrpSpPr>
              <p:nvPr/>
            </p:nvGrpSpPr>
            <p:grpSpPr bwMode="auto">
              <a:xfrm>
                <a:off x="5432260" y="3020066"/>
                <a:ext cx="75724" cy="222885"/>
                <a:chOff x="627" y="867"/>
                <a:chExt cx="95" cy="279"/>
              </a:xfrm>
            </p:grpSpPr>
            <p:sp>
              <p:nvSpPr>
                <p:cNvPr id="4473" name="Freeform 71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474" name="Freeform 720"/>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475" name="Freeform 721"/>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476" name="Freeform 72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477" name="Freeform 723"/>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458" name="Group 724"/>
              <p:cNvGrpSpPr>
                <a:grpSpLocks noChangeAspect="1"/>
              </p:cNvGrpSpPr>
              <p:nvPr/>
            </p:nvGrpSpPr>
            <p:grpSpPr bwMode="auto">
              <a:xfrm>
                <a:off x="5585136" y="3021495"/>
                <a:ext cx="77153" cy="221456"/>
                <a:chOff x="1008" y="867"/>
                <a:chExt cx="95" cy="278"/>
              </a:xfrm>
            </p:grpSpPr>
            <p:sp>
              <p:nvSpPr>
                <p:cNvPr id="4469" name="Freeform 72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470" name="Freeform 72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471" name="Freeform 72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472" name="Freeform 72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459" name="Group 729"/>
              <p:cNvGrpSpPr>
                <a:grpSpLocks noChangeAspect="1"/>
              </p:cNvGrpSpPr>
              <p:nvPr/>
            </p:nvGrpSpPr>
            <p:grpSpPr bwMode="auto">
              <a:xfrm>
                <a:off x="5277955" y="3020066"/>
                <a:ext cx="77153" cy="222885"/>
                <a:chOff x="1203" y="861"/>
                <a:chExt cx="95" cy="279"/>
              </a:xfrm>
            </p:grpSpPr>
            <p:sp>
              <p:nvSpPr>
                <p:cNvPr id="4465" name="Freeform 73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466" name="Freeform 73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467" name="Freeform 73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468" name="Freeform 73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460" name="Group 734"/>
              <p:cNvGrpSpPr>
                <a:grpSpLocks noChangeAspect="1"/>
              </p:cNvGrpSpPr>
              <p:nvPr/>
            </p:nvGrpSpPr>
            <p:grpSpPr bwMode="auto">
              <a:xfrm>
                <a:off x="5739441" y="3020066"/>
                <a:ext cx="75724" cy="222885"/>
                <a:chOff x="1203" y="861"/>
                <a:chExt cx="95" cy="279"/>
              </a:xfrm>
            </p:grpSpPr>
            <p:sp>
              <p:nvSpPr>
                <p:cNvPr id="4461" name="Freeform 73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462" name="Freeform 73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463" name="Freeform 73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464" name="Freeform 73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sp>
          <p:nvSpPr>
            <p:cNvPr id="4478" name="Line 739"/>
            <p:cNvSpPr>
              <a:spLocks noChangeShapeType="1"/>
            </p:cNvSpPr>
            <p:nvPr/>
          </p:nvSpPr>
          <p:spPr bwMode="auto">
            <a:xfrm rot="10800000">
              <a:off x="5182387" y="3287713"/>
              <a:ext cx="782955" cy="0"/>
            </a:xfrm>
            <a:prstGeom prst="line">
              <a:avLst/>
            </a:prstGeom>
            <a:noFill/>
            <a:ln w="44450">
              <a:solidFill>
                <a:srgbClr val="0066FF"/>
              </a:solidFill>
              <a:round/>
              <a:headEnd/>
              <a:tailEnd type="triangle" w="med" len="med"/>
            </a:ln>
          </p:spPr>
          <p:txBody>
            <a:bodyPr/>
            <a:lstStyle/>
            <a:p>
              <a:endParaRPr lang="en-US"/>
            </a:p>
          </p:txBody>
        </p:sp>
        <p:sp>
          <p:nvSpPr>
            <p:cNvPr id="4479" name="ZoneTexte 1216"/>
            <p:cNvSpPr txBox="1">
              <a:spLocks noChangeArrowheads="1"/>
            </p:cNvSpPr>
            <p:nvPr/>
          </p:nvSpPr>
          <p:spPr bwMode="auto">
            <a:xfrm>
              <a:off x="4690007" y="3305153"/>
              <a:ext cx="1838126" cy="286232"/>
            </a:xfrm>
            <a:prstGeom prst="rect">
              <a:avLst/>
            </a:prstGeom>
            <a:noFill/>
            <a:ln w="9525">
              <a:noFill/>
              <a:miter lim="800000"/>
              <a:headEnd/>
              <a:tailEnd/>
            </a:ln>
          </p:spPr>
          <p:txBody>
            <a:bodyPr wrap="square" lIns="82295" tIns="41147" rIns="82295" bIns="41147">
              <a:spAutoFit/>
            </a:bodyPr>
            <a:lstStyle/>
            <a:p>
              <a:pPr algn="ctr"/>
              <a:r>
                <a:rPr lang="fr-FR" sz="1260" b="1" dirty="0" smtClean="0">
                  <a:latin typeface="+mj-lt"/>
                  <a:cs typeface="Times New Roman" pitchFamily="68" charset="0"/>
                </a:rPr>
                <a:t>Primer  2</a:t>
              </a:r>
              <a:endParaRPr lang="fr-FR" sz="1260" b="1" dirty="0">
                <a:latin typeface="+mj-lt"/>
                <a:cs typeface="Times New Roman" pitchFamily="68" charset="0"/>
              </a:endParaRPr>
            </a:p>
          </p:txBody>
        </p:sp>
      </p:grpSp>
      <p:grpSp>
        <p:nvGrpSpPr>
          <p:cNvPr id="4" name="Group 3"/>
          <p:cNvGrpSpPr/>
          <p:nvPr/>
        </p:nvGrpSpPr>
        <p:grpSpPr>
          <a:xfrm>
            <a:off x="1842416" y="3140666"/>
            <a:ext cx="1320207" cy="532049"/>
            <a:chOff x="2786610" y="3540366"/>
            <a:chExt cx="1320207" cy="532049"/>
          </a:xfrm>
        </p:grpSpPr>
        <p:grpSp>
          <p:nvGrpSpPr>
            <p:cNvPr id="4952" name="Group 4951"/>
            <p:cNvGrpSpPr/>
            <p:nvPr/>
          </p:nvGrpSpPr>
          <p:grpSpPr>
            <a:xfrm>
              <a:off x="3071193" y="3833813"/>
              <a:ext cx="777240" cy="238602"/>
              <a:chOff x="3071193" y="3833813"/>
              <a:chExt cx="777240" cy="238602"/>
            </a:xfrm>
          </p:grpSpPr>
          <p:grpSp>
            <p:nvGrpSpPr>
              <p:cNvPr id="4331" name="Group 590"/>
              <p:cNvGrpSpPr>
                <a:grpSpLocks/>
              </p:cNvGrpSpPr>
              <p:nvPr/>
            </p:nvGrpSpPr>
            <p:grpSpPr bwMode="auto">
              <a:xfrm>
                <a:off x="3192637" y="3840957"/>
                <a:ext cx="492919" cy="231458"/>
                <a:chOff x="1837" y="3564"/>
                <a:chExt cx="345" cy="162"/>
              </a:xfrm>
            </p:grpSpPr>
            <p:grpSp>
              <p:nvGrpSpPr>
                <p:cNvPr id="4333" name="Group 591"/>
                <p:cNvGrpSpPr>
                  <a:grpSpLocks noChangeAspect="1"/>
                </p:cNvGrpSpPr>
                <p:nvPr/>
              </p:nvGrpSpPr>
              <p:grpSpPr bwMode="auto">
                <a:xfrm>
                  <a:off x="1837" y="3564"/>
                  <a:ext cx="53" cy="162"/>
                  <a:chOff x="435" y="866"/>
                  <a:chExt cx="95" cy="289"/>
                </a:xfrm>
              </p:grpSpPr>
              <p:sp>
                <p:nvSpPr>
                  <p:cNvPr id="4349" name="Freeform 434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350" name="Freeform 4349"/>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351" name="Freeform 4350"/>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352" name="Freeform 4351"/>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334" name="Group 596"/>
                <p:cNvGrpSpPr>
                  <a:grpSpLocks noChangeAspect="1"/>
                </p:cNvGrpSpPr>
                <p:nvPr/>
              </p:nvGrpSpPr>
              <p:grpSpPr bwMode="auto">
                <a:xfrm>
                  <a:off x="2129" y="3564"/>
                  <a:ext cx="53" cy="162"/>
                  <a:chOff x="435" y="866"/>
                  <a:chExt cx="95" cy="289"/>
                </a:xfrm>
              </p:grpSpPr>
              <p:sp>
                <p:nvSpPr>
                  <p:cNvPr id="4345" name="Freeform 59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346" name="Freeform 598"/>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347" name="Freeform 599"/>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348" name="Freeform 60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335" name="Group 601"/>
                <p:cNvGrpSpPr>
                  <a:grpSpLocks noChangeAspect="1"/>
                </p:cNvGrpSpPr>
                <p:nvPr/>
              </p:nvGrpSpPr>
              <p:grpSpPr bwMode="auto">
                <a:xfrm>
                  <a:off x="1931" y="3564"/>
                  <a:ext cx="53" cy="160"/>
                  <a:chOff x="818" y="866"/>
                  <a:chExt cx="96" cy="286"/>
                </a:xfrm>
              </p:grpSpPr>
              <p:sp>
                <p:nvSpPr>
                  <p:cNvPr id="4341" name="Freeform 60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342" name="Freeform 603"/>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343" name="Freeform 604"/>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344" name="Freeform 60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336" name="Group 606"/>
                <p:cNvGrpSpPr>
                  <a:grpSpLocks noChangeAspect="1"/>
                </p:cNvGrpSpPr>
                <p:nvPr/>
              </p:nvGrpSpPr>
              <p:grpSpPr bwMode="auto">
                <a:xfrm>
                  <a:off x="2031" y="3564"/>
                  <a:ext cx="54" cy="160"/>
                  <a:chOff x="818" y="866"/>
                  <a:chExt cx="96" cy="286"/>
                </a:xfrm>
              </p:grpSpPr>
              <p:sp>
                <p:nvSpPr>
                  <p:cNvPr id="4337" name="Freeform 60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338" name="Freeform 60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339" name="Freeform 60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340" name="Freeform 61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sp>
            <p:nvSpPr>
              <p:cNvPr id="4332" name="Line 611"/>
              <p:cNvSpPr>
                <a:spLocks noChangeAspect="1" noChangeShapeType="1"/>
              </p:cNvSpPr>
              <p:nvPr/>
            </p:nvSpPr>
            <p:spPr bwMode="auto">
              <a:xfrm>
                <a:off x="3071193" y="3833813"/>
                <a:ext cx="777240" cy="0"/>
              </a:xfrm>
              <a:prstGeom prst="line">
                <a:avLst/>
              </a:prstGeom>
              <a:noFill/>
              <a:ln w="44450">
                <a:solidFill>
                  <a:srgbClr val="FF0000"/>
                </a:solidFill>
                <a:round/>
                <a:headEnd/>
                <a:tailEnd type="triangle" w="med" len="med"/>
              </a:ln>
            </p:spPr>
            <p:txBody>
              <a:bodyPr/>
              <a:lstStyle/>
              <a:p>
                <a:endParaRPr lang="en-US"/>
              </a:p>
            </p:txBody>
          </p:sp>
        </p:grpSp>
        <p:sp>
          <p:nvSpPr>
            <p:cNvPr id="4480" name="ZoneTexte 1217"/>
            <p:cNvSpPr txBox="1">
              <a:spLocks noChangeArrowheads="1"/>
            </p:cNvSpPr>
            <p:nvPr/>
          </p:nvSpPr>
          <p:spPr bwMode="auto">
            <a:xfrm>
              <a:off x="2786610" y="3540366"/>
              <a:ext cx="1320207" cy="286232"/>
            </a:xfrm>
            <a:prstGeom prst="rect">
              <a:avLst/>
            </a:prstGeom>
            <a:noFill/>
            <a:ln w="9525">
              <a:noFill/>
              <a:miter lim="800000"/>
              <a:headEnd/>
              <a:tailEnd/>
            </a:ln>
          </p:spPr>
          <p:txBody>
            <a:bodyPr wrap="square" lIns="82295" tIns="41147" rIns="82295" bIns="41147">
              <a:spAutoFit/>
            </a:bodyPr>
            <a:lstStyle/>
            <a:p>
              <a:pPr algn="ctr"/>
              <a:r>
                <a:rPr lang="fr-FR" sz="1260" dirty="0" smtClean="0">
                  <a:latin typeface="+mj-lt"/>
                  <a:cs typeface="Times New Roman" pitchFamily="68" charset="0"/>
                </a:rPr>
                <a:t>Primer </a:t>
              </a:r>
              <a:r>
                <a:rPr lang="fr-FR" sz="1260" b="1" dirty="0" smtClean="0">
                  <a:latin typeface="+mj-lt"/>
                  <a:cs typeface="Times New Roman" pitchFamily="68" charset="0"/>
                </a:rPr>
                <a:t>1</a:t>
              </a:r>
              <a:endParaRPr lang="fr-FR" sz="1260" b="1" dirty="0">
                <a:latin typeface="+mj-lt"/>
                <a:cs typeface="Times New Roman" pitchFamily="68" charset="0"/>
              </a:endParaRPr>
            </a:p>
          </p:txBody>
        </p:sp>
      </p:grpSp>
      <p:sp>
        <p:nvSpPr>
          <p:cNvPr id="748" name="ZoneTexte 1212"/>
          <p:cNvSpPr txBox="1">
            <a:spLocks noChangeArrowheads="1"/>
          </p:cNvSpPr>
          <p:nvPr/>
        </p:nvSpPr>
        <p:spPr bwMode="auto">
          <a:xfrm>
            <a:off x="253293" y="5693212"/>
            <a:ext cx="2000250" cy="400110"/>
          </a:xfrm>
          <a:prstGeom prst="rect">
            <a:avLst/>
          </a:prstGeom>
          <a:noFill/>
          <a:ln w="9525">
            <a:noFill/>
            <a:miter lim="800000"/>
            <a:headEnd/>
            <a:tailEnd/>
          </a:ln>
        </p:spPr>
        <p:txBody>
          <a:bodyPr>
            <a:spAutoFit/>
          </a:bodyPr>
          <a:lstStyle/>
          <a:p>
            <a:pPr algn="ctr"/>
            <a:r>
              <a:rPr lang="en-US" sz="2000" b="1" dirty="0" smtClean="0">
                <a:latin typeface="Segoe UI Semibold" pitchFamily="34" charset="0"/>
              </a:rPr>
              <a:t>Extension</a:t>
            </a:r>
            <a:endParaRPr lang="en-US" sz="2000" b="1" dirty="0">
              <a:latin typeface="Segoe UI Semibold" pitchFamily="34" charset="0"/>
            </a:endParaRPr>
          </a:p>
        </p:txBody>
      </p:sp>
      <p:sp>
        <p:nvSpPr>
          <p:cNvPr id="1319" name="Oval 2411"/>
          <p:cNvSpPr>
            <a:spLocks noChangeArrowheads="1"/>
          </p:cNvSpPr>
          <p:nvPr/>
        </p:nvSpPr>
        <p:spPr bwMode="auto">
          <a:xfrm>
            <a:off x="950823" y="5103918"/>
            <a:ext cx="482204" cy="482203"/>
          </a:xfrm>
          <a:prstGeom prst="ellipse">
            <a:avLst/>
          </a:prstGeom>
          <a:solidFill>
            <a:schemeClr val="folHlink"/>
          </a:solidFill>
          <a:ln w="22225">
            <a:solidFill>
              <a:schemeClr val="hlink"/>
            </a:solidFill>
            <a:round/>
            <a:headEnd/>
            <a:tailEnd/>
          </a:ln>
        </p:spPr>
        <p:txBody>
          <a:bodyPr wrap="none" lIns="68579" tIns="34289" rIns="68579" bIns="34289" anchor="ctr"/>
          <a:lstStyle/>
          <a:p>
            <a:pPr algn="ctr"/>
            <a:r>
              <a:rPr lang="en-GB" sz="1800" b="1"/>
              <a:t>3</a:t>
            </a:r>
          </a:p>
        </p:txBody>
      </p:sp>
      <p:cxnSp>
        <p:nvCxnSpPr>
          <p:cNvPr id="1181" name="Straight Connector 1180"/>
          <p:cNvCxnSpPr/>
          <p:nvPr/>
        </p:nvCxnSpPr>
        <p:spPr bwMode="auto">
          <a:xfrm>
            <a:off x="709684" y="4592596"/>
            <a:ext cx="8229597" cy="0"/>
          </a:xfrm>
          <a:prstGeom prst="line">
            <a:avLst/>
          </a:prstGeom>
          <a:solidFill>
            <a:schemeClr val="accent1"/>
          </a:solidFill>
          <a:ln w="9525" cap="flat" cmpd="sng" algn="ctr">
            <a:solidFill>
              <a:schemeClr val="accent1"/>
            </a:solidFill>
            <a:prstDash val="sysDot"/>
            <a:round/>
            <a:headEnd type="none" w="med" len="med"/>
            <a:tailEnd type="none" w="med" len="med"/>
          </a:ln>
          <a:effectLst/>
        </p:spPr>
      </p:cxnSp>
      <p:sp>
        <p:nvSpPr>
          <p:cNvPr id="1183" name="Rectangle 3"/>
          <p:cNvSpPr txBox="1">
            <a:spLocks noChangeArrowheads="1"/>
          </p:cNvSpPr>
          <p:nvPr/>
        </p:nvSpPr>
        <p:spPr bwMode="gray">
          <a:xfrm>
            <a:off x="6878907" y="4842233"/>
            <a:ext cx="1493568" cy="844955"/>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285750" marR="0" lvl="1" indent="-171450" defTabSz="914400" rtl="0" eaLnBrk="1" fontAlgn="base" latinLnBrk="0" hangingPunct="1">
              <a:lnSpc>
                <a:spcPct val="100000"/>
              </a:lnSpc>
              <a:spcBef>
                <a:spcPct val="0"/>
              </a:spcBef>
              <a:spcAft>
                <a:spcPct val="0"/>
              </a:spcAft>
              <a:buClr>
                <a:schemeClr val="tx2"/>
              </a:buClr>
              <a:buSzTx/>
              <a:buFont typeface="Wingdings" pitchFamily="68" charset="2"/>
              <a:buNone/>
              <a:tabLst/>
              <a:defRPr/>
            </a:pPr>
            <a:r>
              <a:rPr kumimoji="0" lang="en-US" sz="2400" i="0" u="none" strike="noStrike" kern="0" cap="none" spc="0" normalizeH="0" baseline="0" noProof="0" dirty="0" smtClean="0">
                <a:ln>
                  <a:noFill/>
                </a:ln>
                <a:solidFill>
                  <a:schemeClr val="accent1"/>
                </a:solidFill>
                <a:effectLst/>
                <a:uLnTx/>
                <a:uFillTx/>
                <a:latin typeface="Segoe UI" pitchFamily="34" charset="0"/>
                <a:ea typeface="Segoe UI" pitchFamily="34" charset="0"/>
                <a:cs typeface="Segoe UI" pitchFamily="34" charset="0"/>
              </a:rPr>
              <a:t>72°C</a:t>
            </a:r>
          </a:p>
        </p:txBody>
      </p:sp>
      <p:grpSp>
        <p:nvGrpSpPr>
          <p:cNvPr id="14" name="Group 13"/>
          <p:cNvGrpSpPr/>
          <p:nvPr/>
        </p:nvGrpSpPr>
        <p:grpSpPr>
          <a:xfrm>
            <a:off x="5223508" y="5113339"/>
            <a:ext cx="782955" cy="253999"/>
            <a:chOff x="5223508" y="5113339"/>
            <a:chExt cx="782955" cy="253999"/>
          </a:xfrm>
        </p:grpSpPr>
        <p:grpSp>
          <p:nvGrpSpPr>
            <p:cNvPr id="4693" name="Group 953"/>
            <p:cNvGrpSpPr>
              <a:grpSpLocks noChangeAspect="1"/>
            </p:cNvGrpSpPr>
            <p:nvPr/>
          </p:nvGrpSpPr>
          <p:grpSpPr bwMode="auto">
            <a:xfrm>
              <a:off x="5473381" y="5113339"/>
              <a:ext cx="75724" cy="222885"/>
              <a:chOff x="627" y="867"/>
              <a:chExt cx="95" cy="279"/>
            </a:xfrm>
          </p:grpSpPr>
          <p:sp>
            <p:nvSpPr>
              <p:cNvPr id="4709" name="Freeform 95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710" name="Freeform 955"/>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711" name="Freeform 956"/>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712" name="Freeform 95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713" name="Freeform 958"/>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694" name="Group 959"/>
            <p:cNvGrpSpPr>
              <a:grpSpLocks noChangeAspect="1"/>
            </p:cNvGrpSpPr>
            <p:nvPr/>
          </p:nvGrpSpPr>
          <p:grpSpPr bwMode="auto">
            <a:xfrm>
              <a:off x="5626257" y="5114768"/>
              <a:ext cx="77153" cy="221456"/>
              <a:chOff x="1008" y="867"/>
              <a:chExt cx="95" cy="278"/>
            </a:xfrm>
          </p:grpSpPr>
          <p:sp>
            <p:nvSpPr>
              <p:cNvPr id="4705" name="Freeform 470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706" name="Freeform 4705"/>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707" name="Freeform 4706"/>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708" name="Freeform 4707"/>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695" name="Group 964"/>
            <p:cNvGrpSpPr>
              <a:grpSpLocks noChangeAspect="1"/>
            </p:cNvGrpSpPr>
            <p:nvPr/>
          </p:nvGrpSpPr>
          <p:grpSpPr bwMode="auto">
            <a:xfrm>
              <a:off x="5319076" y="5113339"/>
              <a:ext cx="77153" cy="222885"/>
              <a:chOff x="1203" y="861"/>
              <a:chExt cx="95" cy="279"/>
            </a:xfrm>
          </p:grpSpPr>
          <p:sp>
            <p:nvSpPr>
              <p:cNvPr id="4701" name="Freeform 96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702" name="Freeform 96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703" name="Freeform 96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704" name="Freeform 96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696" name="Group 969"/>
            <p:cNvGrpSpPr>
              <a:grpSpLocks noChangeAspect="1"/>
            </p:cNvGrpSpPr>
            <p:nvPr/>
          </p:nvGrpSpPr>
          <p:grpSpPr bwMode="auto">
            <a:xfrm>
              <a:off x="5780562" y="5113339"/>
              <a:ext cx="75724" cy="222885"/>
              <a:chOff x="1203" y="861"/>
              <a:chExt cx="95" cy="279"/>
            </a:xfrm>
          </p:grpSpPr>
          <p:sp>
            <p:nvSpPr>
              <p:cNvPr id="4697" name="Freeform 97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698" name="Freeform 97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699" name="Freeform 97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700" name="Freeform 97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sp>
          <p:nvSpPr>
            <p:cNvPr id="4714" name="Line 974"/>
            <p:cNvSpPr>
              <a:spLocks noChangeShapeType="1"/>
            </p:cNvSpPr>
            <p:nvPr/>
          </p:nvSpPr>
          <p:spPr bwMode="auto">
            <a:xfrm rot="10800000">
              <a:off x="5223508" y="5367338"/>
              <a:ext cx="782955" cy="0"/>
            </a:xfrm>
            <a:prstGeom prst="line">
              <a:avLst/>
            </a:prstGeom>
            <a:noFill/>
            <a:ln w="44450">
              <a:solidFill>
                <a:srgbClr val="0066FF"/>
              </a:solidFill>
              <a:round/>
              <a:headEnd/>
              <a:tailEnd type="triangle" w="med" len="med"/>
            </a:ln>
          </p:spPr>
          <p:txBody>
            <a:bodyPr/>
            <a:lstStyle/>
            <a:p>
              <a:endParaRPr lang="en-US"/>
            </a:p>
          </p:txBody>
        </p:sp>
      </p:grpSp>
      <p:grpSp>
        <p:nvGrpSpPr>
          <p:cNvPr id="9" name="Group 8"/>
          <p:cNvGrpSpPr/>
          <p:nvPr/>
        </p:nvGrpSpPr>
        <p:grpSpPr>
          <a:xfrm>
            <a:off x="3025156" y="4859339"/>
            <a:ext cx="2971800" cy="332098"/>
            <a:chOff x="3025156" y="4859339"/>
            <a:chExt cx="2971800" cy="332098"/>
          </a:xfrm>
        </p:grpSpPr>
        <p:grpSp>
          <p:nvGrpSpPr>
            <p:cNvPr id="4589" name="Group 849"/>
            <p:cNvGrpSpPr>
              <a:grpSpLocks noChangeAspect="1"/>
            </p:cNvGrpSpPr>
            <p:nvPr/>
          </p:nvGrpSpPr>
          <p:grpSpPr bwMode="auto">
            <a:xfrm>
              <a:off x="3025156" y="4859339"/>
              <a:ext cx="2971800" cy="85725"/>
              <a:chOff x="1434" y="3166"/>
              <a:chExt cx="3714" cy="107"/>
            </a:xfrm>
          </p:grpSpPr>
          <p:sp>
            <p:nvSpPr>
              <p:cNvPr id="4688" name="Rectangle 850"/>
              <p:cNvSpPr>
                <a:spLocks noChangeAspect="1" noChangeArrowheads="1"/>
              </p:cNvSpPr>
              <p:nvPr/>
            </p:nvSpPr>
            <p:spPr bwMode="auto">
              <a:xfrm>
                <a:off x="1440" y="3166"/>
                <a:ext cx="3708" cy="107"/>
              </a:xfrm>
              <a:prstGeom prst="rect">
                <a:avLst/>
              </a:prstGeom>
              <a:solidFill>
                <a:srgbClr val="3B59A0"/>
              </a:solidFill>
              <a:ln w="9525">
                <a:noFill/>
                <a:miter lim="800000"/>
                <a:headEnd/>
                <a:tailEnd/>
              </a:ln>
            </p:spPr>
            <p:txBody>
              <a:bodyPr/>
              <a:lstStyle/>
              <a:p>
                <a:pPr algn="ctr"/>
                <a:endParaRPr lang="en-US"/>
              </a:p>
            </p:txBody>
          </p:sp>
          <p:sp>
            <p:nvSpPr>
              <p:cNvPr id="4689" name="Line 851"/>
              <p:cNvSpPr>
                <a:spLocks noChangeAspect="1" noChangeShapeType="1"/>
              </p:cNvSpPr>
              <p:nvPr/>
            </p:nvSpPr>
            <p:spPr bwMode="auto">
              <a:xfrm>
                <a:off x="1440" y="3168"/>
                <a:ext cx="3708" cy="1"/>
              </a:xfrm>
              <a:prstGeom prst="line">
                <a:avLst/>
              </a:prstGeom>
              <a:noFill/>
              <a:ln w="7938" cap="rnd">
                <a:solidFill>
                  <a:srgbClr val="343434"/>
                </a:solidFill>
                <a:round/>
                <a:headEnd/>
                <a:tailEnd/>
              </a:ln>
            </p:spPr>
            <p:txBody>
              <a:bodyPr/>
              <a:lstStyle/>
              <a:p>
                <a:endParaRPr lang="en-US"/>
              </a:p>
            </p:txBody>
          </p:sp>
          <p:sp>
            <p:nvSpPr>
              <p:cNvPr id="4690" name="Rectangle 852"/>
              <p:cNvSpPr>
                <a:spLocks noChangeAspect="1" noChangeArrowheads="1"/>
              </p:cNvSpPr>
              <p:nvPr/>
            </p:nvSpPr>
            <p:spPr bwMode="auto">
              <a:xfrm>
                <a:off x="1458" y="3246"/>
                <a:ext cx="3677" cy="15"/>
              </a:xfrm>
              <a:prstGeom prst="rect">
                <a:avLst/>
              </a:prstGeom>
              <a:solidFill>
                <a:srgbClr val="5578B6"/>
              </a:solidFill>
              <a:ln w="9525">
                <a:noFill/>
                <a:miter lim="800000"/>
                <a:headEnd/>
                <a:tailEnd/>
              </a:ln>
            </p:spPr>
            <p:txBody>
              <a:bodyPr/>
              <a:lstStyle/>
              <a:p>
                <a:pPr algn="ctr"/>
                <a:endParaRPr lang="en-US"/>
              </a:p>
            </p:txBody>
          </p:sp>
          <p:sp>
            <p:nvSpPr>
              <p:cNvPr id="4691" name="Line 853"/>
              <p:cNvSpPr>
                <a:spLocks noChangeAspect="1" noChangeShapeType="1"/>
              </p:cNvSpPr>
              <p:nvPr/>
            </p:nvSpPr>
            <p:spPr bwMode="auto">
              <a:xfrm flipH="1">
                <a:off x="1434" y="3270"/>
                <a:ext cx="3708" cy="1"/>
              </a:xfrm>
              <a:prstGeom prst="line">
                <a:avLst/>
              </a:prstGeom>
              <a:noFill/>
              <a:ln w="7938" cap="rnd">
                <a:solidFill>
                  <a:srgbClr val="343434"/>
                </a:solidFill>
                <a:round/>
                <a:headEnd/>
                <a:tailEnd/>
              </a:ln>
            </p:spPr>
            <p:txBody>
              <a:bodyPr/>
              <a:lstStyle/>
              <a:p>
                <a:endParaRPr lang="en-US"/>
              </a:p>
            </p:txBody>
          </p:sp>
        </p:grpSp>
        <p:grpSp>
          <p:nvGrpSpPr>
            <p:cNvPr id="4590" name="Group 854"/>
            <p:cNvGrpSpPr>
              <a:grpSpLocks/>
            </p:cNvGrpSpPr>
            <p:nvPr/>
          </p:nvGrpSpPr>
          <p:grpSpPr bwMode="auto">
            <a:xfrm>
              <a:off x="3155172" y="4935063"/>
              <a:ext cx="2703195" cy="231457"/>
              <a:chOff x="1837" y="3007"/>
              <a:chExt cx="1892" cy="162"/>
            </a:xfrm>
          </p:grpSpPr>
          <p:grpSp>
            <p:nvGrpSpPr>
              <p:cNvPr id="4591" name="Group 855"/>
              <p:cNvGrpSpPr>
                <a:grpSpLocks noChangeAspect="1"/>
              </p:cNvGrpSpPr>
              <p:nvPr/>
            </p:nvGrpSpPr>
            <p:grpSpPr bwMode="auto">
              <a:xfrm>
                <a:off x="1837" y="3007"/>
                <a:ext cx="53" cy="162"/>
                <a:chOff x="435" y="866"/>
                <a:chExt cx="95" cy="289"/>
              </a:xfrm>
            </p:grpSpPr>
            <p:sp>
              <p:nvSpPr>
                <p:cNvPr id="4684" name="Freeform 856"/>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685" name="Freeform 857"/>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686" name="Freeform 858"/>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687" name="Freeform 859"/>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592" name="Group 860"/>
              <p:cNvGrpSpPr>
                <a:grpSpLocks noChangeAspect="1"/>
              </p:cNvGrpSpPr>
              <p:nvPr/>
            </p:nvGrpSpPr>
            <p:grpSpPr bwMode="auto">
              <a:xfrm>
                <a:off x="2129" y="3007"/>
                <a:ext cx="53" cy="162"/>
                <a:chOff x="435" y="866"/>
                <a:chExt cx="95" cy="289"/>
              </a:xfrm>
            </p:grpSpPr>
            <p:sp>
              <p:nvSpPr>
                <p:cNvPr id="4680" name="Freeform 861"/>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681" name="Freeform 862"/>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682" name="Freeform 863"/>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683" name="Freeform 86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593" name="Group 865"/>
              <p:cNvGrpSpPr>
                <a:grpSpLocks noChangeAspect="1"/>
              </p:cNvGrpSpPr>
              <p:nvPr/>
            </p:nvGrpSpPr>
            <p:grpSpPr bwMode="auto">
              <a:xfrm>
                <a:off x="2519" y="3007"/>
                <a:ext cx="53" cy="162"/>
                <a:chOff x="435" y="866"/>
                <a:chExt cx="95" cy="289"/>
              </a:xfrm>
            </p:grpSpPr>
            <p:sp>
              <p:nvSpPr>
                <p:cNvPr id="4676" name="Freeform 866"/>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677" name="Freeform 867"/>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678" name="Freeform 868"/>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679" name="Freeform 869"/>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594" name="Group 870"/>
              <p:cNvGrpSpPr>
                <a:grpSpLocks noChangeAspect="1"/>
              </p:cNvGrpSpPr>
              <p:nvPr/>
            </p:nvGrpSpPr>
            <p:grpSpPr bwMode="auto">
              <a:xfrm>
                <a:off x="2717" y="3007"/>
                <a:ext cx="53" cy="162"/>
                <a:chOff x="435" y="866"/>
                <a:chExt cx="95" cy="289"/>
              </a:xfrm>
            </p:grpSpPr>
            <p:sp>
              <p:nvSpPr>
                <p:cNvPr id="4672" name="Freeform 871"/>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673" name="Freeform 872"/>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674" name="Freeform 873"/>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675" name="Freeform 87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595" name="Group 875"/>
              <p:cNvGrpSpPr>
                <a:grpSpLocks noChangeAspect="1"/>
              </p:cNvGrpSpPr>
              <p:nvPr/>
            </p:nvGrpSpPr>
            <p:grpSpPr bwMode="auto">
              <a:xfrm>
                <a:off x="3047" y="3007"/>
                <a:ext cx="53" cy="162"/>
                <a:chOff x="435" y="866"/>
                <a:chExt cx="95" cy="289"/>
              </a:xfrm>
            </p:grpSpPr>
            <p:sp>
              <p:nvSpPr>
                <p:cNvPr id="4668" name="Freeform 876"/>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669" name="Freeform 877"/>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670" name="Freeform 878"/>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671" name="Freeform 879"/>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596" name="Group 880"/>
              <p:cNvGrpSpPr>
                <a:grpSpLocks noChangeAspect="1"/>
              </p:cNvGrpSpPr>
              <p:nvPr/>
            </p:nvGrpSpPr>
            <p:grpSpPr bwMode="auto">
              <a:xfrm>
                <a:off x="3460" y="3007"/>
                <a:ext cx="53" cy="162"/>
                <a:chOff x="435" y="866"/>
                <a:chExt cx="95" cy="289"/>
              </a:xfrm>
            </p:grpSpPr>
            <p:sp>
              <p:nvSpPr>
                <p:cNvPr id="4664" name="Freeform 881"/>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665" name="Freeform 882"/>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666" name="Freeform 883"/>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667" name="Freeform 88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597" name="Group 885"/>
              <p:cNvGrpSpPr>
                <a:grpSpLocks noChangeAspect="1"/>
              </p:cNvGrpSpPr>
              <p:nvPr/>
            </p:nvGrpSpPr>
            <p:grpSpPr bwMode="auto">
              <a:xfrm>
                <a:off x="1931" y="3007"/>
                <a:ext cx="53" cy="160"/>
                <a:chOff x="818" y="866"/>
                <a:chExt cx="96" cy="286"/>
              </a:xfrm>
            </p:grpSpPr>
            <p:sp>
              <p:nvSpPr>
                <p:cNvPr id="4660" name="Freeform 88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661" name="Freeform 88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662" name="Freeform 88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663" name="Freeform 88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598" name="Group 890"/>
              <p:cNvGrpSpPr>
                <a:grpSpLocks noChangeAspect="1"/>
              </p:cNvGrpSpPr>
              <p:nvPr/>
            </p:nvGrpSpPr>
            <p:grpSpPr bwMode="auto">
              <a:xfrm rot="10800000">
                <a:off x="2229" y="3007"/>
                <a:ext cx="53" cy="156"/>
                <a:chOff x="1008" y="867"/>
                <a:chExt cx="95" cy="278"/>
              </a:xfrm>
            </p:grpSpPr>
            <p:sp>
              <p:nvSpPr>
                <p:cNvPr id="4656" name="Freeform 891"/>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657" name="Freeform 892"/>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4658" name="Freeform 893"/>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659" name="Freeform 89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599" name="Group 895"/>
              <p:cNvGrpSpPr>
                <a:grpSpLocks noChangeAspect="1"/>
              </p:cNvGrpSpPr>
              <p:nvPr/>
            </p:nvGrpSpPr>
            <p:grpSpPr bwMode="auto">
              <a:xfrm>
                <a:off x="2425" y="3007"/>
                <a:ext cx="53" cy="160"/>
                <a:chOff x="818" y="866"/>
                <a:chExt cx="96" cy="286"/>
              </a:xfrm>
            </p:grpSpPr>
            <p:sp>
              <p:nvSpPr>
                <p:cNvPr id="4652" name="Freeform 89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653" name="Freeform 89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654" name="Freeform 89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655" name="Freeform 89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600" name="Group 900"/>
              <p:cNvGrpSpPr>
                <a:grpSpLocks noChangeAspect="1"/>
              </p:cNvGrpSpPr>
              <p:nvPr/>
            </p:nvGrpSpPr>
            <p:grpSpPr bwMode="auto">
              <a:xfrm rot="10800000">
                <a:off x="3245" y="3007"/>
                <a:ext cx="53" cy="156"/>
                <a:chOff x="1008" y="867"/>
                <a:chExt cx="95" cy="278"/>
              </a:xfrm>
            </p:grpSpPr>
            <p:sp>
              <p:nvSpPr>
                <p:cNvPr id="4648" name="Freeform 901"/>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649" name="Freeform 902"/>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4650" name="Freeform 903"/>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651" name="Freeform 90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601" name="Group 905"/>
              <p:cNvGrpSpPr>
                <a:grpSpLocks noChangeAspect="1"/>
              </p:cNvGrpSpPr>
              <p:nvPr/>
            </p:nvGrpSpPr>
            <p:grpSpPr bwMode="auto">
              <a:xfrm>
                <a:off x="3568" y="3007"/>
                <a:ext cx="53" cy="160"/>
                <a:chOff x="818" y="866"/>
                <a:chExt cx="96" cy="286"/>
              </a:xfrm>
            </p:grpSpPr>
            <p:sp>
              <p:nvSpPr>
                <p:cNvPr id="4644" name="Freeform 90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645" name="Freeform 90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646" name="Freeform 90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647" name="Freeform 90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602" name="Group 910"/>
              <p:cNvGrpSpPr>
                <a:grpSpLocks noChangeAspect="1"/>
              </p:cNvGrpSpPr>
              <p:nvPr/>
            </p:nvGrpSpPr>
            <p:grpSpPr bwMode="auto">
              <a:xfrm>
                <a:off x="2031" y="3007"/>
                <a:ext cx="54" cy="160"/>
                <a:chOff x="818" y="866"/>
                <a:chExt cx="96" cy="286"/>
              </a:xfrm>
            </p:grpSpPr>
            <p:sp>
              <p:nvSpPr>
                <p:cNvPr id="4640" name="Freeform 911"/>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641" name="Freeform 912"/>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642" name="Freeform 913"/>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643" name="Freeform 914"/>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603" name="Group 915"/>
              <p:cNvGrpSpPr>
                <a:grpSpLocks noChangeAspect="1"/>
              </p:cNvGrpSpPr>
              <p:nvPr/>
            </p:nvGrpSpPr>
            <p:grpSpPr bwMode="auto">
              <a:xfrm rot="10800000">
                <a:off x="2327" y="3007"/>
                <a:ext cx="53" cy="156"/>
                <a:chOff x="1203" y="861"/>
                <a:chExt cx="95" cy="279"/>
              </a:xfrm>
            </p:grpSpPr>
            <p:sp>
              <p:nvSpPr>
                <p:cNvPr id="4636" name="Freeform 916"/>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rot="10800000"/>
                <a:lstStyle/>
                <a:p>
                  <a:endParaRPr lang="en-US"/>
                </a:p>
              </p:txBody>
            </p:sp>
            <p:sp>
              <p:nvSpPr>
                <p:cNvPr id="4637" name="Freeform 917"/>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rot="10800000"/>
                <a:lstStyle/>
                <a:p>
                  <a:endParaRPr lang="en-US"/>
                </a:p>
              </p:txBody>
            </p:sp>
            <p:sp>
              <p:nvSpPr>
                <p:cNvPr id="4638" name="Freeform 918"/>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639" name="Freeform 919"/>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604" name="Group 920"/>
              <p:cNvGrpSpPr>
                <a:grpSpLocks noChangeAspect="1"/>
              </p:cNvGrpSpPr>
              <p:nvPr/>
            </p:nvGrpSpPr>
            <p:grpSpPr bwMode="auto">
              <a:xfrm>
                <a:off x="2616" y="3007"/>
                <a:ext cx="54" cy="160"/>
                <a:chOff x="818" y="866"/>
                <a:chExt cx="96" cy="286"/>
              </a:xfrm>
            </p:grpSpPr>
            <p:sp>
              <p:nvSpPr>
                <p:cNvPr id="4632" name="Freeform 921"/>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633" name="Freeform 922"/>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634" name="Freeform 923"/>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635" name="Freeform 924"/>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605" name="Group 925"/>
              <p:cNvGrpSpPr>
                <a:grpSpLocks noChangeAspect="1"/>
              </p:cNvGrpSpPr>
              <p:nvPr/>
            </p:nvGrpSpPr>
            <p:grpSpPr bwMode="auto">
              <a:xfrm>
                <a:off x="2932" y="3007"/>
                <a:ext cx="54" cy="160"/>
                <a:chOff x="818" y="866"/>
                <a:chExt cx="96" cy="286"/>
              </a:xfrm>
            </p:grpSpPr>
            <p:sp>
              <p:nvSpPr>
                <p:cNvPr id="4628" name="Freeform 92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629" name="Freeform 92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630" name="Freeform 92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631" name="Freeform 92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606" name="Group 930"/>
              <p:cNvGrpSpPr>
                <a:grpSpLocks noChangeAspect="1"/>
              </p:cNvGrpSpPr>
              <p:nvPr/>
            </p:nvGrpSpPr>
            <p:grpSpPr bwMode="auto">
              <a:xfrm>
                <a:off x="3353" y="3007"/>
                <a:ext cx="53" cy="160"/>
                <a:chOff x="818" y="866"/>
                <a:chExt cx="96" cy="286"/>
              </a:xfrm>
            </p:grpSpPr>
            <p:sp>
              <p:nvSpPr>
                <p:cNvPr id="4624" name="Freeform 931"/>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625" name="Freeform 932"/>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626" name="Freeform 933"/>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627" name="Freeform 934"/>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607" name="Group 935"/>
              <p:cNvGrpSpPr>
                <a:grpSpLocks noChangeAspect="1"/>
              </p:cNvGrpSpPr>
              <p:nvPr/>
            </p:nvGrpSpPr>
            <p:grpSpPr bwMode="auto">
              <a:xfrm>
                <a:off x="3675" y="3007"/>
                <a:ext cx="54" cy="160"/>
                <a:chOff x="818" y="866"/>
                <a:chExt cx="96" cy="286"/>
              </a:xfrm>
            </p:grpSpPr>
            <p:sp>
              <p:nvSpPr>
                <p:cNvPr id="4620" name="Freeform 93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621" name="Freeform 93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622" name="Freeform 93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623" name="Freeform 93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608" name="Group 940"/>
              <p:cNvGrpSpPr>
                <a:grpSpLocks noChangeAspect="1"/>
              </p:cNvGrpSpPr>
              <p:nvPr/>
            </p:nvGrpSpPr>
            <p:grpSpPr bwMode="auto">
              <a:xfrm rot="10800000">
                <a:off x="2828" y="3007"/>
                <a:ext cx="53" cy="156"/>
                <a:chOff x="627" y="867"/>
                <a:chExt cx="95" cy="279"/>
              </a:xfrm>
            </p:grpSpPr>
            <p:sp>
              <p:nvSpPr>
                <p:cNvPr id="4615" name="Freeform 94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4616" name="Freeform 942"/>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4617" name="Freeform 943"/>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4618" name="Freeform 94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4619" name="Freeform 945"/>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nvGrpSpPr>
              <p:cNvPr id="4609" name="Group 946"/>
              <p:cNvGrpSpPr>
                <a:grpSpLocks noChangeAspect="1"/>
              </p:cNvGrpSpPr>
              <p:nvPr/>
            </p:nvGrpSpPr>
            <p:grpSpPr bwMode="auto">
              <a:xfrm rot="10800000">
                <a:off x="3148" y="3007"/>
                <a:ext cx="53" cy="156"/>
                <a:chOff x="627" y="867"/>
                <a:chExt cx="95" cy="279"/>
              </a:xfrm>
            </p:grpSpPr>
            <p:sp>
              <p:nvSpPr>
                <p:cNvPr id="4610" name="Freeform 94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4611" name="Freeform 948"/>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4612" name="Freeform 949"/>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4613" name="Freeform 950"/>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4614" name="Freeform 951"/>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sp>
          <p:nvSpPr>
            <p:cNvPr id="4732" name="Freeform 992"/>
            <p:cNvSpPr>
              <a:spLocks noChangeAspect="1"/>
            </p:cNvSpPr>
            <p:nvPr/>
          </p:nvSpPr>
          <p:spPr bwMode="auto">
            <a:xfrm>
              <a:off x="4326591" y="5154050"/>
              <a:ext cx="30698"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11" name="Group 10"/>
          <p:cNvGrpSpPr/>
          <p:nvPr/>
        </p:nvGrpSpPr>
        <p:grpSpPr>
          <a:xfrm>
            <a:off x="3016232" y="6227763"/>
            <a:ext cx="2841624" cy="335613"/>
            <a:chOff x="3016232" y="6227763"/>
            <a:chExt cx="2841624" cy="335613"/>
          </a:xfrm>
        </p:grpSpPr>
        <p:sp>
          <p:nvSpPr>
            <p:cNvPr id="4482" name="Rectangle 742"/>
            <p:cNvSpPr>
              <a:spLocks noChangeAspect="1" noChangeArrowheads="1"/>
            </p:cNvSpPr>
            <p:nvPr/>
          </p:nvSpPr>
          <p:spPr bwMode="auto">
            <a:xfrm>
              <a:off x="3016232" y="6484938"/>
              <a:ext cx="2669476" cy="77718"/>
            </a:xfrm>
            <a:prstGeom prst="rect">
              <a:avLst/>
            </a:prstGeom>
            <a:solidFill>
              <a:srgbClr val="113A8D"/>
            </a:solidFill>
            <a:ln w="9525">
              <a:noFill/>
              <a:miter lim="800000"/>
              <a:headEnd/>
              <a:tailEnd/>
            </a:ln>
          </p:spPr>
          <p:txBody>
            <a:bodyPr/>
            <a:lstStyle/>
            <a:p>
              <a:pPr algn="ctr"/>
              <a:endParaRPr lang="en-US"/>
            </a:p>
          </p:txBody>
        </p:sp>
        <p:sp>
          <p:nvSpPr>
            <p:cNvPr id="4483" name="Line 743"/>
            <p:cNvSpPr>
              <a:spLocks noChangeAspect="1" noChangeShapeType="1"/>
            </p:cNvSpPr>
            <p:nvPr/>
          </p:nvSpPr>
          <p:spPr bwMode="auto">
            <a:xfrm flipH="1">
              <a:off x="3016232" y="6562656"/>
              <a:ext cx="2669476" cy="720"/>
            </a:xfrm>
            <a:prstGeom prst="line">
              <a:avLst/>
            </a:prstGeom>
            <a:noFill/>
            <a:ln w="7938" cap="rnd">
              <a:solidFill>
                <a:srgbClr val="343434"/>
              </a:solidFill>
              <a:round/>
              <a:headEnd/>
              <a:tailEnd/>
            </a:ln>
          </p:spPr>
          <p:txBody>
            <a:bodyPr/>
            <a:lstStyle/>
            <a:p>
              <a:endParaRPr lang="en-US"/>
            </a:p>
          </p:txBody>
        </p:sp>
        <p:sp>
          <p:nvSpPr>
            <p:cNvPr id="4484" name="Line 744"/>
            <p:cNvSpPr>
              <a:spLocks noChangeAspect="1" noChangeShapeType="1"/>
            </p:cNvSpPr>
            <p:nvPr/>
          </p:nvSpPr>
          <p:spPr bwMode="auto">
            <a:xfrm>
              <a:off x="3016232" y="6484938"/>
              <a:ext cx="2669476" cy="720"/>
            </a:xfrm>
            <a:prstGeom prst="line">
              <a:avLst/>
            </a:prstGeom>
            <a:noFill/>
            <a:ln w="7938" cap="rnd">
              <a:solidFill>
                <a:srgbClr val="343434"/>
              </a:solidFill>
              <a:round/>
              <a:headEnd/>
              <a:tailEnd/>
            </a:ln>
          </p:spPr>
          <p:txBody>
            <a:bodyPr/>
            <a:lstStyle/>
            <a:p>
              <a:endParaRPr lang="en-US"/>
            </a:p>
          </p:txBody>
        </p:sp>
        <p:sp>
          <p:nvSpPr>
            <p:cNvPr id="4485" name="Rectangle 745"/>
            <p:cNvSpPr>
              <a:spLocks noChangeAspect="1" noChangeArrowheads="1"/>
            </p:cNvSpPr>
            <p:nvPr/>
          </p:nvSpPr>
          <p:spPr bwMode="auto">
            <a:xfrm>
              <a:off x="3029191" y="6541068"/>
              <a:ext cx="2647878" cy="10794"/>
            </a:xfrm>
            <a:prstGeom prst="rect">
              <a:avLst/>
            </a:prstGeom>
            <a:solidFill>
              <a:srgbClr val="2B569F"/>
            </a:solidFill>
            <a:ln w="9525">
              <a:noFill/>
              <a:miter lim="800000"/>
              <a:headEnd/>
              <a:tailEnd/>
            </a:ln>
          </p:spPr>
          <p:txBody>
            <a:bodyPr/>
            <a:lstStyle/>
            <a:p>
              <a:pPr algn="ctr"/>
              <a:endParaRPr lang="en-US"/>
            </a:p>
          </p:txBody>
        </p:sp>
        <p:grpSp>
          <p:nvGrpSpPr>
            <p:cNvPr id="4487" name="Group 747"/>
            <p:cNvGrpSpPr>
              <a:grpSpLocks noChangeAspect="1"/>
            </p:cNvGrpSpPr>
            <p:nvPr/>
          </p:nvGrpSpPr>
          <p:grpSpPr bwMode="auto">
            <a:xfrm>
              <a:off x="3157519" y="6234907"/>
              <a:ext cx="75724" cy="222885"/>
              <a:chOff x="627" y="867"/>
              <a:chExt cx="95" cy="279"/>
            </a:xfrm>
          </p:grpSpPr>
          <p:sp>
            <p:nvSpPr>
              <p:cNvPr id="4583" name="Freeform 74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584" name="Freeform 749"/>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585" name="Freeform 750"/>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586" name="Freeform 75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587" name="Freeform 752"/>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488" name="Group 753"/>
            <p:cNvGrpSpPr>
              <a:grpSpLocks noChangeAspect="1"/>
            </p:cNvGrpSpPr>
            <p:nvPr/>
          </p:nvGrpSpPr>
          <p:grpSpPr bwMode="auto">
            <a:xfrm>
              <a:off x="3574714" y="6234907"/>
              <a:ext cx="75724" cy="222885"/>
              <a:chOff x="627" y="867"/>
              <a:chExt cx="95" cy="279"/>
            </a:xfrm>
          </p:grpSpPr>
          <p:sp>
            <p:nvSpPr>
              <p:cNvPr id="4578" name="Freeform 75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579" name="Freeform 755"/>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580" name="Freeform 756"/>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581" name="Freeform 75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582" name="Freeform 758"/>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489" name="Group 759"/>
            <p:cNvGrpSpPr>
              <a:grpSpLocks noChangeAspect="1"/>
            </p:cNvGrpSpPr>
            <p:nvPr/>
          </p:nvGrpSpPr>
          <p:grpSpPr bwMode="auto">
            <a:xfrm>
              <a:off x="4130498" y="6234907"/>
              <a:ext cx="77152" cy="222885"/>
              <a:chOff x="627" y="867"/>
              <a:chExt cx="95" cy="279"/>
            </a:xfrm>
          </p:grpSpPr>
          <p:sp>
            <p:nvSpPr>
              <p:cNvPr id="4573" name="Freeform 760"/>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574" name="Freeform 761"/>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575" name="Freeform 762"/>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576" name="Freeform 763"/>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577" name="Freeform 764"/>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490" name="Group 765"/>
            <p:cNvGrpSpPr>
              <a:grpSpLocks noChangeAspect="1"/>
            </p:cNvGrpSpPr>
            <p:nvPr/>
          </p:nvGrpSpPr>
          <p:grpSpPr bwMode="auto">
            <a:xfrm>
              <a:off x="4413390" y="6234907"/>
              <a:ext cx="77152" cy="222885"/>
              <a:chOff x="627" y="867"/>
              <a:chExt cx="95" cy="279"/>
            </a:xfrm>
          </p:grpSpPr>
          <p:sp>
            <p:nvSpPr>
              <p:cNvPr id="4568" name="Freeform 766"/>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569" name="Freeform 767"/>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570" name="Freeform 768"/>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571" name="Freeform 76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572" name="Freeform 770"/>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491" name="Group 771"/>
            <p:cNvGrpSpPr>
              <a:grpSpLocks noChangeAspect="1"/>
            </p:cNvGrpSpPr>
            <p:nvPr/>
          </p:nvGrpSpPr>
          <p:grpSpPr bwMode="auto">
            <a:xfrm>
              <a:off x="4884877" y="6234907"/>
              <a:ext cx="75724" cy="222885"/>
              <a:chOff x="627" y="867"/>
              <a:chExt cx="95" cy="279"/>
            </a:xfrm>
          </p:grpSpPr>
          <p:sp>
            <p:nvSpPr>
              <p:cNvPr id="4563" name="Freeform 77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564" name="Freeform 773"/>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565" name="Freeform 774"/>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566" name="Freeform 77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567" name="Freeform 776"/>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492" name="Group 777"/>
            <p:cNvGrpSpPr>
              <a:grpSpLocks noChangeAspect="1"/>
            </p:cNvGrpSpPr>
            <p:nvPr/>
          </p:nvGrpSpPr>
          <p:grpSpPr bwMode="auto">
            <a:xfrm>
              <a:off x="5474951" y="6234907"/>
              <a:ext cx="75724" cy="222885"/>
              <a:chOff x="627" y="867"/>
              <a:chExt cx="95" cy="279"/>
            </a:xfrm>
          </p:grpSpPr>
          <p:sp>
            <p:nvSpPr>
              <p:cNvPr id="4558" name="Freeform 77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559" name="Freeform 779"/>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560" name="Freeform 780"/>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561" name="Freeform 78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562" name="Freeform 782"/>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4493" name="Group 783"/>
            <p:cNvGrpSpPr>
              <a:grpSpLocks noChangeAspect="1"/>
            </p:cNvGrpSpPr>
            <p:nvPr/>
          </p:nvGrpSpPr>
          <p:grpSpPr bwMode="auto">
            <a:xfrm>
              <a:off x="3290393" y="6236335"/>
              <a:ext cx="77152" cy="221456"/>
              <a:chOff x="1008" y="867"/>
              <a:chExt cx="95" cy="278"/>
            </a:xfrm>
          </p:grpSpPr>
          <p:sp>
            <p:nvSpPr>
              <p:cNvPr id="4554" name="Freeform 78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555" name="Freeform 785"/>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556" name="Freeform 786"/>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557" name="Freeform 787"/>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494" name="Group 788"/>
            <p:cNvGrpSpPr>
              <a:grpSpLocks noChangeAspect="1"/>
            </p:cNvGrpSpPr>
            <p:nvPr/>
          </p:nvGrpSpPr>
          <p:grpSpPr bwMode="auto">
            <a:xfrm rot="10800000">
              <a:off x="3717589" y="6229192"/>
              <a:ext cx="77152" cy="228600"/>
              <a:chOff x="818" y="866"/>
              <a:chExt cx="96" cy="286"/>
            </a:xfrm>
          </p:grpSpPr>
          <p:sp>
            <p:nvSpPr>
              <p:cNvPr id="4550" name="Freeform 78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551" name="Freeform 790"/>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552" name="Freeform 791"/>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553" name="Freeform 79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495" name="Group 793"/>
            <p:cNvGrpSpPr>
              <a:grpSpLocks noChangeAspect="1"/>
            </p:cNvGrpSpPr>
            <p:nvPr/>
          </p:nvGrpSpPr>
          <p:grpSpPr bwMode="auto">
            <a:xfrm>
              <a:off x="3996195" y="6236335"/>
              <a:ext cx="75724" cy="221456"/>
              <a:chOff x="1008" y="867"/>
              <a:chExt cx="95" cy="278"/>
            </a:xfrm>
          </p:grpSpPr>
          <p:sp>
            <p:nvSpPr>
              <p:cNvPr id="4546" name="Freeform 79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547" name="Freeform 795"/>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548" name="Freeform 796"/>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549" name="Freeform 797"/>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496" name="Group 798"/>
            <p:cNvGrpSpPr>
              <a:grpSpLocks noChangeAspect="1"/>
            </p:cNvGrpSpPr>
            <p:nvPr/>
          </p:nvGrpSpPr>
          <p:grpSpPr bwMode="auto">
            <a:xfrm rot="10800000">
              <a:off x="5167770" y="6229192"/>
              <a:ext cx="77152" cy="228600"/>
              <a:chOff x="818" y="866"/>
              <a:chExt cx="96" cy="286"/>
            </a:xfrm>
          </p:grpSpPr>
          <p:sp>
            <p:nvSpPr>
              <p:cNvPr id="4542" name="Freeform 79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543" name="Freeform 800"/>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544" name="Freeform 801"/>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545" name="Freeform 80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497" name="Group 803"/>
            <p:cNvGrpSpPr>
              <a:grpSpLocks noChangeAspect="1"/>
            </p:cNvGrpSpPr>
            <p:nvPr/>
          </p:nvGrpSpPr>
          <p:grpSpPr bwMode="auto">
            <a:xfrm>
              <a:off x="5627827" y="6236335"/>
              <a:ext cx="77152" cy="221456"/>
              <a:chOff x="1008" y="867"/>
              <a:chExt cx="95" cy="278"/>
            </a:xfrm>
          </p:grpSpPr>
          <p:sp>
            <p:nvSpPr>
              <p:cNvPr id="4538" name="Freeform 80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539" name="Freeform 805"/>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540" name="Freeform 806"/>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541" name="Freeform 807"/>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498" name="Group 808"/>
            <p:cNvGrpSpPr>
              <a:grpSpLocks noChangeAspect="1"/>
            </p:cNvGrpSpPr>
            <p:nvPr/>
          </p:nvGrpSpPr>
          <p:grpSpPr bwMode="auto">
            <a:xfrm>
              <a:off x="3434696" y="6234907"/>
              <a:ext cx="75724" cy="222885"/>
              <a:chOff x="1203" y="861"/>
              <a:chExt cx="95" cy="279"/>
            </a:xfrm>
          </p:grpSpPr>
          <p:sp>
            <p:nvSpPr>
              <p:cNvPr id="4534" name="Freeform 809"/>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535" name="Freeform 810"/>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536" name="Freeform 811"/>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537" name="Freeform 812"/>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499" name="Group 813"/>
            <p:cNvGrpSpPr>
              <a:grpSpLocks noChangeAspect="1"/>
            </p:cNvGrpSpPr>
            <p:nvPr/>
          </p:nvGrpSpPr>
          <p:grpSpPr bwMode="auto">
            <a:xfrm rot="10800000">
              <a:off x="3857606" y="6229192"/>
              <a:ext cx="77152" cy="228600"/>
              <a:chOff x="818" y="866"/>
              <a:chExt cx="96" cy="286"/>
            </a:xfrm>
          </p:grpSpPr>
          <p:sp>
            <p:nvSpPr>
              <p:cNvPr id="4530" name="Freeform 814"/>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531" name="Freeform 815"/>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532" name="Freeform 816"/>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533" name="Freeform 81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500" name="Group 818"/>
            <p:cNvGrpSpPr>
              <a:grpSpLocks noChangeAspect="1"/>
            </p:cNvGrpSpPr>
            <p:nvPr/>
          </p:nvGrpSpPr>
          <p:grpSpPr bwMode="auto">
            <a:xfrm>
              <a:off x="4270515" y="6234907"/>
              <a:ext cx="75724" cy="222885"/>
              <a:chOff x="1203" y="861"/>
              <a:chExt cx="95" cy="279"/>
            </a:xfrm>
          </p:grpSpPr>
          <p:sp>
            <p:nvSpPr>
              <p:cNvPr id="4526" name="Freeform 819"/>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527" name="Freeform 820"/>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528" name="Freeform 821"/>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529" name="Freeform 822"/>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501" name="Group 823"/>
            <p:cNvGrpSpPr>
              <a:grpSpLocks noChangeAspect="1"/>
            </p:cNvGrpSpPr>
            <p:nvPr/>
          </p:nvGrpSpPr>
          <p:grpSpPr bwMode="auto">
            <a:xfrm>
              <a:off x="4720571" y="6234907"/>
              <a:ext cx="77152" cy="222885"/>
              <a:chOff x="1203" y="861"/>
              <a:chExt cx="95" cy="279"/>
            </a:xfrm>
          </p:grpSpPr>
          <p:sp>
            <p:nvSpPr>
              <p:cNvPr id="4522" name="Freeform 824"/>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523" name="Freeform 825"/>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524" name="Freeform 826"/>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525" name="Freeform 827"/>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502" name="Group 828"/>
            <p:cNvGrpSpPr>
              <a:grpSpLocks noChangeAspect="1"/>
            </p:cNvGrpSpPr>
            <p:nvPr/>
          </p:nvGrpSpPr>
          <p:grpSpPr bwMode="auto">
            <a:xfrm>
              <a:off x="5320646" y="6234907"/>
              <a:ext cx="77152" cy="222885"/>
              <a:chOff x="1203" y="861"/>
              <a:chExt cx="95" cy="279"/>
            </a:xfrm>
          </p:grpSpPr>
          <p:sp>
            <p:nvSpPr>
              <p:cNvPr id="4518" name="Freeform 829"/>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519" name="Freeform 830"/>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520" name="Freeform 831"/>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521" name="Freeform 832"/>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503" name="Group 833"/>
            <p:cNvGrpSpPr>
              <a:grpSpLocks noChangeAspect="1"/>
            </p:cNvGrpSpPr>
            <p:nvPr/>
          </p:nvGrpSpPr>
          <p:grpSpPr bwMode="auto">
            <a:xfrm>
              <a:off x="5782132" y="6234907"/>
              <a:ext cx="75724" cy="222885"/>
              <a:chOff x="1203" y="861"/>
              <a:chExt cx="95" cy="279"/>
            </a:xfrm>
          </p:grpSpPr>
          <p:sp>
            <p:nvSpPr>
              <p:cNvPr id="4514" name="Freeform 834"/>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515" name="Freeform 835"/>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4516" name="Freeform 836"/>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517" name="Freeform 837"/>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4504" name="Group 838"/>
            <p:cNvGrpSpPr>
              <a:grpSpLocks noChangeAspect="1"/>
            </p:cNvGrpSpPr>
            <p:nvPr/>
          </p:nvGrpSpPr>
          <p:grpSpPr bwMode="auto">
            <a:xfrm rot="10800000">
              <a:off x="4571981" y="6227763"/>
              <a:ext cx="75724" cy="231457"/>
              <a:chOff x="435" y="866"/>
              <a:chExt cx="95" cy="289"/>
            </a:xfrm>
          </p:grpSpPr>
          <p:sp>
            <p:nvSpPr>
              <p:cNvPr id="4510" name="Freeform 839"/>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511" name="Freeform 840"/>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512" name="Freeform 841"/>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513" name="Freeform 842"/>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505" name="Group 843"/>
            <p:cNvGrpSpPr>
              <a:grpSpLocks noChangeAspect="1"/>
            </p:cNvGrpSpPr>
            <p:nvPr/>
          </p:nvGrpSpPr>
          <p:grpSpPr bwMode="auto">
            <a:xfrm rot="10800000">
              <a:off x="5029181" y="6227763"/>
              <a:ext cx="75724" cy="231457"/>
              <a:chOff x="435" y="866"/>
              <a:chExt cx="95" cy="289"/>
            </a:xfrm>
          </p:grpSpPr>
          <p:sp>
            <p:nvSpPr>
              <p:cNvPr id="4506" name="Freeform 84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507" name="Freeform 845"/>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508" name="Freeform 846"/>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509" name="Freeform 84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sp>
          <p:nvSpPr>
            <p:cNvPr id="4865" name="Freeform 1125"/>
            <p:cNvSpPr>
              <a:spLocks noChangeAspect="1"/>
            </p:cNvSpPr>
            <p:nvPr/>
          </p:nvSpPr>
          <p:spPr bwMode="auto">
            <a:xfrm rot="10800000">
              <a:off x="3939304" y="6238563"/>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sp>
          <p:nvSpPr>
            <p:cNvPr id="4871" name="Freeform 1131"/>
            <p:cNvSpPr>
              <a:spLocks noChangeAspect="1"/>
            </p:cNvSpPr>
            <p:nvPr/>
          </p:nvSpPr>
          <p:spPr bwMode="auto">
            <a:xfrm rot="10800000">
              <a:off x="4447304" y="6238563"/>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nvGrpSpPr>
          <p:cNvPr id="13" name="Group 12"/>
          <p:cNvGrpSpPr/>
          <p:nvPr/>
        </p:nvGrpSpPr>
        <p:grpSpPr>
          <a:xfrm>
            <a:off x="3034681" y="6054726"/>
            <a:ext cx="777240" cy="238601"/>
            <a:chOff x="3034681" y="6054726"/>
            <a:chExt cx="777240" cy="238601"/>
          </a:xfrm>
        </p:grpSpPr>
        <p:grpSp>
          <p:nvGrpSpPr>
            <p:cNvPr id="4873" name="Group 1133"/>
            <p:cNvGrpSpPr>
              <a:grpSpLocks/>
            </p:cNvGrpSpPr>
            <p:nvPr/>
          </p:nvGrpSpPr>
          <p:grpSpPr bwMode="auto">
            <a:xfrm>
              <a:off x="3156125" y="6061870"/>
              <a:ext cx="492919" cy="231457"/>
              <a:chOff x="1837" y="3564"/>
              <a:chExt cx="345" cy="162"/>
            </a:xfrm>
          </p:grpSpPr>
          <p:grpSp>
            <p:nvGrpSpPr>
              <p:cNvPr id="4875" name="Group 1134"/>
              <p:cNvGrpSpPr>
                <a:grpSpLocks noChangeAspect="1"/>
              </p:cNvGrpSpPr>
              <p:nvPr/>
            </p:nvGrpSpPr>
            <p:grpSpPr bwMode="auto">
              <a:xfrm>
                <a:off x="1837" y="3564"/>
                <a:ext cx="53" cy="162"/>
                <a:chOff x="435" y="866"/>
                <a:chExt cx="95" cy="289"/>
              </a:xfrm>
            </p:grpSpPr>
            <p:sp>
              <p:nvSpPr>
                <p:cNvPr id="4891" name="Freeform 113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892" name="Freeform 113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893" name="Freeform 113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894" name="Freeform 113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876" name="Group 1139"/>
              <p:cNvGrpSpPr>
                <a:grpSpLocks noChangeAspect="1"/>
              </p:cNvGrpSpPr>
              <p:nvPr/>
            </p:nvGrpSpPr>
            <p:grpSpPr bwMode="auto">
              <a:xfrm>
                <a:off x="2129" y="3564"/>
                <a:ext cx="53" cy="162"/>
                <a:chOff x="435" y="866"/>
                <a:chExt cx="95" cy="289"/>
              </a:xfrm>
            </p:grpSpPr>
            <p:sp>
              <p:nvSpPr>
                <p:cNvPr id="4887" name="Freeform 114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888" name="Freeform 114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889" name="Freeform 114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890" name="Freeform 114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877" name="Group 1144"/>
              <p:cNvGrpSpPr>
                <a:grpSpLocks noChangeAspect="1"/>
              </p:cNvGrpSpPr>
              <p:nvPr/>
            </p:nvGrpSpPr>
            <p:grpSpPr bwMode="auto">
              <a:xfrm>
                <a:off x="1931" y="3564"/>
                <a:ext cx="53" cy="160"/>
                <a:chOff x="818" y="866"/>
                <a:chExt cx="96" cy="286"/>
              </a:xfrm>
            </p:grpSpPr>
            <p:sp>
              <p:nvSpPr>
                <p:cNvPr id="4883" name="Freeform 114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884" name="Freeform 114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885" name="Freeform 114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886" name="Freeform 114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878" name="Group 1149"/>
              <p:cNvGrpSpPr>
                <a:grpSpLocks noChangeAspect="1"/>
              </p:cNvGrpSpPr>
              <p:nvPr/>
            </p:nvGrpSpPr>
            <p:grpSpPr bwMode="auto">
              <a:xfrm>
                <a:off x="2031" y="3564"/>
                <a:ext cx="54" cy="160"/>
                <a:chOff x="818" y="866"/>
                <a:chExt cx="96" cy="286"/>
              </a:xfrm>
            </p:grpSpPr>
            <p:sp>
              <p:nvSpPr>
                <p:cNvPr id="4879" name="Freeform 115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880" name="Freeform 115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881" name="Freeform 115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882" name="Freeform 115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sp>
          <p:nvSpPr>
            <p:cNvPr id="4874" name="Line 1154"/>
            <p:cNvSpPr>
              <a:spLocks noChangeAspect="1" noChangeShapeType="1"/>
            </p:cNvSpPr>
            <p:nvPr/>
          </p:nvSpPr>
          <p:spPr bwMode="auto">
            <a:xfrm>
              <a:off x="3034681" y="6054726"/>
              <a:ext cx="777240" cy="0"/>
            </a:xfrm>
            <a:prstGeom prst="line">
              <a:avLst/>
            </a:prstGeom>
            <a:noFill/>
            <a:ln w="44450">
              <a:solidFill>
                <a:srgbClr val="FF0000"/>
              </a:solidFill>
              <a:round/>
              <a:headEnd/>
              <a:tailEnd type="triangle" w="med" len="med"/>
            </a:ln>
          </p:spPr>
          <p:txBody>
            <a:bodyPr/>
            <a:lstStyle/>
            <a:p>
              <a:endParaRPr lang="en-US"/>
            </a:p>
          </p:txBody>
        </p:sp>
      </p:grpSp>
      <p:grpSp>
        <p:nvGrpSpPr>
          <p:cNvPr id="18" name="Group 17"/>
          <p:cNvGrpSpPr/>
          <p:nvPr/>
        </p:nvGrpSpPr>
        <p:grpSpPr>
          <a:xfrm>
            <a:off x="3803142" y="6053138"/>
            <a:ext cx="1639141" cy="258761"/>
            <a:chOff x="3803142" y="6053138"/>
            <a:chExt cx="1639141" cy="258761"/>
          </a:xfrm>
        </p:grpSpPr>
        <p:grpSp>
          <p:nvGrpSpPr>
            <p:cNvPr id="16" name="Group 15"/>
            <p:cNvGrpSpPr/>
            <p:nvPr/>
          </p:nvGrpSpPr>
          <p:grpSpPr>
            <a:xfrm>
              <a:off x="3803142" y="6064250"/>
              <a:ext cx="1439524" cy="247649"/>
              <a:chOff x="3803142" y="6064250"/>
              <a:chExt cx="1439524" cy="247649"/>
            </a:xfrm>
          </p:grpSpPr>
          <p:sp>
            <p:nvSpPr>
              <p:cNvPr id="4809" name="Freeform 1069"/>
              <p:cNvSpPr>
                <a:spLocks noChangeAspect="1"/>
              </p:cNvSpPr>
              <p:nvPr/>
            </p:nvSpPr>
            <p:spPr bwMode="auto">
              <a:xfrm>
                <a:off x="4126767" y="6064250"/>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sp>
            <p:nvSpPr>
              <p:cNvPr id="4814" name="Freeform 1074"/>
              <p:cNvSpPr>
                <a:spLocks noChangeAspect="1"/>
              </p:cNvSpPr>
              <p:nvPr/>
            </p:nvSpPr>
            <p:spPr bwMode="auto">
              <a:xfrm>
                <a:off x="4415214" y="6064250"/>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sp>
            <p:nvSpPr>
              <p:cNvPr id="4819" name="Freeform 1079"/>
              <p:cNvSpPr>
                <a:spLocks noChangeAspect="1"/>
              </p:cNvSpPr>
              <p:nvPr/>
            </p:nvSpPr>
            <p:spPr bwMode="auto">
              <a:xfrm>
                <a:off x="4887333" y="6064250"/>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sp>
            <p:nvSpPr>
              <p:cNvPr id="4826" name="Freeform 1086"/>
              <p:cNvSpPr>
                <a:spLocks noChangeAspect="1"/>
              </p:cNvSpPr>
              <p:nvPr/>
            </p:nvSpPr>
            <p:spPr bwMode="auto">
              <a:xfrm rot="10800000">
                <a:off x="3863524" y="6111303"/>
                <a:ext cx="68152" cy="200596"/>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828" name="Freeform 1088"/>
              <p:cNvSpPr>
                <a:spLocks noChangeAspect="1" noEditPoints="1"/>
              </p:cNvSpPr>
              <p:nvPr/>
            </p:nvSpPr>
            <p:spPr bwMode="auto">
              <a:xfrm rot="10800000">
                <a:off x="3803142" y="6111303"/>
                <a:ext cx="68152" cy="200596"/>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834" name="Freeform 1094"/>
              <p:cNvSpPr>
                <a:spLocks noChangeAspect="1"/>
              </p:cNvSpPr>
              <p:nvPr/>
            </p:nvSpPr>
            <p:spPr bwMode="auto">
              <a:xfrm>
                <a:off x="3994794" y="6064250"/>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sp>
            <p:nvSpPr>
              <p:cNvPr id="4836" name="Freeform 1096"/>
              <p:cNvSpPr>
                <a:spLocks noChangeAspect="1"/>
              </p:cNvSpPr>
              <p:nvPr/>
            </p:nvSpPr>
            <p:spPr bwMode="auto">
              <a:xfrm rot="10800000">
                <a:off x="5174514" y="6085425"/>
                <a:ext cx="68152" cy="200596"/>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854" name="Freeform 1114"/>
              <p:cNvSpPr>
                <a:spLocks noChangeAspect="1"/>
              </p:cNvSpPr>
              <p:nvPr/>
            </p:nvSpPr>
            <p:spPr bwMode="auto">
              <a:xfrm>
                <a:off x="4280755" y="606425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sp>
            <p:nvSpPr>
              <p:cNvPr id="4859" name="Freeform 1119"/>
              <p:cNvSpPr>
                <a:spLocks noChangeAspect="1"/>
              </p:cNvSpPr>
              <p:nvPr/>
            </p:nvSpPr>
            <p:spPr bwMode="auto">
              <a:xfrm>
                <a:off x="4730649" y="606425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sp>
            <p:nvSpPr>
              <p:cNvPr id="4864" name="Freeform 1124"/>
              <p:cNvSpPr>
                <a:spLocks noChangeAspect="1"/>
              </p:cNvSpPr>
              <p:nvPr/>
            </p:nvSpPr>
            <p:spPr bwMode="auto">
              <a:xfrm rot="10800000">
                <a:off x="4581534" y="609405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4870" name="Freeform 1130"/>
              <p:cNvSpPr>
                <a:spLocks noChangeAspect="1"/>
              </p:cNvSpPr>
              <p:nvPr/>
            </p:nvSpPr>
            <p:spPr bwMode="auto">
              <a:xfrm rot="10800000">
                <a:off x="5037778" y="609405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grpSp>
        <p:sp>
          <p:nvSpPr>
            <p:cNvPr id="4804" name="Line 1064"/>
            <p:cNvSpPr>
              <a:spLocks noChangeShapeType="1"/>
            </p:cNvSpPr>
            <p:nvPr/>
          </p:nvSpPr>
          <p:spPr bwMode="auto">
            <a:xfrm flipH="1">
              <a:off x="3864943" y="6053138"/>
              <a:ext cx="1577340" cy="0"/>
            </a:xfrm>
            <a:prstGeom prst="line">
              <a:avLst/>
            </a:prstGeom>
            <a:noFill/>
            <a:ln w="44450">
              <a:solidFill>
                <a:srgbClr val="FE0000"/>
              </a:solidFill>
              <a:prstDash val="sysDot"/>
              <a:round/>
              <a:headEnd/>
              <a:tailEnd/>
            </a:ln>
          </p:spPr>
          <p:txBody>
            <a:bodyPr/>
            <a:lstStyle/>
            <a:p>
              <a:endParaRPr lang="en-US"/>
            </a:p>
          </p:txBody>
        </p:sp>
      </p:grpSp>
      <p:grpSp>
        <p:nvGrpSpPr>
          <p:cNvPr id="17" name="Group 16"/>
          <p:cNvGrpSpPr/>
          <p:nvPr/>
        </p:nvGrpSpPr>
        <p:grpSpPr>
          <a:xfrm>
            <a:off x="3689178" y="5776226"/>
            <a:ext cx="451250" cy="409045"/>
            <a:chOff x="5337070" y="5714979"/>
            <a:chExt cx="451250" cy="409045"/>
          </a:xfrm>
        </p:grpSpPr>
        <p:sp>
          <p:nvSpPr>
            <p:cNvPr id="4896" name="Freeform 1156"/>
            <p:cNvSpPr>
              <a:spLocks/>
            </p:cNvSpPr>
            <p:nvPr/>
          </p:nvSpPr>
          <p:spPr bwMode="auto">
            <a:xfrm rot="1574873">
              <a:off x="5512411" y="5951813"/>
              <a:ext cx="173652" cy="154108"/>
            </a:xfrm>
            <a:custGeom>
              <a:avLst/>
              <a:gdLst>
                <a:gd name="T0" fmla="*/ 122 w 195"/>
                <a:gd name="T1" fmla="*/ 160 h 194"/>
                <a:gd name="T2" fmla="*/ 135 w 195"/>
                <a:gd name="T3" fmla="*/ 93 h 194"/>
                <a:gd name="T4" fmla="*/ 65 w 195"/>
                <a:gd name="T5" fmla="*/ 90 h 194"/>
                <a:gd name="T6" fmla="*/ 92 w 195"/>
                <a:gd name="T7" fmla="*/ 26 h 194"/>
                <a:gd name="T8" fmla="*/ 45 w 195"/>
                <a:gd name="T9" fmla="*/ 0 h 194"/>
                <a:gd name="T10" fmla="*/ 0 w 195"/>
                <a:gd name="T11" fmla="*/ 21 h 194"/>
                <a:gd name="T12" fmla="*/ 65 w 195"/>
                <a:gd name="T13" fmla="*/ 56 h 194"/>
                <a:gd name="T14" fmla="*/ 35 w 195"/>
                <a:gd name="T15" fmla="*/ 120 h 194"/>
                <a:gd name="T16" fmla="*/ 107 w 195"/>
                <a:gd name="T17" fmla="*/ 122 h 194"/>
                <a:gd name="T18" fmla="*/ 95 w 195"/>
                <a:gd name="T19" fmla="*/ 192 h 194"/>
                <a:gd name="T20" fmla="*/ 165 w 195"/>
                <a:gd name="T21" fmla="*/ 194 h 194"/>
                <a:gd name="T22" fmla="*/ 195 w 195"/>
                <a:gd name="T23" fmla="*/ 165 h 194"/>
                <a:gd name="T24" fmla="*/ 122 w 195"/>
                <a:gd name="T25" fmla="*/ 16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5"/>
                <a:gd name="T40" fmla="*/ 0 h 194"/>
                <a:gd name="T41" fmla="*/ 195 w 195"/>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5" h="194">
                  <a:moveTo>
                    <a:pt x="122" y="160"/>
                  </a:moveTo>
                  <a:lnTo>
                    <a:pt x="135" y="93"/>
                  </a:lnTo>
                  <a:lnTo>
                    <a:pt x="65" y="90"/>
                  </a:lnTo>
                  <a:lnTo>
                    <a:pt x="92" y="26"/>
                  </a:lnTo>
                  <a:lnTo>
                    <a:pt x="45" y="0"/>
                  </a:lnTo>
                  <a:lnTo>
                    <a:pt x="0" y="21"/>
                  </a:lnTo>
                  <a:lnTo>
                    <a:pt x="65" y="56"/>
                  </a:lnTo>
                  <a:lnTo>
                    <a:pt x="35" y="120"/>
                  </a:lnTo>
                  <a:lnTo>
                    <a:pt x="107" y="122"/>
                  </a:lnTo>
                  <a:lnTo>
                    <a:pt x="95" y="192"/>
                  </a:lnTo>
                  <a:lnTo>
                    <a:pt x="165" y="194"/>
                  </a:lnTo>
                  <a:lnTo>
                    <a:pt x="195" y="165"/>
                  </a:lnTo>
                  <a:lnTo>
                    <a:pt x="122" y="160"/>
                  </a:lnTo>
                  <a:close/>
                </a:path>
              </a:pathLst>
            </a:custGeom>
            <a:solidFill>
              <a:srgbClr val="FEECA9"/>
            </a:solidFill>
            <a:ln w="9525">
              <a:noFill/>
              <a:round/>
              <a:headEnd/>
              <a:tailEnd/>
            </a:ln>
          </p:spPr>
          <p:txBody>
            <a:bodyPr/>
            <a:lstStyle/>
            <a:p>
              <a:endParaRPr lang="en-US"/>
            </a:p>
          </p:txBody>
        </p:sp>
        <p:sp>
          <p:nvSpPr>
            <p:cNvPr id="4897" name="Freeform 1157"/>
            <p:cNvSpPr>
              <a:spLocks/>
            </p:cNvSpPr>
            <p:nvPr/>
          </p:nvSpPr>
          <p:spPr bwMode="auto">
            <a:xfrm rot="1574873">
              <a:off x="5671998" y="5868222"/>
              <a:ext cx="38292" cy="53223"/>
            </a:xfrm>
            <a:custGeom>
              <a:avLst/>
              <a:gdLst>
                <a:gd name="T0" fmla="*/ 15 w 43"/>
                <a:gd name="T1" fmla="*/ 67 h 67"/>
                <a:gd name="T2" fmla="*/ 43 w 43"/>
                <a:gd name="T3" fmla="*/ 37 h 67"/>
                <a:gd name="T4" fmla="*/ 35 w 43"/>
                <a:gd name="T5" fmla="*/ 0 h 67"/>
                <a:gd name="T6" fmla="*/ 0 w 43"/>
                <a:gd name="T7" fmla="*/ 3 h 67"/>
                <a:gd name="T8" fmla="*/ 15 w 43"/>
                <a:gd name="T9" fmla="*/ 67 h 67"/>
                <a:gd name="T10" fmla="*/ 0 60000 65536"/>
                <a:gd name="T11" fmla="*/ 0 60000 65536"/>
                <a:gd name="T12" fmla="*/ 0 60000 65536"/>
                <a:gd name="T13" fmla="*/ 0 60000 65536"/>
                <a:gd name="T14" fmla="*/ 0 60000 65536"/>
                <a:gd name="T15" fmla="*/ 0 w 43"/>
                <a:gd name="T16" fmla="*/ 0 h 67"/>
                <a:gd name="T17" fmla="*/ 43 w 43"/>
                <a:gd name="T18" fmla="*/ 67 h 67"/>
              </a:gdLst>
              <a:ahLst/>
              <a:cxnLst>
                <a:cxn ang="T10">
                  <a:pos x="T0" y="T1"/>
                </a:cxn>
                <a:cxn ang="T11">
                  <a:pos x="T2" y="T3"/>
                </a:cxn>
                <a:cxn ang="T12">
                  <a:pos x="T4" y="T5"/>
                </a:cxn>
                <a:cxn ang="T13">
                  <a:pos x="T6" y="T7"/>
                </a:cxn>
                <a:cxn ang="T14">
                  <a:pos x="T8" y="T9"/>
                </a:cxn>
              </a:cxnLst>
              <a:rect l="T15" t="T16" r="T17" b="T18"/>
              <a:pathLst>
                <a:path w="43" h="67">
                  <a:moveTo>
                    <a:pt x="15" y="67"/>
                  </a:moveTo>
                  <a:lnTo>
                    <a:pt x="43" y="37"/>
                  </a:lnTo>
                  <a:lnTo>
                    <a:pt x="35" y="0"/>
                  </a:lnTo>
                  <a:lnTo>
                    <a:pt x="0" y="3"/>
                  </a:lnTo>
                  <a:lnTo>
                    <a:pt x="15" y="67"/>
                  </a:lnTo>
                  <a:close/>
                </a:path>
              </a:pathLst>
            </a:custGeom>
            <a:solidFill>
              <a:srgbClr val="E37600"/>
            </a:solidFill>
            <a:ln w="9525">
              <a:noFill/>
              <a:round/>
              <a:headEnd/>
              <a:tailEnd/>
            </a:ln>
          </p:spPr>
          <p:txBody>
            <a:bodyPr/>
            <a:lstStyle/>
            <a:p>
              <a:endParaRPr lang="en-US"/>
            </a:p>
          </p:txBody>
        </p:sp>
        <p:sp>
          <p:nvSpPr>
            <p:cNvPr id="4898" name="Freeform 1158"/>
            <p:cNvSpPr>
              <a:spLocks/>
            </p:cNvSpPr>
            <p:nvPr/>
          </p:nvSpPr>
          <p:spPr bwMode="auto">
            <a:xfrm rot="1574873">
              <a:off x="5417863" y="5744753"/>
              <a:ext cx="370457" cy="139810"/>
            </a:xfrm>
            <a:custGeom>
              <a:avLst/>
              <a:gdLst>
                <a:gd name="T0" fmla="*/ 534 w 166"/>
                <a:gd name="T1" fmla="*/ 0 h 66"/>
                <a:gd name="T2" fmla="*/ 0 w 166"/>
                <a:gd name="T3" fmla="*/ 469 h 66"/>
                <a:gd name="T4" fmla="*/ 459 w 166"/>
                <a:gd name="T5" fmla="*/ 77 h 66"/>
                <a:gd name="T6" fmla="*/ 967 w 166"/>
                <a:gd name="T7" fmla="*/ 256 h 66"/>
                <a:gd name="T8" fmla="*/ 1043 w 166"/>
                <a:gd name="T9" fmla="*/ 179 h 66"/>
                <a:gd name="T10" fmla="*/ 534 w 166"/>
                <a:gd name="T11" fmla="*/ 0 h 66"/>
                <a:gd name="T12" fmla="*/ 0 60000 65536"/>
                <a:gd name="T13" fmla="*/ 0 60000 65536"/>
                <a:gd name="T14" fmla="*/ 0 60000 65536"/>
                <a:gd name="T15" fmla="*/ 0 60000 65536"/>
                <a:gd name="T16" fmla="*/ 0 60000 65536"/>
                <a:gd name="T17" fmla="*/ 0 60000 65536"/>
                <a:gd name="T18" fmla="*/ 0 w 166"/>
                <a:gd name="T19" fmla="*/ 0 h 66"/>
                <a:gd name="T20" fmla="*/ 166 w 166"/>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66" h="66">
                  <a:moveTo>
                    <a:pt x="85" y="0"/>
                  </a:moveTo>
                  <a:cubicBezTo>
                    <a:pt x="54" y="0"/>
                    <a:pt x="14" y="32"/>
                    <a:pt x="0" y="66"/>
                  </a:cubicBezTo>
                  <a:cubicBezTo>
                    <a:pt x="15" y="36"/>
                    <a:pt x="46" y="11"/>
                    <a:pt x="73" y="11"/>
                  </a:cubicBezTo>
                  <a:cubicBezTo>
                    <a:pt x="111" y="11"/>
                    <a:pt x="154" y="36"/>
                    <a:pt x="154" y="36"/>
                  </a:cubicBezTo>
                  <a:cubicBezTo>
                    <a:pt x="166" y="25"/>
                    <a:pt x="166" y="25"/>
                    <a:pt x="166" y="25"/>
                  </a:cubicBezTo>
                  <a:cubicBezTo>
                    <a:pt x="166" y="25"/>
                    <a:pt x="122" y="0"/>
                    <a:pt x="85" y="0"/>
                  </a:cubicBezTo>
                  <a:close/>
                </a:path>
              </a:pathLst>
            </a:custGeom>
            <a:solidFill>
              <a:srgbClr val="FEECA9"/>
            </a:solidFill>
            <a:ln w="9525">
              <a:noFill/>
              <a:round/>
              <a:headEnd/>
              <a:tailEnd/>
            </a:ln>
          </p:spPr>
          <p:txBody>
            <a:bodyPr/>
            <a:lstStyle/>
            <a:p>
              <a:endParaRPr lang="en-US"/>
            </a:p>
          </p:txBody>
        </p:sp>
        <p:sp>
          <p:nvSpPr>
            <p:cNvPr id="4899" name="Freeform 1159"/>
            <p:cNvSpPr>
              <a:spLocks/>
            </p:cNvSpPr>
            <p:nvPr/>
          </p:nvSpPr>
          <p:spPr bwMode="auto">
            <a:xfrm rot="1574873">
              <a:off x="5604683" y="5898412"/>
              <a:ext cx="48979" cy="46868"/>
            </a:xfrm>
            <a:custGeom>
              <a:avLst/>
              <a:gdLst>
                <a:gd name="T0" fmla="*/ 25 w 55"/>
                <a:gd name="T1" fmla="*/ 59 h 59"/>
                <a:gd name="T2" fmla="*/ 55 w 55"/>
                <a:gd name="T3" fmla="*/ 27 h 59"/>
                <a:gd name="T4" fmla="*/ 40 w 55"/>
                <a:gd name="T5" fmla="*/ 0 h 59"/>
                <a:gd name="T6" fmla="*/ 0 w 55"/>
                <a:gd name="T7" fmla="*/ 3 h 59"/>
                <a:gd name="T8" fmla="*/ 25 w 55"/>
                <a:gd name="T9" fmla="*/ 59 h 59"/>
                <a:gd name="T10" fmla="*/ 0 60000 65536"/>
                <a:gd name="T11" fmla="*/ 0 60000 65536"/>
                <a:gd name="T12" fmla="*/ 0 60000 65536"/>
                <a:gd name="T13" fmla="*/ 0 60000 65536"/>
                <a:gd name="T14" fmla="*/ 0 60000 65536"/>
                <a:gd name="T15" fmla="*/ 0 w 55"/>
                <a:gd name="T16" fmla="*/ 0 h 59"/>
                <a:gd name="T17" fmla="*/ 55 w 55"/>
                <a:gd name="T18" fmla="*/ 59 h 59"/>
              </a:gdLst>
              <a:ahLst/>
              <a:cxnLst>
                <a:cxn ang="T10">
                  <a:pos x="T0" y="T1"/>
                </a:cxn>
                <a:cxn ang="T11">
                  <a:pos x="T2" y="T3"/>
                </a:cxn>
                <a:cxn ang="T12">
                  <a:pos x="T4" y="T5"/>
                </a:cxn>
                <a:cxn ang="T13">
                  <a:pos x="T6" y="T7"/>
                </a:cxn>
                <a:cxn ang="T14">
                  <a:pos x="T8" y="T9"/>
                </a:cxn>
              </a:cxnLst>
              <a:rect l="T15" t="T16" r="T17" b="T18"/>
              <a:pathLst>
                <a:path w="55" h="59">
                  <a:moveTo>
                    <a:pt x="25" y="59"/>
                  </a:moveTo>
                  <a:lnTo>
                    <a:pt x="55" y="27"/>
                  </a:lnTo>
                  <a:lnTo>
                    <a:pt x="40" y="0"/>
                  </a:lnTo>
                  <a:lnTo>
                    <a:pt x="0" y="3"/>
                  </a:lnTo>
                  <a:lnTo>
                    <a:pt x="25" y="59"/>
                  </a:lnTo>
                  <a:close/>
                </a:path>
              </a:pathLst>
            </a:custGeom>
            <a:solidFill>
              <a:srgbClr val="E37600"/>
            </a:solidFill>
            <a:ln w="9525">
              <a:noFill/>
              <a:round/>
              <a:headEnd/>
              <a:tailEnd/>
            </a:ln>
          </p:spPr>
          <p:txBody>
            <a:bodyPr/>
            <a:lstStyle/>
            <a:p>
              <a:endParaRPr lang="en-US"/>
            </a:p>
          </p:txBody>
        </p:sp>
        <p:sp>
          <p:nvSpPr>
            <p:cNvPr id="4900" name="Freeform 1160"/>
            <p:cNvSpPr>
              <a:spLocks/>
            </p:cNvSpPr>
            <p:nvPr/>
          </p:nvSpPr>
          <p:spPr bwMode="auto">
            <a:xfrm rot="1574873">
              <a:off x="5337070" y="5742725"/>
              <a:ext cx="363333" cy="381299"/>
            </a:xfrm>
            <a:custGeom>
              <a:avLst/>
              <a:gdLst>
                <a:gd name="T0" fmla="*/ 513 w 163"/>
                <a:gd name="T1" fmla="*/ 1280 h 180"/>
                <a:gd name="T2" fmla="*/ 0 w 163"/>
                <a:gd name="T3" fmla="*/ 640 h 180"/>
                <a:gd name="T4" fmla="*/ 513 w 163"/>
                <a:gd name="T5" fmla="*/ 0 h 180"/>
                <a:gd name="T6" fmla="*/ 1021 w 163"/>
                <a:gd name="T7" fmla="*/ 179 h 180"/>
                <a:gd name="T8" fmla="*/ 846 w 163"/>
                <a:gd name="T9" fmla="*/ 184 h 180"/>
                <a:gd name="T10" fmla="*/ 884 w 163"/>
                <a:gd name="T11" fmla="*/ 355 h 180"/>
                <a:gd name="T12" fmla="*/ 708 w 163"/>
                <a:gd name="T13" fmla="*/ 371 h 180"/>
                <a:gd name="T14" fmla="*/ 771 w 163"/>
                <a:gd name="T15" fmla="*/ 520 h 180"/>
                <a:gd name="T16" fmla="*/ 588 w 163"/>
                <a:gd name="T17" fmla="*/ 605 h 180"/>
                <a:gd name="T18" fmla="*/ 751 w 163"/>
                <a:gd name="T19" fmla="*/ 696 h 180"/>
                <a:gd name="T20" fmla="*/ 676 w 163"/>
                <a:gd name="T21" fmla="*/ 867 h 180"/>
                <a:gd name="T22" fmla="*/ 859 w 163"/>
                <a:gd name="T23" fmla="*/ 875 h 180"/>
                <a:gd name="T24" fmla="*/ 826 w 163"/>
                <a:gd name="T25" fmla="*/ 1059 h 180"/>
                <a:gd name="T26" fmla="*/ 1001 w 163"/>
                <a:gd name="T27" fmla="*/ 1067 h 180"/>
                <a:gd name="T28" fmla="*/ 513 w 163"/>
                <a:gd name="T29" fmla="*/ 1280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3"/>
                <a:gd name="T46" fmla="*/ 0 h 180"/>
                <a:gd name="T47" fmla="*/ 163 w 163"/>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3" h="180">
                  <a:moveTo>
                    <a:pt x="82" y="180"/>
                  </a:moveTo>
                  <a:cubicBezTo>
                    <a:pt x="36" y="180"/>
                    <a:pt x="0" y="131"/>
                    <a:pt x="0" y="90"/>
                  </a:cubicBezTo>
                  <a:cubicBezTo>
                    <a:pt x="0" y="49"/>
                    <a:pt x="44" y="0"/>
                    <a:pt x="82" y="0"/>
                  </a:cubicBezTo>
                  <a:cubicBezTo>
                    <a:pt x="120" y="0"/>
                    <a:pt x="163" y="25"/>
                    <a:pt x="163" y="25"/>
                  </a:cubicBezTo>
                  <a:cubicBezTo>
                    <a:pt x="135" y="26"/>
                    <a:pt x="135" y="26"/>
                    <a:pt x="135" y="26"/>
                  </a:cubicBezTo>
                  <a:cubicBezTo>
                    <a:pt x="141" y="50"/>
                    <a:pt x="141" y="50"/>
                    <a:pt x="141" y="50"/>
                  </a:cubicBezTo>
                  <a:cubicBezTo>
                    <a:pt x="113" y="52"/>
                    <a:pt x="113" y="52"/>
                    <a:pt x="113" y="52"/>
                  </a:cubicBezTo>
                  <a:cubicBezTo>
                    <a:pt x="123" y="73"/>
                    <a:pt x="123" y="73"/>
                    <a:pt x="123" y="73"/>
                  </a:cubicBezTo>
                  <a:cubicBezTo>
                    <a:pt x="94" y="85"/>
                    <a:pt x="94" y="85"/>
                    <a:pt x="94" y="85"/>
                  </a:cubicBezTo>
                  <a:cubicBezTo>
                    <a:pt x="120" y="98"/>
                    <a:pt x="120" y="98"/>
                    <a:pt x="120" y="98"/>
                  </a:cubicBezTo>
                  <a:cubicBezTo>
                    <a:pt x="108" y="122"/>
                    <a:pt x="108" y="122"/>
                    <a:pt x="108" y="122"/>
                  </a:cubicBezTo>
                  <a:cubicBezTo>
                    <a:pt x="137" y="123"/>
                    <a:pt x="137" y="123"/>
                    <a:pt x="137" y="123"/>
                  </a:cubicBezTo>
                  <a:cubicBezTo>
                    <a:pt x="132" y="149"/>
                    <a:pt x="132" y="149"/>
                    <a:pt x="132" y="149"/>
                  </a:cubicBezTo>
                  <a:cubicBezTo>
                    <a:pt x="160" y="150"/>
                    <a:pt x="160" y="150"/>
                    <a:pt x="160" y="150"/>
                  </a:cubicBezTo>
                  <a:cubicBezTo>
                    <a:pt x="160" y="150"/>
                    <a:pt x="129" y="180"/>
                    <a:pt x="82" y="180"/>
                  </a:cubicBezTo>
                  <a:close/>
                </a:path>
              </a:pathLst>
            </a:custGeom>
            <a:solidFill>
              <a:srgbClr val="FFC200"/>
            </a:solidFill>
            <a:ln w="9525">
              <a:noFill/>
              <a:round/>
              <a:headEnd/>
              <a:tailEnd/>
            </a:ln>
          </p:spPr>
          <p:txBody>
            <a:bodyPr/>
            <a:lstStyle/>
            <a:p>
              <a:endParaRPr lang="en-US"/>
            </a:p>
          </p:txBody>
        </p:sp>
        <p:sp>
          <p:nvSpPr>
            <p:cNvPr id="4901" name="Freeform 1161"/>
            <p:cNvSpPr>
              <a:spLocks noEditPoints="1"/>
            </p:cNvSpPr>
            <p:nvPr/>
          </p:nvSpPr>
          <p:spPr bwMode="auto">
            <a:xfrm rot="1574873">
              <a:off x="5542727" y="5967078"/>
              <a:ext cx="87271" cy="129483"/>
            </a:xfrm>
            <a:custGeom>
              <a:avLst/>
              <a:gdLst>
                <a:gd name="T0" fmla="*/ 55 w 98"/>
                <a:gd name="T1" fmla="*/ 0 h 163"/>
                <a:gd name="T2" fmla="*/ 28 w 98"/>
                <a:gd name="T3" fmla="*/ 30 h 163"/>
                <a:gd name="T4" fmla="*/ 28 w 98"/>
                <a:gd name="T5" fmla="*/ 30 h 163"/>
                <a:gd name="T6" fmla="*/ 0 w 98"/>
                <a:gd name="T7" fmla="*/ 94 h 163"/>
                <a:gd name="T8" fmla="*/ 30 w 98"/>
                <a:gd name="T9" fmla="*/ 64 h 163"/>
                <a:gd name="T10" fmla="*/ 28 w 98"/>
                <a:gd name="T11" fmla="*/ 64 h 163"/>
                <a:gd name="T12" fmla="*/ 55 w 98"/>
                <a:gd name="T13" fmla="*/ 0 h 163"/>
                <a:gd name="T14" fmla="*/ 55 w 98"/>
                <a:gd name="T15" fmla="*/ 0 h 163"/>
                <a:gd name="T16" fmla="*/ 98 w 98"/>
                <a:gd name="T17" fmla="*/ 67 h 163"/>
                <a:gd name="T18" fmla="*/ 98 w 98"/>
                <a:gd name="T19" fmla="*/ 67 h 163"/>
                <a:gd name="T20" fmla="*/ 68 w 98"/>
                <a:gd name="T21" fmla="*/ 96 h 163"/>
                <a:gd name="T22" fmla="*/ 70 w 98"/>
                <a:gd name="T23" fmla="*/ 96 h 163"/>
                <a:gd name="T24" fmla="*/ 58 w 98"/>
                <a:gd name="T25" fmla="*/ 163 h 163"/>
                <a:gd name="T26" fmla="*/ 85 w 98"/>
                <a:gd name="T27" fmla="*/ 134 h 163"/>
                <a:gd name="T28" fmla="*/ 85 w 98"/>
                <a:gd name="T29" fmla="*/ 134 h 163"/>
                <a:gd name="T30" fmla="*/ 98 w 98"/>
                <a:gd name="T31" fmla="*/ 67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8"/>
                <a:gd name="T49" fmla="*/ 0 h 163"/>
                <a:gd name="T50" fmla="*/ 98 w 9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8" h="163">
                  <a:moveTo>
                    <a:pt x="55" y="0"/>
                  </a:moveTo>
                  <a:lnTo>
                    <a:pt x="28" y="30"/>
                  </a:lnTo>
                  <a:lnTo>
                    <a:pt x="0" y="94"/>
                  </a:lnTo>
                  <a:lnTo>
                    <a:pt x="30" y="64"/>
                  </a:lnTo>
                  <a:lnTo>
                    <a:pt x="28" y="64"/>
                  </a:lnTo>
                  <a:lnTo>
                    <a:pt x="55" y="0"/>
                  </a:lnTo>
                  <a:close/>
                  <a:moveTo>
                    <a:pt x="98" y="67"/>
                  </a:moveTo>
                  <a:lnTo>
                    <a:pt x="98" y="67"/>
                  </a:lnTo>
                  <a:lnTo>
                    <a:pt x="68" y="96"/>
                  </a:lnTo>
                  <a:lnTo>
                    <a:pt x="70" y="96"/>
                  </a:lnTo>
                  <a:lnTo>
                    <a:pt x="58" y="163"/>
                  </a:lnTo>
                  <a:lnTo>
                    <a:pt x="85" y="134"/>
                  </a:lnTo>
                  <a:lnTo>
                    <a:pt x="98" y="67"/>
                  </a:lnTo>
                  <a:close/>
                </a:path>
              </a:pathLst>
            </a:custGeom>
            <a:solidFill>
              <a:srgbClr val="E37600"/>
            </a:solidFill>
            <a:ln w="9525">
              <a:noFill/>
              <a:round/>
              <a:headEnd/>
              <a:tailEnd/>
            </a:ln>
          </p:spPr>
          <p:txBody>
            <a:bodyPr/>
            <a:lstStyle/>
            <a:p>
              <a:endParaRPr lang="en-US"/>
            </a:p>
          </p:txBody>
        </p:sp>
        <p:sp>
          <p:nvSpPr>
            <p:cNvPr id="4902" name="Freeform 1162"/>
            <p:cNvSpPr>
              <a:spLocks/>
            </p:cNvSpPr>
            <p:nvPr/>
          </p:nvSpPr>
          <p:spPr bwMode="auto">
            <a:xfrm rot="1574873">
              <a:off x="5700586" y="5854838"/>
              <a:ext cx="66789" cy="23037"/>
            </a:xfrm>
            <a:custGeom>
              <a:avLst/>
              <a:gdLst>
                <a:gd name="T0" fmla="*/ 188 w 30"/>
                <a:gd name="T1" fmla="*/ 21 h 11"/>
                <a:gd name="T2" fmla="*/ 138 w 30"/>
                <a:gd name="T3" fmla="*/ 76 h 11"/>
                <a:gd name="T4" fmla="*/ 0 w 30"/>
                <a:gd name="T5" fmla="*/ 0 h 11"/>
                <a:gd name="T6" fmla="*/ 188 w 30"/>
                <a:gd name="T7" fmla="*/ 21 h 11"/>
                <a:gd name="T8" fmla="*/ 0 60000 65536"/>
                <a:gd name="T9" fmla="*/ 0 60000 65536"/>
                <a:gd name="T10" fmla="*/ 0 60000 65536"/>
                <a:gd name="T11" fmla="*/ 0 60000 65536"/>
                <a:gd name="T12" fmla="*/ 0 w 30"/>
                <a:gd name="T13" fmla="*/ 0 h 11"/>
                <a:gd name="T14" fmla="*/ 30 w 30"/>
                <a:gd name="T15" fmla="*/ 11 h 11"/>
              </a:gdLst>
              <a:ahLst/>
              <a:cxnLst>
                <a:cxn ang="T8">
                  <a:pos x="T0" y="T1"/>
                </a:cxn>
                <a:cxn ang="T9">
                  <a:pos x="T2" y="T3"/>
                </a:cxn>
                <a:cxn ang="T10">
                  <a:pos x="T4" y="T5"/>
                </a:cxn>
                <a:cxn ang="T11">
                  <a:pos x="T6" y="T7"/>
                </a:cxn>
              </a:cxnLst>
              <a:rect l="T12" t="T13" r="T14" b="T15"/>
              <a:pathLst>
                <a:path w="30" h="11">
                  <a:moveTo>
                    <a:pt x="30" y="3"/>
                  </a:moveTo>
                  <a:cubicBezTo>
                    <a:pt x="22" y="11"/>
                    <a:pt x="22" y="11"/>
                    <a:pt x="22" y="11"/>
                  </a:cubicBezTo>
                  <a:cubicBezTo>
                    <a:pt x="0" y="0"/>
                    <a:pt x="0" y="0"/>
                    <a:pt x="0" y="0"/>
                  </a:cubicBezTo>
                  <a:cubicBezTo>
                    <a:pt x="5" y="2"/>
                    <a:pt x="23" y="8"/>
                    <a:pt x="30" y="3"/>
                  </a:cubicBezTo>
                  <a:close/>
                </a:path>
              </a:pathLst>
            </a:custGeom>
            <a:solidFill>
              <a:srgbClr val="FFFFFF"/>
            </a:solidFill>
            <a:ln w="9525">
              <a:noFill/>
              <a:round/>
              <a:headEnd/>
              <a:tailEnd/>
            </a:ln>
          </p:spPr>
          <p:txBody>
            <a:bodyPr/>
            <a:lstStyle/>
            <a:p>
              <a:endParaRPr lang="en-US"/>
            </a:p>
          </p:txBody>
        </p:sp>
        <p:sp>
          <p:nvSpPr>
            <p:cNvPr id="4903" name="Freeform 1163"/>
            <p:cNvSpPr>
              <a:spLocks/>
            </p:cNvSpPr>
            <p:nvPr/>
          </p:nvSpPr>
          <p:spPr bwMode="auto">
            <a:xfrm rot="1574873">
              <a:off x="5361819" y="5715807"/>
              <a:ext cx="160294" cy="355879"/>
            </a:xfrm>
            <a:custGeom>
              <a:avLst/>
              <a:gdLst>
                <a:gd name="T0" fmla="*/ 450 w 72"/>
                <a:gd name="T1" fmla="*/ 0 h 168"/>
                <a:gd name="T2" fmla="*/ 0 w 72"/>
                <a:gd name="T3" fmla="*/ 597 h 168"/>
                <a:gd name="T4" fmla="*/ 425 w 72"/>
                <a:gd name="T5" fmla="*/ 1195 h 168"/>
                <a:gd name="T6" fmla="*/ 75 w 72"/>
                <a:gd name="T7" fmla="*/ 597 h 168"/>
                <a:gd name="T8" fmla="*/ 450 w 72"/>
                <a:gd name="T9" fmla="*/ 0 h 168"/>
                <a:gd name="T10" fmla="*/ 0 60000 65536"/>
                <a:gd name="T11" fmla="*/ 0 60000 65536"/>
                <a:gd name="T12" fmla="*/ 0 60000 65536"/>
                <a:gd name="T13" fmla="*/ 0 60000 65536"/>
                <a:gd name="T14" fmla="*/ 0 60000 65536"/>
                <a:gd name="T15" fmla="*/ 0 w 72"/>
                <a:gd name="T16" fmla="*/ 0 h 168"/>
                <a:gd name="T17" fmla="*/ 72 w 72"/>
                <a:gd name="T18" fmla="*/ 168 h 168"/>
              </a:gdLst>
              <a:ahLst/>
              <a:cxnLst>
                <a:cxn ang="T10">
                  <a:pos x="T0" y="T1"/>
                </a:cxn>
                <a:cxn ang="T11">
                  <a:pos x="T2" y="T3"/>
                </a:cxn>
                <a:cxn ang="T12">
                  <a:pos x="T4" y="T5"/>
                </a:cxn>
                <a:cxn ang="T13">
                  <a:pos x="T6" y="T7"/>
                </a:cxn>
                <a:cxn ang="T14">
                  <a:pos x="T8" y="T9"/>
                </a:cxn>
              </a:cxnLst>
              <a:rect l="T15" t="T16" r="T17" b="T18"/>
              <a:pathLst>
                <a:path w="72" h="168">
                  <a:moveTo>
                    <a:pt x="72" y="0"/>
                  </a:moveTo>
                  <a:cubicBezTo>
                    <a:pt x="37" y="4"/>
                    <a:pt x="0" y="47"/>
                    <a:pt x="0" y="84"/>
                  </a:cubicBezTo>
                  <a:cubicBezTo>
                    <a:pt x="0" y="120"/>
                    <a:pt x="28" y="162"/>
                    <a:pt x="68" y="168"/>
                  </a:cubicBezTo>
                  <a:cubicBezTo>
                    <a:pt x="35" y="154"/>
                    <a:pt x="12" y="117"/>
                    <a:pt x="12" y="84"/>
                  </a:cubicBezTo>
                  <a:cubicBezTo>
                    <a:pt x="12" y="51"/>
                    <a:pt x="41" y="13"/>
                    <a:pt x="72" y="0"/>
                  </a:cubicBezTo>
                  <a:close/>
                </a:path>
              </a:pathLst>
            </a:custGeom>
            <a:solidFill>
              <a:srgbClr val="FEE075"/>
            </a:solidFill>
            <a:ln w="9525">
              <a:noFill/>
              <a:round/>
              <a:headEnd/>
              <a:tailEnd/>
            </a:ln>
          </p:spPr>
          <p:txBody>
            <a:bodyPr/>
            <a:lstStyle/>
            <a:p>
              <a:endParaRPr lang="en-US"/>
            </a:p>
          </p:txBody>
        </p:sp>
        <p:sp>
          <p:nvSpPr>
            <p:cNvPr id="4904" name="Freeform 1164"/>
            <p:cNvSpPr>
              <a:spLocks/>
            </p:cNvSpPr>
            <p:nvPr/>
          </p:nvSpPr>
          <p:spPr bwMode="auto">
            <a:xfrm rot="1574873">
              <a:off x="5363493" y="5714979"/>
              <a:ext cx="138031" cy="345552"/>
            </a:xfrm>
            <a:custGeom>
              <a:avLst/>
              <a:gdLst>
                <a:gd name="T0" fmla="*/ 25 w 62"/>
                <a:gd name="T1" fmla="*/ 584 h 163"/>
                <a:gd name="T2" fmla="*/ 388 w 62"/>
                <a:gd name="T3" fmla="*/ 0 h 163"/>
                <a:gd name="T4" fmla="*/ 0 w 62"/>
                <a:gd name="T5" fmla="*/ 584 h 163"/>
                <a:gd name="T6" fmla="*/ 350 w 62"/>
                <a:gd name="T7" fmla="*/ 1161 h 163"/>
                <a:gd name="T8" fmla="*/ 25 w 62"/>
                <a:gd name="T9" fmla="*/ 584 h 163"/>
                <a:gd name="T10" fmla="*/ 0 60000 65536"/>
                <a:gd name="T11" fmla="*/ 0 60000 65536"/>
                <a:gd name="T12" fmla="*/ 0 60000 65536"/>
                <a:gd name="T13" fmla="*/ 0 60000 65536"/>
                <a:gd name="T14" fmla="*/ 0 60000 65536"/>
                <a:gd name="T15" fmla="*/ 0 w 62"/>
                <a:gd name="T16" fmla="*/ 0 h 163"/>
                <a:gd name="T17" fmla="*/ 62 w 62"/>
                <a:gd name="T18" fmla="*/ 163 h 163"/>
              </a:gdLst>
              <a:ahLst/>
              <a:cxnLst>
                <a:cxn ang="T10">
                  <a:pos x="T0" y="T1"/>
                </a:cxn>
                <a:cxn ang="T11">
                  <a:pos x="T2" y="T3"/>
                </a:cxn>
                <a:cxn ang="T12">
                  <a:pos x="T4" y="T5"/>
                </a:cxn>
                <a:cxn ang="T13">
                  <a:pos x="T6" y="T7"/>
                </a:cxn>
                <a:cxn ang="T14">
                  <a:pos x="T8" y="T9"/>
                </a:cxn>
              </a:cxnLst>
              <a:rect l="T15" t="T16" r="T17" b="T18"/>
              <a:pathLst>
                <a:path w="62" h="163">
                  <a:moveTo>
                    <a:pt x="4" y="82"/>
                  </a:moveTo>
                  <a:cubicBezTo>
                    <a:pt x="4" y="50"/>
                    <a:pt x="32" y="12"/>
                    <a:pt x="62" y="0"/>
                  </a:cubicBezTo>
                  <a:cubicBezTo>
                    <a:pt x="30" y="10"/>
                    <a:pt x="0" y="49"/>
                    <a:pt x="0" y="82"/>
                  </a:cubicBezTo>
                  <a:cubicBezTo>
                    <a:pt x="0" y="114"/>
                    <a:pt x="23" y="152"/>
                    <a:pt x="56" y="163"/>
                  </a:cubicBezTo>
                  <a:cubicBezTo>
                    <a:pt x="25" y="150"/>
                    <a:pt x="4" y="114"/>
                    <a:pt x="4" y="82"/>
                  </a:cubicBezTo>
                  <a:close/>
                </a:path>
              </a:pathLst>
            </a:custGeom>
            <a:solidFill>
              <a:srgbClr val="FFFFFF"/>
            </a:solidFill>
            <a:ln w="9525">
              <a:noFill/>
              <a:round/>
              <a:headEnd/>
              <a:tailEnd/>
            </a:ln>
          </p:spPr>
          <p:txBody>
            <a:bodyPr/>
            <a:lstStyle/>
            <a:p>
              <a:endParaRPr lang="en-US"/>
            </a:p>
          </p:txBody>
        </p:sp>
        <p:sp>
          <p:nvSpPr>
            <p:cNvPr id="4905" name="Freeform 1165"/>
            <p:cNvSpPr>
              <a:spLocks/>
            </p:cNvSpPr>
            <p:nvPr/>
          </p:nvSpPr>
          <p:spPr bwMode="auto">
            <a:xfrm rot="1574873">
              <a:off x="5512411" y="5951813"/>
              <a:ext cx="173652" cy="154108"/>
            </a:xfrm>
            <a:custGeom>
              <a:avLst/>
              <a:gdLst>
                <a:gd name="T0" fmla="*/ 122 w 195"/>
                <a:gd name="T1" fmla="*/ 160 h 194"/>
                <a:gd name="T2" fmla="*/ 135 w 195"/>
                <a:gd name="T3" fmla="*/ 93 h 194"/>
                <a:gd name="T4" fmla="*/ 65 w 195"/>
                <a:gd name="T5" fmla="*/ 90 h 194"/>
                <a:gd name="T6" fmla="*/ 92 w 195"/>
                <a:gd name="T7" fmla="*/ 26 h 194"/>
                <a:gd name="T8" fmla="*/ 45 w 195"/>
                <a:gd name="T9" fmla="*/ 0 h 194"/>
                <a:gd name="T10" fmla="*/ 0 w 195"/>
                <a:gd name="T11" fmla="*/ 21 h 194"/>
                <a:gd name="T12" fmla="*/ 65 w 195"/>
                <a:gd name="T13" fmla="*/ 56 h 194"/>
                <a:gd name="T14" fmla="*/ 35 w 195"/>
                <a:gd name="T15" fmla="*/ 120 h 194"/>
                <a:gd name="T16" fmla="*/ 107 w 195"/>
                <a:gd name="T17" fmla="*/ 122 h 194"/>
                <a:gd name="T18" fmla="*/ 95 w 195"/>
                <a:gd name="T19" fmla="*/ 192 h 194"/>
                <a:gd name="T20" fmla="*/ 165 w 195"/>
                <a:gd name="T21" fmla="*/ 194 h 194"/>
                <a:gd name="T22" fmla="*/ 195 w 195"/>
                <a:gd name="T23" fmla="*/ 165 h 194"/>
                <a:gd name="T24" fmla="*/ 122 w 195"/>
                <a:gd name="T25" fmla="*/ 16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5"/>
                <a:gd name="T40" fmla="*/ 0 h 194"/>
                <a:gd name="T41" fmla="*/ 195 w 195"/>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5" h="194">
                  <a:moveTo>
                    <a:pt x="122" y="160"/>
                  </a:moveTo>
                  <a:lnTo>
                    <a:pt x="135" y="93"/>
                  </a:lnTo>
                  <a:lnTo>
                    <a:pt x="65" y="90"/>
                  </a:lnTo>
                  <a:lnTo>
                    <a:pt x="92" y="26"/>
                  </a:lnTo>
                  <a:lnTo>
                    <a:pt x="45" y="0"/>
                  </a:lnTo>
                  <a:lnTo>
                    <a:pt x="0" y="21"/>
                  </a:lnTo>
                  <a:lnTo>
                    <a:pt x="65" y="56"/>
                  </a:lnTo>
                  <a:lnTo>
                    <a:pt x="35" y="120"/>
                  </a:lnTo>
                  <a:lnTo>
                    <a:pt x="107" y="122"/>
                  </a:lnTo>
                  <a:lnTo>
                    <a:pt x="95" y="192"/>
                  </a:lnTo>
                  <a:lnTo>
                    <a:pt x="165" y="194"/>
                  </a:lnTo>
                  <a:lnTo>
                    <a:pt x="195" y="165"/>
                  </a:lnTo>
                  <a:lnTo>
                    <a:pt x="122" y="160"/>
                  </a:lnTo>
                  <a:close/>
                </a:path>
              </a:pathLst>
            </a:custGeom>
            <a:noFill/>
            <a:ln w="7938" cap="rnd">
              <a:solidFill>
                <a:srgbClr val="333333"/>
              </a:solidFill>
              <a:round/>
              <a:headEnd/>
              <a:tailEnd/>
            </a:ln>
          </p:spPr>
          <p:txBody>
            <a:bodyPr/>
            <a:lstStyle/>
            <a:p>
              <a:endParaRPr lang="en-US"/>
            </a:p>
          </p:txBody>
        </p:sp>
        <p:sp>
          <p:nvSpPr>
            <p:cNvPr id="4906" name="Freeform 1166"/>
            <p:cNvSpPr>
              <a:spLocks/>
            </p:cNvSpPr>
            <p:nvPr/>
          </p:nvSpPr>
          <p:spPr bwMode="auto">
            <a:xfrm rot="1574873">
              <a:off x="5671998" y="5868222"/>
              <a:ext cx="38292" cy="53223"/>
            </a:xfrm>
            <a:custGeom>
              <a:avLst/>
              <a:gdLst>
                <a:gd name="T0" fmla="*/ 15 w 43"/>
                <a:gd name="T1" fmla="*/ 67 h 67"/>
                <a:gd name="T2" fmla="*/ 43 w 43"/>
                <a:gd name="T3" fmla="*/ 37 h 67"/>
                <a:gd name="T4" fmla="*/ 35 w 43"/>
                <a:gd name="T5" fmla="*/ 0 h 67"/>
                <a:gd name="T6" fmla="*/ 0 w 43"/>
                <a:gd name="T7" fmla="*/ 3 h 67"/>
                <a:gd name="T8" fmla="*/ 15 w 43"/>
                <a:gd name="T9" fmla="*/ 67 h 67"/>
                <a:gd name="T10" fmla="*/ 0 60000 65536"/>
                <a:gd name="T11" fmla="*/ 0 60000 65536"/>
                <a:gd name="T12" fmla="*/ 0 60000 65536"/>
                <a:gd name="T13" fmla="*/ 0 60000 65536"/>
                <a:gd name="T14" fmla="*/ 0 60000 65536"/>
                <a:gd name="T15" fmla="*/ 0 w 43"/>
                <a:gd name="T16" fmla="*/ 0 h 67"/>
                <a:gd name="T17" fmla="*/ 43 w 43"/>
                <a:gd name="T18" fmla="*/ 67 h 67"/>
              </a:gdLst>
              <a:ahLst/>
              <a:cxnLst>
                <a:cxn ang="T10">
                  <a:pos x="T0" y="T1"/>
                </a:cxn>
                <a:cxn ang="T11">
                  <a:pos x="T2" y="T3"/>
                </a:cxn>
                <a:cxn ang="T12">
                  <a:pos x="T4" y="T5"/>
                </a:cxn>
                <a:cxn ang="T13">
                  <a:pos x="T6" y="T7"/>
                </a:cxn>
                <a:cxn ang="T14">
                  <a:pos x="T8" y="T9"/>
                </a:cxn>
              </a:cxnLst>
              <a:rect l="T15" t="T16" r="T17" b="T18"/>
              <a:pathLst>
                <a:path w="43" h="67">
                  <a:moveTo>
                    <a:pt x="15" y="67"/>
                  </a:moveTo>
                  <a:lnTo>
                    <a:pt x="43" y="37"/>
                  </a:lnTo>
                  <a:lnTo>
                    <a:pt x="35" y="0"/>
                  </a:lnTo>
                  <a:lnTo>
                    <a:pt x="0" y="3"/>
                  </a:lnTo>
                  <a:lnTo>
                    <a:pt x="15" y="67"/>
                  </a:lnTo>
                  <a:close/>
                </a:path>
              </a:pathLst>
            </a:custGeom>
            <a:noFill/>
            <a:ln w="7938" cap="rnd">
              <a:solidFill>
                <a:srgbClr val="333333"/>
              </a:solidFill>
              <a:round/>
              <a:headEnd/>
              <a:tailEnd/>
            </a:ln>
          </p:spPr>
          <p:txBody>
            <a:bodyPr/>
            <a:lstStyle/>
            <a:p>
              <a:endParaRPr lang="en-US"/>
            </a:p>
          </p:txBody>
        </p:sp>
        <p:sp>
          <p:nvSpPr>
            <p:cNvPr id="4907" name="Line 1167"/>
            <p:cNvSpPr>
              <a:spLocks noChangeShapeType="1"/>
            </p:cNvSpPr>
            <p:nvPr/>
          </p:nvSpPr>
          <p:spPr bwMode="auto">
            <a:xfrm rot="1574873" flipV="1">
              <a:off x="5591362" y="5969489"/>
              <a:ext cx="24044" cy="25420"/>
            </a:xfrm>
            <a:prstGeom prst="line">
              <a:avLst/>
            </a:prstGeom>
            <a:noFill/>
            <a:ln w="7938" cap="rnd">
              <a:solidFill>
                <a:srgbClr val="333333"/>
              </a:solidFill>
              <a:round/>
              <a:headEnd/>
              <a:tailEnd/>
            </a:ln>
          </p:spPr>
          <p:txBody>
            <a:bodyPr/>
            <a:lstStyle/>
            <a:p>
              <a:endParaRPr lang="en-US"/>
            </a:p>
          </p:txBody>
        </p:sp>
        <p:sp>
          <p:nvSpPr>
            <p:cNvPr id="4908" name="Line 1168"/>
            <p:cNvSpPr>
              <a:spLocks noChangeShapeType="1"/>
            </p:cNvSpPr>
            <p:nvPr/>
          </p:nvSpPr>
          <p:spPr bwMode="auto">
            <a:xfrm rot="1574873" flipV="1">
              <a:off x="5599634" y="6033569"/>
              <a:ext cx="26716" cy="25420"/>
            </a:xfrm>
            <a:prstGeom prst="line">
              <a:avLst/>
            </a:prstGeom>
            <a:noFill/>
            <a:ln w="7938" cap="rnd">
              <a:solidFill>
                <a:srgbClr val="333333"/>
              </a:solidFill>
              <a:round/>
              <a:headEnd/>
              <a:tailEnd/>
            </a:ln>
          </p:spPr>
          <p:txBody>
            <a:bodyPr/>
            <a:lstStyle/>
            <a:p>
              <a:endParaRPr lang="en-US"/>
            </a:p>
          </p:txBody>
        </p:sp>
        <p:sp>
          <p:nvSpPr>
            <p:cNvPr id="4909" name="Line 1169"/>
            <p:cNvSpPr>
              <a:spLocks noChangeShapeType="1"/>
            </p:cNvSpPr>
            <p:nvPr/>
          </p:nvSpPr>
          <p:spPr bwMode="auto">
            <a:xfrm rot="1574873" flipV="1">
              <a:off x="5545130" y="6003944"/>
              <a:ext cx="26716" cy="23831"/>
            </a:xfrm>
            <a:prstGeom prst="line">
              <a:avLst/>
            </a:prstGeom>
            <a:noFill/>
            <a:ln w="7938" cap="rnd">
              <a:solidFill>
                <a:srgbClr val="333333"/>
              </a:solidFill>
              <a:round/>
              <a:headEnd/>
              <a:tailEnd/>
            </a:ln>
          </p:spPr>
          <p:txBody>
            <a:bodyPr/>
            <a:lstStyle/>
            <a:p>
              <a:endParaRPr lang="en-US"/>
            </a:p>
          </p:txBody>
        </p:sp>
        <p:sp>
          <p:nvSpPr>
            <p:cNvPr id="4910" name="Line 1170"/>
            <p:cNvSpPr>
              <a:spLocks noChangeShapeType="1"/>
            </p:cNvSpPr>
            <p:nvPr/>
          </p:nvSpPr>
          <p:spPr bwMode="auto">
            <a:xfrm rot="1574873" flipV="1">
              <a:off x="5568247" y="6076775"/>
              <a:ext cx="24044" cy="25420"/>
            </a:xfrm>
            <a:prstGeom prst="line">
              <a:avLst/>
            </a:prstGeom>
            <a:noFill/>
            <a:ln w="7938" cap="rnd">
              <a:solidFill>
                <a:srgbClr val="333333"/>
              </a:solidFill>
              <a:round/>
              <a:headEnd/>
              <a:tailEnd/>
            </a:ln>
          </p:spPr>
          <p:txBody>
            <a:bodyPr/>
            <a:lstStyle/>
            <a:p>
              <a:endParaRPr lang="en-US"/>
            </a:p>
          </p:txBody>
        </p:sp>
        <p:sp>
          <p:nvSpPr>
            <p:cNvPr id="4911" name="Freeform 1171"/>
            <p:cNvSpPr>
              <a:spLocks/>
            </p:cNvSpPr>
            <p:nvPr/>
          </p:nvSpPr>
          <p:spPr bwMode="auto">
            <a:xfrm rot="1574873">
              <a:off x="5417863" y="5744753"/>
              <a:ext cx="370457" cy="139810"/>
            </a:xfrm>
            <a:custGeom>
              <a:avLst/>
              <a:gdLst>
                <a:gd name="T0" fmla="*/ 534 w 166"/>
                <a:gd name="T1" fmla="*/ 0 h 66"/>
                <a:gd name="T2" fmla="*/ 0 w 166"/>
                <a:gd name="T3" fmla="*/ 469 h 66"/>
                <a:gd name="T4" fmla="*/ 459 w 166"/>
                <a:gd name="T5" fmla="*/ 77 h 66"/>
                <a:gd name="T6" fmla="*/ 967 w 166"/>
                <a:gd name="T7" fmla="*/ 256 h 66"/>
                <a:gd name="T8" fmla="*/ 1043 w 166"/>
                <a:gd name="T9" fmla="*/ 179 h 66"/>
                <a:gd name="T10" fmla="*/ 534 w 166"/>
                <a:gd name="T11" fmla="*/ 0 h 66"/>
                <a:gd name="T12" fmla="*/ 0 60000 65536"/>
                <a:gd name="T13" fmla="*/ 0 60000 65536"/>
                <a:gd name="T14" fmla="*/ 0 60000 65536"/>
                <a:gd name="T15" fmla="*/ 0 60000 65536"/>
                <a:gd name="T16" fmla="*/ 0 60000 65536"/>
                <a:gd name="T17" fmla="*/ 0 60000 65536"/>
                <a:gd name="T18" fmla="*/ 0 w 166"/>
                <a:gd name="T19" fmla="*/ 0 h 66"/>
                <a:gd name="T20" fmla="*/ 166 w 166"/>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66" h="66">
                  <a:moveTo>
                    <a:pt x="85" y="0"/>
                  </a:moveTo>
                  <a:cubicBezTo>
                    <a:pt x="54" y="0"/>
                    <a:pt x="14" y="32"/>
                    <a:pt x="0" y="66"/>
                  </a:cubicBezTo>
                  <a:cubicBezTo>
                    <a:pt x="15" y="36"/>
                    <a:pt x="46" y="11"/>
                    <a:pt x="73" y="11"/>
                  </a:cubicBezTo>
                  <a:cubicBezTo>
                    <a:pt x="111" y="11"/>
                    <a:pt x="154" y="36"/>
                    <a:pt x="154" y="36"/>
                  </a:cubicBezTo>
                  <a:cubicBezTo>
                    <a:pt x="166" y="25"/>
                    <a:pt x="166" y="25"/>
                    <a:pt x="166" y="25"/>
                  </a:cubicBezTo>
                  <a:cubicBezTo>
                    <a:pt x="166" y="25"/>
                    <a:pt x="122" y="0"/>
                    <a:pt x="85" y="0"/>
                  </a:cubicBezTo>
                  <a:close/>
                </a:path>
              </a:pathLst>
            </a:custGeom>
            <a:noFill/>
            <a:ln w="7938" cap="rnd">
              <a:solidFill>
                <a:srgbClr val="333333"/>
              </a:solidFill>
              <a:round/>
              <a:headEnd/>
              <a:tailEnd/>
            </a:ln>
          </p:spPr>
          <p:txBody>
            <a:bodyPr/>
            <a:lstStyle/>
            <a:p>
              <a:endParaRPr lang="en-US"/>
            </a:p>
          </p:txBody>
        </p:sp>
        <p:sp>
          <p:nvSpPr>
            <p:cNvPr id="4912" name="Freeform 1172"/>
            <p:cNvSpPr>
              <a:spLocks/>
            </p:cNvSpPr>
            <p:nvPr/>
          </p:nvSpPr>
          <p:spPr bwMode="auto">
            <a:xfrm rot="1574873">
              <a:off x="5604683" y="5898412"/>
              <a:ext cx="48979" cy="46868"/>
            </a:xfrm>
            <a:custGeom>
              <a:avLst/>
              <a:gdLst>
                <a:gd name="T0" fmla="*/ 25 w 55"/>
                <a:gd name="T1" fmla="*/ 59 h 59"/>
                <a:gd name="T2" fmla="*/ 55 w 55"/>
                <a:gd name="T3" fmla="*/ 27 h 59"/>
                <a:gd name="T4" fmla="*/ 40 w 55"/>
                <a:gd name="T5" fmla="*/ 0 h 59"/>
                <a:gd name="T6" fmla="*/ 0 w 55"/>
                <a:gd name="T7" fmla="*/ 3 h 59"/>
                <a:gd name="T8" fmla="*/ 25 w 55"/>
                <a:gd name="T9" fmla="*/ 59 h 59"/>
                <a:gd name="T10" fmla="*/ 0 60000 65536"/>
                <a:gd name="T11" fmla="*/ 0 60000 65536"/>
                <a:gd name="T12" fmla="*/ 0 60000 65536"/>
                <a:gd name="T13" fmla="*/ 0 60000 65536"/>
                <a:gd name="T14" fmla="*/ 0 60000 65536"/>
                <a:gd name="T15" fmla="*/ 0 w 55"/>
                <a:gd name="T16" fmla="*/ 0 h 59"/>
                <a:gd name="T17" fmla="*/ 55 w 55"/>
                <a:gd name="T18" fmla="*/ 59 h 59"/>
              </a:gdLst>
              <a:ahLst/>
              <a:cxnLst>
                <a:cxn ang="T10">
                  <a:pos x="T0" y="T1"/>
                </a:cxn>
                <a:cxn ang="T11">
                  <a:pos x="T2" y="T3"/>
                </a:cxn>
                <a:cxn ang="T12">
                  <a:pos x="T4" y="T5"/>
                </a:cxn>
                <a:cxn ang="T13">
                  <a:pos x="T6" y="T7"/>
                </a:cxn>
                <a:cxn ang="T14">
                  <a:pos x="T8" y="T9"/>
                </a:cxn>
              </a:cxnLst>
              <a:rect l="T15" t="T16" r="T17" b="T18"/>
              <a:pathLst>
                <a:path w="55" h="59">
                  <a:moveTo>
                    <a:pt x="25" y="59"/>
                  </a:moveTo>
                  <a:lnTo>
                    <a:pt x="55" y="27"/>
                  </a:lnTo>
                  <a:lnTo>
                    <a:pt x="40" y="0"/>
                  </a:lnTo>
                  <a:lnTo>
                    <a:pt x="0" y="3"/>
                  </a:lnTo>
                  <a:lnTo>
                    <a:pt x="25" y="59"/>
                  </a:lnTo>
                  <a:close/>
                </a:path>
              </a:pathLst>
            </a:custGeom>
            <a:noFill/>
            <a:ln w="7938" cap="rnd">
              <a:solidFill>
                <a:srgbClr val="333333"/>
              </a:solidFill>
              <a:round/>
              <a:headEnd/>
              <a:tailEnd/>
            </a:ln>
          </p:spPr>
          <p:txBody>
            <a:bodyPr/>
            <a:lstStyle/>
            <a:p>
              <a:endParaRPr lang="en-US"/>
            </a:p>
          </p:txBody>
        </p:sp>
        <p:sp>
          <p:nvSpPr>
            <p:cNvPr id="4913" name="Freeform 1173"/>
            <p:cNvSpPr>
              <a:spLocks/>
            </p:cNvSpPr>
            <p:nvPr/>
          </p:nvSpPr>
          <p:spPr bwMode="auto">
            <a:xfrm rot="1574873">
              <a:off x="5337070" y="5742725"/>
              <a:ext cx="363333" cy="381299"/>
            </a:xfrm>
            <a:custGeom>
              <a:avLst/>
              <a:gdLst>
                <a:gd name="T0" fmla="*/ 513 w 163"/>
                <a:gd name="T1" fmla="*/ 1280 h 180"/>
                <a:gd name="T2" fmla="*/ 0 w 163"/>
                <a:gd name="T3" fmla="*/ 640 h 180"/>
                <a:gd name="T4" fmla="*/ 513 w 163"/>
                <a:gd name="T5" fmla="*/ 0 h 180"/>
                <a:gd name="T6" fmla="*/ 1021 w 163"/>
                <a:gd name="T7" fmla="*/ 179 h 180"/>
                <a:gd name="T8" fmla="*/ 846 w 163"/>
                <a:gd name="T9" fmla="*/ 184 h 180"/>
                <a:gd name="T10" fmla="*/ 884 w 163"/>
                <a:gd name="T11" fmla="*/ 355 h 180"/>
                <a:gd name="T12" fmla="*/ 708 w 163"/>
                <a:gd name="T13" fmla="*/ 371 h 180"/>
                <a:gd name="T14" fmla="*/ 771 w 163"/>
                <a:gd name="T15" fmla="*/ 520 h 180"/>
                <a:gd name="T16" fmla="*/ 588 w 163"/>
                <a:gd name="T17" fmla="*/ 605 h 180"/>
                <a:gd name="T18" fmla="*/ 751 w 163"/>
                <a:gd name="T19" fmla="*/ 696 h 180"/>
                <a:gd name="T20" fmla="*/ 676 w 163"/>
                <a:gd name="T21" fmla="*/ 867 h 180"/>
                <a:gd name="T22" fmla="*/ 859 w 163"/>
                <a:gd name="T23" fmla="*/ 875 h 180"/>
                <a:gd name="T24" fmla="*/ 826 w 163"/>
                <a:gd name="T25" fmla="*/ 1059 h 180"/>
                <a:gd name="T26" fmla="*/ 1001 w 163"/>
                <a:gd name="T27" fmla="*/ 1067 h 180"/>
                <a:gd name="T28" fmla="*/ 513 w 163"/>
                <a:gd name="T29" fmla="*/ 1280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3"/>
                <a:gd name="T46" fmla="*/ 0 h 180"/>
                <a:gd name="T47" fmla="*/ 163 w 163"/>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3" h="180">
                  <a:moveTo>
                    <a:pt x="82" y="180"/>
                  </a:moveTo>
                  <a:cubicBezTo>
                    <a:pt x="36" y="180"/>
                    <a:pt x="0" y="131"/>
                    <a:pt x="0" y="90"/>
                  </a:cubicBezTo>
                  <a:cubicBezTo>
                    <a:pt x="0" y="49"/>
                    <a:pt x="44" y="0"/>
                    <a:pt x="82" y="0"/>
                  </a:cubicBezTo>
                  <a:cubicBezTo>
                    <a:pt x="120" y="0"/>
                    <a:pt x="163" y="25"/>
                    <a:pt x="163" y="25"/>
                  </a:cubicBezTo>
                  <a:cubicBezTo>
                    <a:pt x="135" y="26"/>
                    <a:pt x="135" y="26"/>
                    <a:pt x="135" y="26"/>
                  </a:cubicBezTo>
                  <a:cubicBezTo>
                    <a:pt x="141" y="50"/>
                    <a:pt x="141" y="50"/>
                    <a:pt x="141" y="50"/>
                  </a:cubicBezTo>
                  <a:cubicBezTo>
                    <a:pt x="113" y="52"/>
                    <a:pt x="113" y="52"/>
                    <a:pt x="113" y="52"/>
                  </a:cubicBezTo>
                  <a:cubicBezTo>
                    <a:pt x="123" y="73"/>
                    <a:pt x="123" y="73"/>
                    <a:pt x="123" y="73"/>
                  </a:cubicBezTo>
                  <a:cubicBezTo>
                    <a:pt x="94" y="85"/>
                    <a:pt x="94" y="85"/>
                    <a:pt x="94" y="85"/>
                  </a:cubicBezTo>
                  <a:cubicBezTo>
                    <a:pt x="120" y="98"/>
                    <a:pt x="120" y="98"/>
                    <a:pt x="120" y="98"/>
                  </a:cubicBezTo>
                  <a:cubicBezTo>
                    <a:pt x="108" y="122"/>
                    <a:pt x="108" y="122"/>
                    <a:pt x="108" y="122"/>
                  </a:cubicBezTo>
                  <a:cubicBezTo>
                    <a:pt x="137" y="123"/>
                    <a:pt x="137" y="123"/>
                    <a:pt x="137" y="123"/>
                  </a:cubicBezTo>
                  <a:cubicBezTo>
                    <a:pt x="132" y="149"/>
                    <a:pt x="132" y="149"/>
                    <a:pt x="132" y="149"/>
                  </a:cubicBezTo>
                  <a:cubicBezTo>
                    <a:pt x="160" y="150"/>
                    <a:pt x="160" y="150"/>
                    <a:pt x="160" y="150"/>
                  </a:cubicBezTo>
                  <a:cubicBezTo>
                    <a:pt x="160" y="150"/>
                    <a:pt x="129" y="180"/>
                    <a:pt x="82" y="180"/>
                  </a:cubicBezTo>
                  <a:close/>
                </a:path>
              </a:pathLst>
            </a:custGeom>
            <a:noFill/>
            <a:ln w="7938" cap="rnd">
              <a:solidFill>
                <a:srgbClr val="333333"/>
              </a:solidFill>
              <a:round/>
              <a:headEnd/>
              <a:tailEnd/>
            </a:ln>
          </p:spPr>
          <p:txBody>
            <a:bodyPr/>
            <a:lstStyle/>
            <a:p>
              <a:endParaRPr lang="en-US"/>
            </a:p>
          </p:txBody>
        </p:sp>
      </p:grpSp>
      <p:grpSp>
        <p:nvGrpSpPr>
          <p:cNvPr id="23" name="Group 22"/>
          <p:cNvGrpSpPr/>
          <p:nvPr/>
        </p:nvGrpSpPr>
        <p:grpSpPr>
          <a:xfrm>
            <a:off x="5726766" y="5563616"/>
            <a:ext cx="838515" cy="570143"/>
            <a:chOff x="5726766" y="5563616"/>
            <a:chExt cx="838515" cy="570143"/>
          </a:xfrm>
        </p:grpSpPr>
        <p:sp>
          <p:nvSpPr>
            <p:cNvPr id="4821" name="Freeform 1081"/>
            <p:cNvSpPr>
              <a:spLocks noChangeAspect="1"/>
            </p:cNvSpPr>
            <p:nvPr/>
          </p:nvSpPr>
          <p:spPr bwMode="auto">
            <a:xfrm>
              <a:off x="6049343" y="5805488"/>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822" name="Freeform 1082"/>
            <p:cNvSpPr>
              <a:spLocks noChangeAspect="1"/>
            </p:cNvSpPr>
            <p:nvPr/>
          </p:nvSpPr>
          <p:spPr bwMode="auto">
            <a:xfrm>
              <a:off x="6049343" y="5805488"/>
              <a:ext cx="39456" cy="208311"/>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823" name="Freeform 1083"/>
            <p:cNvSpPr>
              <a:spLocks noChangeAspect="1"/>
            </p:cNvSpPr>
            <p:nvPr/>
          </p:nvSpPr>
          <p:spPr bwMode="auto">
            <a:xfrm>
              <a:off x="6081626" y="5805488"/>
              <a:ext cx="35869" cy="208311"/>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841" name="Freeform 1101"/>
            <p:cNvSpPr>
              <a:spLocks noChangeAspect="1"/>
            </p:cNvSpPr>
            <p:nvPr/>
          </p:nvSpPr>
          <p:spPr bwMode="auto">
            <a:xfrm>
              <a:off x="6265243" y="5734050"/>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842" name="Freeform 1102"/>
            <p:cNvSpPr>
              <a:spLocks noChangeAspect="1"/>
            </p:cNvSpPr>
            <p:nvPr/>
          </p:nvSpPr>
          <p:spPr bwMode="auto">
            <a:xfrm>
              <a:off x="6297899" y="5734050"/>
              <a:ext cx="35496"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843" name="Freeform 1103"/>
            <p:cNvSpPr>
              <a:spLocks noChangeAspect="1"/>
            </p:cNvSpPr>
            <p:nvPr/>
          </p:nvSpPr>
          <p:spPr bwMode="auto">
            <a:xfrm>
              <a:off x="6265243" y="5734050"/>
              <a:ext cx="3975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916" name="Freeform 1176"/>
            <p:cNvSpPr>
              <a:spLocks noChangeAspect="1"/>
            </p:cNvSpPr>
            <p:nvPr/>
          </p:nvSpPr>
          <p:spPr bwMode="auto">
            <a:xfrm rot="10800000">
              <a:off x="6497129" y="5563616"/>
              <a:ext cx="35869" cy="200596"/>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4917" name="Freeform 1177"/>
            <p:cNvSpPr>
              <a:spLocks noChangeAspect="1"/>
            </p:cNvSpPr>
            <p:nvPr/>
          </p:nvSpPr>
          <p:spPr bwMode="auto">
            <a:xfrm rot="10800000">
              <a:off x="6525825" y="5563616"/>
              <a:ext cx="39456" cy="200596"/>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4918" name="Freeform 1178"/>
            <p:cNvSpPr>
              <a:spLocks noChangeAspect="1"/>
            </p:cNvSpPr>
            <p:nvPr/>
          </p:nvSpPr>
          <p:spPr bwMode="auto">
            <a:xfrm rot="10800000">
              <a:off x="6497129" y="5563616"/>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4919" name="Freeform 1179"/>
            <p:cNvSpPr>
              <a:spLocks noChangeAspect="1"/>
            </p:cNvSpPr>
            <p:nvPr/>
          </p:nvSpPr>
          <p:spPr bwMode="auto">
            <a:xfrm rot="10800000">
              <a:off x="6513629" y="5690876"/>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sp>
          <p:nvSpPr>
            <p:cNvPr id="4921" name="Freeform 1181"/>
            <p:cNvSpPr>
              <a:spLocks noChangeAspect="1"/>
            </p:cNvSpPr>
            <p:nvPr/>
          </p:nvSpPr>
          <p:spPr bwMode="auto">
            <a:xfrm rot="10800000">
              <a:off x="6425993" y="5923677"/>
              <a:ext cx="69437"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922" name="Freeform 1182"/>
            <p:cNvSpPr>
              <a:spLocks noChangeAspect="1"/>
            </p:cNvSpPr>
            <p:nvPr/>
          </p:nvSpPr>
          <p:spPr bwMode="auto">
            <a:xfrm rot="10800000">
              <a:off x="6425993" y="5923677"/>
              <a:ext cx="36546" cy="199310"/>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4923" name="Freeform 1183"/>
            <p:cNvSpPr>
              <a:spLocks noChangeAspect="1" noEditPoints="1"/>
            </p:cNvSpPr>
            <p:nvPr/>
          </p:nvSpPr>
          <p:spPr bwMode="auto">
            <a:xfrm rot="10800000">
              <a:off x="6425993" y="5923677"/>
              <a:ext cx="69437" cy="199310"/>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936" name="Freeform 1196"/>
            <p:cNvSpPr>
              <a:spLocks noChangeAspect="1"/>
            </p:cNvSpPr>
            <p:nvPr/>
          </p:nvSpPr>
          <p:spPr bwMode="auto">
            <a:xfrm rot="618528">
              <a:off x="5726766" y="5925097"/>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937" name="Freeform 1197"/>
            <p:cNvSpPr>
              <a:spLocks noChangeAspect="1"/>
            </p:cNvSpPr>
            <p:nvPr/>
          </p:nvSpPr>
          <p:spPr bwMode="auto">
            <a:xfrm rot="618528">
              <a:off x="5759159" y="5928019"/>
              <a:ext cx="35496"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938" name="Freeform 1198"/>
            <p:cNvSpPr>
              <a:spLocks noChangeAspect="1"/>
            </p:cNvSpPr>
            <p:nvPr/>
          </p:nvSpPr>
          <p:spPr bwMode="auto">
            <a:xfrm rot="618528">
              <a:off x="5726995" y="5922556"/>
              <a:ext cx="3975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939" name="Freeform 1199"/>
            <p:cNvSpPr>
              <a:spLocks noChangeAspect="1"/>
            </p:cNvSpPr>
            <p:nvPr/>
          </p:nvSpPr>
          <p:spPr bwMode="auto">
            <a:xfrm rot="618528">
              <a:off x="5726766" y="5925097"/>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2" name="Group 21"/>
          <p:cNvGrpSpPr/>
          <p:nvPr/>
        </p:nvGrpSpPr>
        <p:grpSpPr>
          <a:xfrm>
            <a:off x="2752217" y="5214435"/>
            <a:ext cx="589971" cy="647187"/>
            <a:chOff x="2752217" y="5214435"/>
            <a:chExt cx="589971" cy="647187"/>
          </a:xfrm>
        </p:grpSpPr>
        <p:sp>
          <p:nvSpPr>
            <p:cNvPr id="4717" name="Freeform 977"/>
            <p:cNvSpPr>
              <a:spLocks noChangeAspect="1"/>
            </p:cNvSpPr>
            <p:nvPr/>
          </p:nvSpPr>
          <p:spPr bwMode="auto">
            <a:xfrm>
              <a:off x="2841539" y="5661026"/>
              <a:ext cx="35869" cy="200596"/>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718" name="Freeform 978"/>
            <p:cNvSpPr>
              <a:spLocks noChangeAspect="1"/>
            </p:cNvSpPr>
            <p:nvPr/>
          </p:nvSpPr>
          <p:spPr bwMode="auto">
            <a:xfrm>
              <a:off x="2809256" y="5661026"/>
              <a:ext cx="39456" cy="200596"/>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719" name="Freeform 979"/>
            <p:cNvSpPr>
              <a:spLocks noChangeAspect="1"/>
            </p:cNvSpPr>
            <p:nvPr/>
          </p:nvSpPr>
          <p:spPr bwMode="auto">
            <a:xfrm>
              <a:off x="2809256" y="5661026"/>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720" name="Freeform 980"/>
            <p:cNvSpPr>
              <a:spLocks noChangeAspect="1"/>
            </p:cNvSpPr>
            <p:nvPr/>
          </p:nvSpPr>
          <p:spPr bwMode="auto">
            <a:xfrm>
              <a:off x="2830778" y="5696975"/>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sp>
          <p:nvSpPr>
            <p:cNvPr id="4740" name="Freeform 1000"/>
            <p:cNvSpPr>
              <a:spLocks noChangeAspect="1"/>
            </p:cNvSpPr>
            <p:nvPr/>
          </p:nvSpPr>
          <p:spPr bwMode="auto">
            <a:xfrm>
              <a:off x="2952132" y="5300663"/>
              <a:ext cx="69437"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4741" name="Freeform 1001"/>
            <p:cNvSpPr>
              <a:spLocks noChangeAspect="1"/>
            </p:cNvSpPr>
            <p:nvPr/>
          </p:nvSpPr>
          <p:spPr bwMode="auto">
            <a:xfrm>
              <a:off x="2985023" y="5300663"/>
              <a:ext cx="36546" cy="199310"/>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4742" name="Freeform 1002"/>
            <p:cNvSpPr>
              <a:spLocks noChangeAspect="1" noEditPoints="1"/>
            </p:cNvSpPr>
            <p:nvPr/>
          </p:nvSpPr>
          <p:spPr bwMode="auto">
            <a:xfrm>
              <a:off x="2952132" y="5300663"/>
              <a:ext cx="69437" cy="199310"/>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4926" name="Freeform 1186"/>
            <p:cNvSpPr>
              <a:spLocks noChangeAspect="1"/>
            </p:cNvSpPr>
            <p:nvPr/>
          </p:nvSpPr>
          <p:spPr bwMode="auto">
            <a:xfrm rot="10800000">
              <a:off x="2752217" y="5422552"/>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4927" name="Freeform 1187"/>
            <p:cNvSpPr>
              <a:spLocks noChangeAspect="1"/>
            </p:cNvSpPr>
            <p:nvPr/>
          </p:nvSpPr>
          <p:spPr bwMode="auto">
            <a:xfrm rot="10800000">
              <a:off x="2780913" y="5422552"/>
              <a:ext cx="39456" cy="208311"/>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4928" name="Freeform 1188"/>
            <p:cNvSpPr>
              <a:spLocks noChangeAspect="1"/>
            </p:cNvSpPr>
            <p:nvPr/>
          </p:nvSpPr>
          <p:spPr bwMode="auto">
            <a:xfrm rot="10800000">
              <a:off x="2752217" y="5422552"/>
              <a:ext cx="35869" cy="208311"/>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4931" name="Freeform 1191"/>
            <p:cNvSpPr>
              <a:spLocks noChangeAspect="1"/>
            </p:cNvSpPr>
            <p:nvPr/>
          </p:nvSpPr>
          <p:spPr bwMode="auto">
            <a:xfrm rot="10800000">
              <a:off x="3184318" y="5564823"/>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4932" name="Freeform 1192"/>
            <p:cNvSpPr>
              <a:spLocks noChangeAspect="1"/>
            </p:cNvSpPr>
            <p:nvPr/>
          </p:nvSpPr>
          <p:spPr bwMode="auto">
            <a:xfrm rot="10800000">
              <a:off x="3184318" y="5564823"/>
              <a:ext cx="36165"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4933" name="Freeform 1193"/>
            <p:cNvSpPr>
              <a:spLocks noChangeAspect="1"/>
            </p:cNvSpPr>
            <p:nvPr/>
          </p:nvSpPr>
          <p:spPr bwMode="auto">
            <a:xfrm rot="10800000">
              <a:off x="3213250" y="5564823"/>
              <a:ext cx="4050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4941" name="Freeform 1201"/>
            <p:cNvSpPr>
              <a:spLocks noChangeAspect="1"/>
            </p:cNvSpPr>
            <p:nvPr/>
          </p:nvSpPr>
          <p:spPr bwMode="auto">
            <a:xfrm rot="630320">
              <a:off x="3274036" y="521705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942" name="Freeform 1202"/>
            <p:cNvSpPr>
              <a:spLocks noChangeAspect="1"/>
            </p:cNvSpPr>
            <p:nvPr/>
          </p:nvSpPr>
          <p:spPr bwMode="auto">
            <a:xfrm rot="630320">
              <a:off x="3306048" y="5219994"/>
              <a:ext cx="35869" cy="200596"/>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4943" name="Freeform 1203"/>
            <p:cNvSpPr>
              <a:spLocks noChangeAspect="1"/>
            </p:cNvSpPr>
            <p:nvPr/>
          </p:nvSpPr>
          <p:spPr bwMode="auto">
            <a:xfrm rot="630320">
              <a:off x="3274276" y="5214435"/>
              <a:ext cx="39456" cy="200596"/>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4944" name="Freeform 1204"/>
            <p:cNvSpPr>
              <a:spLocks noChangeAspect="1"/>
            </p:cNvSpPr>
            <p:nvPr/>
          </p:nvSpPr>
          <p:spPr bwMode="auto">
            <a:xfrm rot="630320">
              <a:off x="3274036" y="521705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945" name="Freeform 1205"/>
            <p:cNvSpPr>
              <a:spLocks noChangeAspect="1"/>
            </p:cNvSpPr>
            <p:nvPr/>
          </p:nvSpPr>
          <p:spPr bwMode="auto">
            <a:xfrm rot="630320">
              <a:off x="3303840" y="5254223"/>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12" name="Group 11"/>
          <p:cNvGrpSpPr/>
          <p:nvPr/>
        </p:nvGrpSpPr>
        <p:grpSpPr>
          <a:xfrm>
            <a:off x="2752217" y="5300663"/>
            <a:ext cx="4610263" cy="822324"/>
            <a:chOff x="2752217" y="5300663"/>
            <a:chExt cx="4610263" cy="822324"/>
          </a:xfrm>
        </p:grpSpPr>
        <p:sp>
          <p:nvSpPr>
            <p:cNvPr id="4716" name="Freeform 976"/>
            <p:cNvSpPr>
              <a:spLocks noChangeAspect="1"/>
            </p:cNvSpPr>
            <p:nvPr/>
          </p:nvSpPr>
          <p:spPr bwMode="auto">
            <a:xfrm>
              <a:off x="2809256" y="5661026"/>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4743" name="Freeform 1003"/>
            <p:cNvSpPr>
              <a:spLocks noChangeAspect="1"/>
            </p:cNvSpPr>
            <p:nvPr/>
          </p:nvSpPr>
          <p:spPr bwMode="auto">
            <a:xfrm>
              <a:off x="2952132" y="5300663"/>
              <a:ext cx="69437"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sp>
          <p:nvSpPr>
            <p:cNvPr id="4824" name="Freeform 1084"/>
            <p:cNvSpPr>
              <a:spLocks noChangeAspect="1"/>
            </p:cNvSpPr>
            <p:nvPr/>
          </p:nvSpPr>
          <p:spPr bwMode="auto">
            <a:xfrm>
              <a:off x="6049343" y="5805488"/>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sp>
          <p:nvSpPr>
            <p:cNvPr id="4844" name="Freeform 1104"/>
            <p:cNvSpPr>
              <a:spLocks noChangeAspect="1"/>
            </p:cNvSpPr>
            <p:nvPr/>
          </p:nvSpPr>
          <p:spPr bwMode="auto">
            <a:xfrm>
              <a:off x="6265243" y="5734050"/>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sp>
          <p:nvSpPr>
            <p:cNvPr id="4915" name="Freeform 1175"/>
            <p:cNvSpPr>
              <a:spLocks noChangeAspect="1"/>
            </p:cNvSpPr>
            <p:nvPr/>
          </p:nvSpPr>
          <p:spPr bwMode="auto">
            <a:xfrm rot="10800000">
              <a:off x="6497129" y="5563616"/>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4924" name="Freeform 1184"/>
            <p:cNvSpPr>
              <a:spLocks noChangeAspect="1"/>
            </p:cNvSpPr>
            <p:nvPr/>
          </p:nvSpPr>
          <p:spPr bwMode="auto">
            <a:xfrm rot="10800000">
              <a:off x="6425993" y="5923677"/>
              <a:ext cx="69437"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sp>
          <p:nvSpPr>
            <p:cNvPr id="4929" name="Freeform 1189"/>
            <p:cNvSpPr>
              <a:spLocks noChangeAspect="1"/>
            </p:cNvSpPr>
            <p:nvPr/>
          </p:nvSpPr>
          <p:spPr bwMode="auto">
            <a:xfrm rot="10800000">
              <a:off x="2752217" y="5422552"/>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sp>
          <p:nvSpPr>
            <p:cNvPr id="4934" name="Freeform 1194"/>
            <p:cNvSpPr>
              <a:spLocks noChangeAspect="1"/>
            </p:cNvSpPr>
            <p:nvPr/>
          </p:nvSpPr>
          <p:spPr bwMode="auto">
            <a:xfrm rot="10800000">
              <a:off x="3184318" y="5564823"/>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sp>
          <p:nvSpPr>
            <p:cNvPr id="4946" name="ZoneTexte 1222"/>
            <p:cNvSpPr txBox="1">
              <a:spLocks noChangeArrowheads="1"/>
            </p:cNvSpPr>
            <p:nvPr/>
          </p:nvSpPr>
          <p:spPr bwMode="auto">
            <a:xfrm>
              <a:off x="3842859" y="5418799"/>
              <a:ext cx="1758812" cy="526296"/>
            </a:xfrm>
            <a:prstGeom prst="rect">
              <a:avLst/>
            </a:prstGeom>
            <a:noFill/>
            <a:ln w="9525">
              <a:noFill/>
              <a:miter lim="800000"/>
              <a:headEnd/>
              <a:tailEnd/>
            </a:ln>
          </p:spPr>
          <p:txBody>
            <a:bodyPr wrap="square" lIns="82295" tIns="41147" rIns="82295" bIns="41147">
              <a:spAutoFit/>
            </a:bodyPr>
            <a:lstStyle/>
            <a:p>
              <a:pPr algn="ctr"/>
              <a:r>
                <a:rPr lang="fr-FR" sz="1440" b="1" dirty="0" err="1" smtClean="0"/>
                <a:t>Taq</a:t>
              </a:r>
              <a:r>
                <a:rPr lang="fr-FR" sz="1440" b="1" dirty="0" smtClean="0"/>
                <a:t> DNA </a:t>
              </a:r>
              <a:r>
                <a:rPr lang="fr-FR" sz="1440" b="1" dirty="0" err="1" smtClean="0"/>
                <a:t>polymerase</a:t>
              </a:r>
              <a:endParaRPr lang="fr-FR" sz="1440" b="1" dirty="0"/>
            </a:p>
          </p:txBody>
        </p:sp>
        <p:sp>
          <p:nvSpPr>
            <p:cNvPr id="4947" name="ZoneTexte 1233"/>
            <p:cNvSpPr txBox="1">
              <a:spLocks noChangeArrowheads="1"/>
            </p:cNvSpPr>
            <p:nvPr/>
          </p:nvSpPr>
          <p:spPr bwMode="auto">
            <a:xfrm>
              <a:off x="6526661" y="5654628"/>
              <a:ext cx="835819" cy="286232"/>
            </a:xfrm>
            <a:prstGeom prst="rect">
              <a:avLst/>
            </a:prstGeom>
            <a:noFill/>
            <a:ln w="9525">
              <a:noFill/>
              <a:miter lim="800000"/>
              <a:headEnd/>
              <a:tailEnd/>
            </a:ln>
          </p:spPr>
          <p:txBody>
            <a:bodyPr lIns="82295" tIns="41147" rIns="82295" bIns="41147">
              <a:spAutoFit/>
            </a:bodyPr>
            <a:lstStyle/>
            <a:p>
              <a:pPr algn="ctr"/>
              <a:r>
                <a:rPr lang="fr-FR" sz="1260" dirty="0" err="1"/>
                <a:t>dNTPs</a:t>
              </a:r>
              <a:endParaRPr lang="fr-FR" sz="1260" dirty="0"/>
            </a:p>
          </p:txBody>
        </p:sp>
      </p:grpSp>
      <p:sp>
        <p:nvSpPr>
          <p:cNvPr id="4950" name="Freeform 1089"/>
          <p:cNvSpPr>
            <a:spLocks noChangeAspect="1"/>
          </p:cNvSpPr>
          <p:nvPr/>
        </p:nvSpPr>
        <p:spPr bwMode="auto">
          <a:xfrm rot="10800000">
            <a:off x="3716882" y="6111303"/>
            <a:ext cx="68152" cy="200596"/>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nvGrpSpPr>
          <p:cNvPr id="8" name="Group 7"/>
          <p:cNvGrpSpPr/>
          <p:nvPr/>
        </p:nvGrpSpPr>
        <p:grpSpPr>
          <a:xfrm>
            <a:off x="3175968" y="1436612"/>
            <a:ext cx="2701767" cy="534167"/>
            <a:chOff x="3175968" y="1149986"/>
            <a:chExt cx="2701767" cy="534167"/>
          </a:xfrm>
        </p:grpSpPr>
        <p:sp>
          <p:nvSpPr>
            <p:cNvPr id="4216" name="Freeform 474"/>
            <p:cNvSpPr>
              <a:spLocks noChangeAspect="1"/>
            </p:cNvSpPr>
            <p:nvPr/>
          </p:nvSpPr>
          <p:spPr bwMode="auto">
            <a:xfrm>
              <a:off x="3216211" y="1149986"/>
              <a:ext cx="2564035" cy="450057"/>
            </a:xfrm>
            <a:custGeom>
              <a:avLst/>
              <a:gdLst>
                <a:gd name="T0" fmla="*/ 8900 w 1424"/>
                <a:gd name="T1" fmla="*/ 884 h 250"/>
                <a:gd name="T2" fmla="*/ 5950 w 1424"/>
                <a:gd name="T3" fmla="*/ 866 h 250"/>
                <a:gd name="T4" fmla="*/ 5925 w 1424"/>
                <a:gd name="T5" fmla="*/ 884 h 250"/>
                <a:gd name="T6" fmla="*/ 2975 w 1424"/>
                <a:gd name="T7" fmla="*/ 866 h 250"/>
                <a:gd name="T8" fmla="*/ 2950 w 1424"/>
                <a:gd name="T9" fmla="*/ 884 h 250"/>
                <a:gd name="T10" fmla="*/ 0 w 1424"/>
                <a:gd name="T11" fmla="*/ 866 h 250"/>
                <a:gd name="T12" fmla="*/ 0 w 1424"/>
                <a:gd name="T13" fmla="*/ 634 h 250"/>
                <a:gd name="T14" fmla="*/ 2950 w 1424"/>
                <a:gd name="T15" fmla="*/ 651 h 250"/>
                <a:gd name="T16" fmla="*/ 2975 w 1424"/>
                <a:gd name="T17" fmla="*/ 634 h 250"/>
                <a:gd name="T18" fmla="*/ 5925 w 1424"/>
                <a:gd name="T19" fmla="*/ 651 h 250"/>
                <a:gd name="T20" fmla="*/ 5950 w 1424"/>
                <a:gd name="T21" fmla="*/ 634 h 250"/>
                <a:gd name="T22" fmla="*/ 8900 w 1424"/>
                <a:gd name="T23" fmla="*/ 651 h 250"/>
                <a:gd name="T24" fmla="*/ 8900 w 1424"/>
                <a:gd name="T25" fmla="*/ 884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24"/>
                <a:gd name="T40" fmla="*/ 0 h 250"/>
                <a:gd name="T41" fmla="*/ 1424 w 1424"/>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24" h="250">
                  <a:moveTo>
                    <a:pt x="1424" y="141"/>
                  </a:moveTo>
                  <a:cubicBezTo>
                    <a:pt x="1280" y="250"/>
                    <a:pt x="1109" y="37"/>
                    <a:pt x="952" y="138"/>
                  </a:cubicBezTo>
                  <a:cubicBezTo>
                    <a:pt x="948" y="141"/>
                    <a:pt x="948" y="141"/>
                    <a:pt x="948" y="141"/>
                  </a:cubicBezTo>
                  <a:cubicBezTo>
                    <a:pt x="804" y="250"/>
                    <a:pt x="633" y="37"/>
                    <a:pt x="476" y="138"/>
                  </a:cubicBezTo>
                  <a:cubicBezTo>
                    <a:pt x="472" y="141"/>
                    <a:pt x="472" y="141"/>
                    <a:pt x="472" y="141"/>
                  </a:cubicBezTo>
                  <a:cubicBezTo>
                    <a:pt x="328" y="250"/>
                    <a:pt x="157" y="37"/>
                    <a:pt x="0" y="138"/>
                  </a:cubicBezTo>
                  <a:cubicBezTo>
                    <a:pt x="0" y="101"/>
                    <a:pt x="0" y="101"/>
                    <a:pt x="0" y="101"/>
                  </a:cubicBezTo>
                  <a:cubicBezTo>
                    <a:pt x="157" y="0"/>
                    <a:pt x="328" y="213"/>
                    <a:pt x="472" y="104"/>
                  </a:cubicBezTo>
                  <a:cubicBezTo>
                    <a:pt x="476" y="101"/>
                    <a:pt x="476" y="101"/>
                    <a:pt x="476" y="101"/>
                  </a:cubicBezTo>
                  <a:cubicBezTo>
                    <a:pt x="633" y="0"/>
                    <a:pt x="804" y="213"/>
                    <a:pt x="948" y="104"/>
                  </a:cubicBezTo>
                  <a:cubicBezTo>
                    <a:pt x="952" y="101"/>
                    <a:pt x="952" y="101"/>
                    <a:pt x="952" y="101"/>
                  </a:cubicBezTo>
                  <a:cubicBezTo>
                    <a:pt x="1109" y="0"/>
                    <a:pt x="1280" y="213"/>
                    <a:pt x="1424" y="104"/>
                  </a:cubicBezTo>
                  <a:lnTo>
                    <a:pt x="1424" y="141"/>
                  </a:lnTo>
                  <a:close/>
                </a:path>
              </a:pathLst>
            </a:custGeom>
            <a:solidFill>
              <a:srgbClr val="3B59A0"/>
            </a:solidFill>
            <a:ln w="9525">
              <a:noFill/>
              <a:round/>
              <a:headEnd/>
              <a:tailEnd/>
            </a:ln>
          </p:spPr>
          <p:txBody>
            <a:bodyPr/>
            <a:lstStyle/>
            <a:p>
              <a:endParaRPr lang="en-US"/>
            </a:p>
          </p:txBody>
        </p:sp>
        <p:grpSp>
          <p:nvGrpSpPr>
            <p:cNvPr id="4117" name="Group 375"/>
            <p:cNvGrpSpPr>
              <a:grpSpLocks/>
            </p:cNvGrpSpPr>
            <p:nvPr/>
          </p:nvGrpSpPr>
          <p:grpSpPr bwMode="auto">
            <a:xfrm>
              <a:off x="3175968" y="1311249"/>
              <a:ext cx="2701767" cy="372904"/>
              <a:chOff x="1890" y="1420"/>
              <a:chExt cx="1891" cy="261"/>
            </a:xfrm>
          </p:grpSpPr>
          <p:grpSp>
            <p:nvGrpSpPr>
              <p:cNvPr id="4118" name="Group 376"/>
              <p:cNvGrpSpPr>
                <a:grpSpLocks noChangeAspect="1"/>
              </p:cNvGrpSpPr>
              <p:nvPr/>
            </p:nvGrpSpPr>
            <p:grpSpPr bwMode="auto">
              <a:xfrm>
                <a:off x="1890" y="1447"/>
                <a:ext cx="53" cy="162"/>
                <a:chOff x="435" y="866"/>
                <a:chExt cx="95" cy="289"/>
              </a:xfrm>
            </p:grpSpPr>
            <p:sp>
              <p:nvSpPr>
                <p:cNvPr id="4211" name="Freeform 37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212" name="Freeform 378"/>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213" name="Freeform 379"/>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214" name="Freeform 38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119" name="Group 381"/>
              <p:cNvGrpSpPr>
                <a:grpSpLocks noChangeAspect="1"/>
              </p:cNvGrpSpPr>
              <p:nvPr/>
            </p:nvGrpSpPr>
            <p:grpSpPr bwMode="auto">
              <a:xfrm>
                <a:off x="2182" y="1484"/>
                <a:ext cx="53" cy="162"/>
                <a:chOff x="435" y="866"/>
                <a:chExt cx="95" cy="289"/>
              </a:xfrm>
            </p:grpSpPr>
            <p:sp>
              <p:nvSpPr>
                <p:cNvPr id="4207" name="Freeform 382"/>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208" name="Freeform 383"/>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209" name="Freeform 384"/>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210" name="Freeform 38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120" name="Group 386"/>
              <p:cNvGrpSpPr>
                <a:grpSpLocks noChangeAspect="1"/>
              </p:cNvGrpSpPr>
              <p:nvPr/>
            </p:nvGrpSpPr>
            <p:grpSpPr bwMode="auto">
              <a:xfrm>
                <a:off x="2571" y="1440"/>
                <a:ext cx="54" cy="162"/>
                <a:chOff x="435" y="866"/>
                <a:chExt cx="95" cy="289"/>
              </a:xfrm>
            </p:grpSpPr>
            <p:sp>
              <p:nvSpPr>
                <p:cNvPr id="4203" name="Freeform 38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204" name="Freeform 388"/>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205" name="Freeform 389"/>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206" name="Freeform 39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121" name="Group 391"/>
              <p:cNvGrpSpPr>
                <a:grpSpLocks noChangeAspect="1"/>
              </p:cNvGrpSpPr>
              <p:nvPr/>
            </p:nvGrpSpPr>
            <p:grpSpPr bwMode="auto">
              <a:xfrm>
                <a:off x="2770" y="1460"/>
                <a:ext cx="53" cy="162"/>
                <a:chOff x="435" y="866"/>
                <a:chExt cx="95" cy="289"/>
              </a:xfrm>
            </p:grpSpPr>
            <p:sp>
              <p:nvSpPr>
                <p:cNvPr id="4199" name="Freeform 392"/>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200" name="Freeform 393"/>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201" name="Freeform 394"/>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202" name="Freeform 39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122" name="Group 396"/>
              <p:cNvGrpSpPr>
                <a:grpSpLocks noChangeAspect="1"/>
              </p:cNvGrpSpPr>
              <p:nvPr/>
            </p:nvGrpSpPr>
            <p:grpSpPr bwMode="auto">
              <a:xfrm>
                <a:off x="3099" y="1501"/>
                <a:ext cx="53" cy="162"/>
                <a:chOff x="435" y="866"/>
                <a:chExt cx="95" cy="289"/>
              </a:xfrm>
            </p:grpSpPr>
            <p:sp>
              <p:nvSpPr>
                <p:cNvPr id="4195" name="Freeform 39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196" name="Freeform 398"/>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197" name="Freeform 399"/>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198" name="Freeform 40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123" name="Group 401"/>
              <p:cNvGrpSpPr>
                <a:grpSpLocks noChangeAspect="1"/>
              </p:cNvGrpSpPr>
              <p:nvPr/>
            </p:nvGrpSpPr>
            <p:grpSpPr bwMode="auto">
              <a:xfrm>
                <a:off x="3512" y="1474"/>
                <a:ext cx="53" cy="162"/>
                <a:chOff x="435" y="866"/>
                <a:chExt cx="95" cy="289"/>
              </a:xfrm>
            </p:grpSpPr>
            <p:sp>
              <p:nvSpPr>
                <p:cNvPr id="4191" name="Freeform 402"/>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4192" name="Freeform 403"/>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4193" name="Freeform 404"/>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4194" name="Freeform 40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4124" name="Group 406"/>
              <p:cNvGrpSpPr>
                <a:grpSpLocks noChangeAspect="1"/>
              </p:cNvGrpSpPr>
              <p:nvPr/>
            </p:nvGrpSpPr>
            <p:grpSpPr bwMode="auto">
              <a:xfrm>
                <a:off x="1984" y="1426"/>
                <a:ext cx="53" cy="160"/>
                <a:chOff x="818" y="866"/>
                <a:chExt cx="96" cy="286"/>
              </a:xfrm>
            </p:grpSpPr>
            <p:sp>
              <p:nvSpPr>
                <p:cNvPr id="4187" name="Freeform 40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188" name="Freeform 40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189" name="Freeform 40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190" name="Freeform 41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125" name="Group 411"/>
              <p:cNvGrpSpPr>
                <a:grpSpLocks noChangeAspect="1"/>
              </p:cNvGrpSpPr>
              <p:nvPr/>
            </p:nvGrpSpPr>
            <p:grpSpPr bwMode="auto">
              <a:xfrm rot="10800000">
                <a:off x="2282" y="1517"/>
                <a:ext cx="53" cy="156"/>
                <a:chOff x="1008" y="867"/>
                <a:chExt cx="95" cy="278"/>
              </a:xfrm>
            </p:grpSpPr>
            <p:sp>
              <p:nvSpPr>
                <p:cNvPr id="4183" name="Freeform 412"/>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184" name="Freeform 413"/>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4185" name="Freeform 414"/>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186" name="Freeform 41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126" name="Group 416"/>
              <p:cNvGrpSpPr>
                <a:grpSpLocks noChangeAspect="1"/>
              </p:cNvGrpSpPr>
              <p:nvPr/>
            </p:nvGrpSpPr>
            <p:grpSpPr bwMode="auto">
              <a:xfrm>
                <a:off x="2477" y="1474"/>
                <a:ext cx="54" cy="160"/>
                <a:chOff x="818" y="866"/>
                <a:chExt cx="96" cy="286"/>
              </a:xfrm>
            </p:grpSpPr>
            <p:sp>
              <p:nvSpPr>
                <p:cNvPr id="4179" name="Freeform 41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180" name="Freeform 41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181" name="Freeform 41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182" name="Freeform 42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127" name="Group 421"/>
              <p:cNvGrpSpPr>
                <a:grpSpLocks noChangeAspect="1"/>
              </p:cNvGrpSpPr>
              <p:nvPr/>
            </p:nvGrpSpPr>
            <p:grpSpPr bwMode="auto">
              <a:xfrm rot="10800000">
                <a:off x="3297" y="1420"/>
                <a:ext cx="53" cy="156"/>
                <a:chOff x="1008" y="867"/>
                <a:chExt cx="95" cy="278"/>
              </a:xfrm>
            </p:grpSpPr>
            <p:sp>
              <p:nvSpPr>
                <p:cNvPr id="4175" name="Freeform 422"/>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4176" name="Freeform 423"/>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4177" name="Freeform 424"/>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178" name="Freeform 42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128" name="Group 426"/>
              <p:cNvGrpSpPr>
                <a:grpSpLocks noChangeAspect="1"/>
              </p:cNvGrpSpPr>
              <p:nvPr/>
            </p:nvGrpSpPr>
            <p:grpSpPr bwMode="auto">
              <a:xfrm>
                <a:off x="3620" y="1521"/>
                <a:ext cx="53" cy="160"/>
                <a:chOff x="818" y="866"/>
                <a:chExt cx="96" cy="286"/>
              </a:xfrm>
            </p:grpSpPr>
            <p:sp>
              <p:nvSpPr>
                <p:cNvPr id="4171" name="Freeform 42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172" name="Freeform 42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173" name="Freeform 42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174" name="Freeform 43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129" name="Group 431"/>
              <p:cNvGrpSpPr>
                <a:grpSpLocks noChangeAspect="1"/>
              </p:cNvGrpSpPr>
              <p:nvPr/>
            </p:nvGrpSpPr>
            <p:grpSpPr bwMode="auto">
              <a:xfrm>
                <a:off x="2084" y="1451"/>
                <a:ext cx="54" cy="161"/>
                <a:chOff x="818" y="866"/>
                <a:chExt cx="96" cy="286"/>
              </a:xfrm>
            </p:grpSpPr>
            <p:sp>
              <p:nvSpPr>
                <p:cNvPr id="4167" name="Freeform 43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168" name="Freeform 433"/>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169" name="Freeform 434"/>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170" name="Freeform 43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130" name="Group 436"/>
              <p:cNvGrpSpPr>
                <a:grpSpLocks noChangeAspect="1"/>
              </p:cNvGrpSpPr>
              <p:nvPr/>
            </p:nvGrpSpPr>
            <p:grpSpPr bwMode="auto">
              <a:xfrm rot="10800000">
                <a:off x="2380" y="1517"/>
                <a:ext cx="53" cy="157"/>
                <a:chOff x="1203" y="861"/>
                <a:chExt cx="95" cy="279"/>
              </a:xfrm>
            </p:grpSpPr>
            <p:sp>
              <p:nvSpPr>
                <p:cNvPr id="4163" name="Freeform 437"/>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rot="10800000"/>
                <a:lstStyle/>
                <a:p>
                  <a:endParaRPr lang="en-US"/>
                </a:p>
              </p:txBody>
            </p:sp>
            <p:sp>
              <p:nvSpPr>
                <p:cNvPr id="4164" name="Freeform 438"/>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rot="10800000"/>
                <a:lstStyle/>
                <a:p>
                  <a:endParaRPr lang="en-US"/>
                </a:p>
              </p:txBody>
            </p:sp>
            <p:sp>
              <p:nvSpPr>
                <p:cNvPr id="4165" name="Freeform 439"/>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4166" name="Freeform 44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4131" name="Group 441"/>
              <p:cNvGrpSpPr>
                <a:grpSpLocks noChangeAspect="1"/>
              </p:cNvGrpSpPr>
              <p:nvPr/>
            </p:nvGrpSpPr>
            <p:grpSpPr bwMode="auto">
              <a:xfrm>
                <a:off x="2669" y="1440"/>
                <a:ext cx="54" cy="160"/>
                <a:chOff x="818" y="866"/>
                <a:chExt cx="96" cy="286"/>
              </a:xfrm>
            </p:grpSpPr>
            <p:sp>
              <p:nvSpPr>
                <p:cNvPr id="4159" name="Freeform 44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160" name="Freeform 443"/>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161" name="Freeform 444"/>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162" name="Freeform 44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132" name="Group 446"/>
              <p:cNvGrpSpPr>
                <a:grpSpLocks noChangeAspect="1"/>
              </p:cNvGrpSpPr>
              <p:nvPr/>
            </p:nvGrpSpPr>
            <p:grpSpPr bwMode="auto">
              <a:xfrm>
                <a:off x="2985" y="1521"/>
                <a:ext cx="53" cy="160"/>
                <a:chOff x="818" y="866"/>
                <a:chExt cx="96" cy="286"/>
              </a:xfrm>
            </p:grpSpPr>
            <p:sp>
              <p:nvSpPr>
                <p:cNvPr id="4155" name="Freeform 44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156" name="Freeform 44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157" name="Freeform 44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158" name="Freeform 45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133" name="Group 451"/>
              <p:cNvGrpSpPr>
                <a:grpSpLocks noChangeAspect="1"/>
              </p:cNvGrpSpPr>
              <p:nvPr/>
            </p:nvGrpSpPr>
            <p:grpSpPr bwMode="auto">
              <a:xfrm>
                <a:off x="3405" y="1447"/>
                <a:ext cx="53" cy="160"/>
                <a:chOff x="818" y="866"/>
                <a:chExt cx="96" cy="286"/>
              </a:xfrm>
            </p:grpSpPr>
            <p:sp>
              <p:nvSpPr>
                <p:cNvPr id="4151" name="Freeform 45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152" name="Freeform 453"/>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153" name="Freeform 454"/>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154" name="Freeform 45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134" name="Group 456"/>
              <p:cNvGrpSpPr>
                <a:grpSpLocks noChangeAspect="1"/>
              </p:cNvGrpSpPr>
              <p:nvPr/>
            </p:nvGrpSpPr>
            <p:grpSpPr bwMode="auto">
              <a:xfrm>
                <a:off x="3727" y="1521"/>
                <a:ext cx="54" cy="160"/>
                <a:chOff x="818" y="866"/>
                <a:chExt cx="96" cy="286"/>
              </a:xfrm>
            </p:grpSpPr>
            <p:sp>
              <p:nvSpPr>
                <p:cNvPr id="4147" name="Freeform 45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4148" name="Freeform 45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4149" name="Freeform 45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4150" name="Freeform 46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4135" name="Group 461"/>
              <p:cNvGrpSpPr>
                <a:grpSpLocks noChangeAspect="1"/>
              </p:cNvGrpSpPr>
              <p:nvPr/>
            </p:nvGrpSpPr>
            <p:grpSpPr bwMode="auto">
              <a:xfrm rot="10800000">
                <a:off x="2880" y="1502"/>
                <a:ext cx="53" cy="157"/>
                <a:chOff x="627" y="867"/>
                <a:chExt cx="95" cy="279"/>
              </a:xfrm>
            </p:grpSpPr>
            <p:sp>
              <p:nvSpPr>
                <p:cNvPr id="4142" name="Freeform 46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4143" name="Freeform 463"/>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4144" name="Freeform 464"/>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4145" name="Freeform 46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4146" name="Freeform 466"/>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nvGrpSpPr>
              <p:cNvPr id="4136" name="Group 467"/>
              <p:cNvGrpSpPr>
                <a:grpSpLocks noChangeAspect="1"/>
              </p:cNvGrpSpPr>
              <p:nvPr/>
            </p:nvGrpSpPr>
            <p:grpSpPr bwMode="auto">
              <a:xfrm rot="10800000">
                <a:off x="3200" y="1459"/>
                <a:ext cx="54" cy="156"/>
                <a:chOff x="627" y="867"/>
                <a:chExt cx="95" cy="279"/>
              </a:xfrm>
            </p:grpSpPr>
            <p:sp>
              <p:nvSpPr>
                <p:cNvPr id="4137" name="Freeform 46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4138" name="Freeform 469"/>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4139" name="Freeform 470"/>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4140" name="Freeform 47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4141" name="Freeform 472"/>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grpSp>
      <p:grpSp>
        <p:nvGrpSpPr>
          <p:cNvPr id="21" name="Group 20"/>
          <p:cNvGrpSpPr/>
          <p:nvPr/>
        </p:nvGrpSpPr>
        <p:grpSpPr>
          <a:xfrm>
            <a:off x="3703413" y="5118101"/>
            <a:ext cx="1525174" cy="255587"/>
            <a:chOff x="3703413" y="5118101"/>
            <a:chExt cx="1525174" cy="255587"/>
          </a:xfrm>
        </p:grpSpPr>
        <p:sp>
          <p:nvSpPr>
            <p:cNvPr id="4725" name="Freeform 985"/>
            <p:cNvSpPr>
              <a:spLocks noChangeAspect="1"/>
            </p:cNvSpPr>
            <p:nvPr/>
          </p:nvSpPr>
          <p:spPr bwMode="auto">
            <a:xfrm>
              <a:off x="4128355" y="5118101"/>
              <a:ext cx="69437"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731" name="Freeform 991"/>
            <p:cNvSpPr>
              <a:spLocks noChangeAspect="1"/>
            </p:cNvSpPr>
            <p:nvPr/>
          </p:nvSpPr>
          <p:spPr bwMode="auto">
            <a:xfrm>
              <a:off x="4425428" y="5118101"/>
              <a:ext cx="69437"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737" name="Freeform 997"/>
            <p:cNvSpPr>
              <a:spLocks noChangeAspect="1"/>
            </p:cNvSpPr>
            <p:nvPr/>
          </p:nvSpPr>
          <p:spPr bwMode="auto">
            <a:xfrm>
              <a:off x="4906172" y="511810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4753" name="Freeform 1013"/>
            <p:cNvSpPr>
              <a:spLocks noChangeAspect="1"/>
            </p:cNvSpPr>
            <p:nvPr/>
          </p:nvSpPr>
          <p:spPr bwMode="auto">
            <a:xfrm>
              <a:off x="3996381" y="5119688"/>
              <a:ext cx="68152"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sp>
          <p:nvSpPr>
            <p:cNvPr id="4755" name="Freeform 1015"/>
            <p:cNvSpPr>
              <a:spLocks noChangeAspect="1"/>
            </p:cNvSpPr>
            <p:nvPr/>
          </p:nvSpPr>
          <p:spPr bwMode="auto">
            <a:xfrm rot="10800000">
              <a:off x="5159150"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4756" name="Freeform 1016"/>
            <p:cNvSpPr>
              <a:spLocks noChangeAspect="1"/>
            </p:cNvSpPr>
            <p:nvPr/>
          </p:nvSpPr>
          <p:spPr bwMode="auto">
            <a:xfrm rot="10800000">
              <a:off x="5159150" y="5160010"/>
              <a:ext cx="36165"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4757" name="Freeform 1017"/>
            <p:cNvSpPr>
              <a:spLocks noChangeAspect="1"/>
            </p:cNvSpPr>
            <p:nvPr/>
          </p:nvSpPr>
          <p:spPr bwMode="auto">
            <a:xfrm rot="10800000">
              <a:off x="5188082" y="5160010"/>
              <a:ext cx="4050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4758" name="Freeform 1018"/>
            <p:cNvSpPr>
              <a:spLocks noChangeAspect="1"/>
            </p:cNvSpPr>
            <p:nvPr/>
          </p:nvSpPr>
          <p:spPr bwMode="auto">
            <a:xfrm rot="10800000">
              <a:off x="5159150"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sp>
          <p:nvSpPr>
            <p:cNvPr id="4768" name="Freeform 1028"/>
            <p:cNvSpPr>
              <a:spLocks noChangeAspect="1"/>
            </p:cNvSpPr>
            <p:nvPr/>
          </p:nvSpPr>
          <p:spPr bwMode="auto">
            <a:xfrm>
              <a:off x="4283929" y="5118101"/>
              <a:ext cx="68152" cy="200596"/>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sp>
          <p:nvSpPr>
            <p:cNvPr id="4770" name="Freeform 1030"/>
            <p:cNvSpPr>
              <a:spLocks noChangeAspect="1"/>
            </p:cNvSpPr>
            <p:nvPr/>
          </p:nvSpPr>
          <p:spPr bwMode="auto">
            <a:xfrm>
              <a:off x="4723611" y="5118101"/>
              <a:ext cx="69437" cy="200596"/>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4778" name="Freeform 1038"/>
            <p:cNvSpPr>
              <a:spLocks noChangeAspect="1"/>
            </p:cNvSpPr>
            <p:nvPr/>
          </p:nvSpPr>
          <p:spPr bwMode="auto">
            <a:xfrm rot="10800000">
              <a:off x="4583122" y="5133149"/>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sp>
          <p:nvSpPr>
            <p:cNvPr id="4783" name="Freeform 1043"/>
            <p:cNvSpPr>
              <a:spLocks noChangeAspect="1"/>
            </p:cNvSpPr>
            <p:nvPr/>
          </p:nvSpPr>
          <p:spPr bwMode="auto">
            <a:xfrm rot="10800000">
              <a:off x="5039366" y="5124523"/>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sp>
          <p:nvSpPr>
            <p:cNvPr id="4784" name="Line 1044"/>
            <p:cNvSpPr>
              <a:spLocks noChangeShapeType="1"/>
            </p:cNvSpPr>
            <p:nvPr/>
          </p:nvSpPr>
          <p:spPr bwMode="auto">
            <a:xfrm flipH="1">
              <a:off x="3717530" y="5373688"/>
              <a:ext cx="1491615" cy="0"/>
            </a:xfrm>
            <a:prstGeom prst="line">
              <a:avLst/>
            </a:prstGeom>
            <a:noFill/>
            <a:ln w="44450">
              <a:solidFill>
                <a:srgbClr val="0066CC"/>
              </a:solidFill>
              <a:prstDash val="sysDot"/>
              <a:round/>
              <a:headEnd/>
              <a:tailEnd/>
            </a:ln>
          </p:spPr>
          <p:txBody>
            <a:bodyPr/>
            <a:lstStyle/>
            <a:p>
              <a:endParaRPr lang="en-US"/>
            </a:p>
          </p:txBody>
        </p:sp>
        <p:sp>
          <p:nvSpPr>
            <p:cNvPr id="879" name="Freeform 1020"/>
            <p:cNvSpPr>
              <a:spLocks noChangeAspect="1"/>
            </p:cNvSpPr>
            <p:nvPr/>
          </p:nvSpPr>
          <p:spPr bwMode="auto">
            <a:xfrm rot="10800000">
              <a:off x="3703413"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880" name="Freeform 1021"/>
            <p:cNvSpPr>
              <a:spLocks noChangeAspect="1"/>
            </p:cNvSpPr>
            <p:nvPr/>
          </p:nvSpPr>
          <p:spPr bwMode="auto">
            <a:xfrm rot="10800000">
              <a:off x="3703413" y="5160010"/>
              <a:ext cx="36165"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881" name="Freeform 1022"/>
            <p:cNvSpPr>
              <a:spLocks noChangeAspect="1"/>
            </p:cNvSpPr>
            <p:nvPr/>
          </p:nvSpPr>
          <p:spPr bwMode="auto">
            <a:xfrm rot="10800000">
              <a:off x="3732345" y="5160010"/>
              <a:ext cx="4050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882" name="Freeform 1023"/>
            <p:cNvSpPr>
              <a:spLocks noChangeAspect="1"/>
            </p:cNvSpPr>
            <p:nvPr/>
          </p:nvSpPr>
          <p:spPr bwMode="auto">
            <a:xfrm rot="10800000">
              <a:off x="3867307"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20" name="Group 19"/>
          <p:cNvGrpSpPr/>
          <p:nvPr/>
        </p:nvGrpSpPr>
        <p:grpSpPr>
          <a:xfrm>
            <a:off x="5072751" y="5160010"/>
            <a:ext cx="419438" cy="444562"/>
            <a:chOff x="3376676" y="5160010"/>
            <a:chExt cx="419438" cy="444562"/>
          </a:xfrm>
        </p:grpSpPr>
        <p:sp>
          <p:nvSpPr>
            <p:cNvPr id="875" name="Freeform 1005"/>
            <p:cNvSpPr>
              <a:spLocks noChangeAspect="1"/>
            </p:cNvSpPr>
            <p:nvPr/>
          </p:nvSpPr>
          <p:spPr bwMode="auto">
            <a:xfrm rot="10800000">
              <a:off x="3547838"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876" name="Freeform 1006"/>
            <p:cNvSpPr>
              <a:spLocks noChangeAspect="1"/>
            </p:cNvSpPr>
            <p:nvPr/>
          </p:nvSpPr>
          <p:spPr bwMode="auto">
            <a:xfrm rot="10800000">
              <a:off x="3547838" y="5160010"/>
              <a:ext cx="36165"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877" name="Freeform 1007"/>
            <p:cNvSpPr>
              <a:spLocks noChangeAspect="1"/>
            </p:cNvSpPr>
            <p:nvPr/>
          </p:nvSpPr>
          <p:spPr bwMode="auto">
            <a:xfrm rot="10800000">
              <a:off x="3576770" y="5160010"/>
              <a:ext cx="4050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878" name="Freeform 1008"/>
            <p:cNvSpPr>
              <a:spLocks noChangeAspect="1"/>
            </p:cNvSpPr>
            <p:nvPr/>
          </p:nvSpPr>
          <p:spPr bwMode="auto">
            <a:xfrm rot="10800000">
              <a:off x="3547838"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sp>
          <p:nvSpPr>
            <p:cNvPr id="883" name="Freeform 1046"/>
            <p:cNvSpPr>
              <a:spLocks/>
            </p:cNvSpPr>
            <p:nvPr/>
          </p:nvSpPr>
          <p:spPr bwMode="auto">
            <a:xfrm rot="11914802">
              <a:off x="3435099" y="5236650"/>
              <a:ext cx="173652" cy="154108"/>
            </a:xfrm>
            <a:custGeom>
              <a:avLst/>
              <a:gdLst>
                <a:gd name="T0" fmla="*/ 122 w 195"/>
                <a:gd name="T1" fmla="*/ 160 h 194"/>
                <a:gd name="T2" fmla="*/ 135 w 195"/>
                <a:gd name="T3" fmla="*/ 93 h 194"/>
                <a:gd name="T4" fmla="*/ 65 w 195"/>
                <a:gd name="T5" fmla="*/ 90 h 194"/>
                <a:gd name="T6" fmla="*/ 92 w 195"/>
                <a:gd name="T7" fmla="*/ 26 h 194"/>
                <a:gd name="T8" fmla="*/ 45 w 195"/>
                <a:gd name="T9" fmla="*/ 0 h 194"/>
                <a:gd name="T10" fmla="*/ 0 w 195"/>
                <a:gd name="T11" fmla="*/ 21 h 194"/>
                <a:gd name="T12" fmla="*/ 65 w 195"/>
                <a:gd name="T13" fmla="*/ 56 h 194"/>
                <a:gd name="T14" fmla="*/ 35 w 195"/>
                <a:gd name="T15" fmla="*/ 120 h 194"/>
                <a:gd name="T16" fmla="*/ 107 w 195"/>
                <a:gd name="T17" fmla="*/ 122 h 194"/>
                <a:gd name="T18" fmla="*/ 95 w 195"/>
                <a:gd name="T19" fmla="*/ 192 h 194"/>
                <a:gd name="T20" fmla="*/ 165 w 195"/>
                <a:gd name="T21" fmla="*/ 194 h 194"/>
                <a:gd name="T22" fmla="*/ 195 w 195"/>
                <a:gd name="T23" fmla="*/ 165 h 194"/>
                <a:gd name="T24" fmla="*/ 122 w 195"/>
                <a:gd name="T25" fmla="*/ 16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5"/>
                <a:gd name="T40" fmla="*/ 0 h 194"/>
                <a:gd name="T41" fmla="*/ 195 w 195"/>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5" h="194">
                  <a:moveTo>
                    <a:pt x="122" y="160"/>
                  </a:moveTo>
                  <a:lnTo>
                    <a:pt x="135" y="93"/>
                  </a:lnTo>
                  <a:lnTo>
                    <a:pt x="65" y="90"/>
                  </a:lnTo>
                  <a:lnTo>
                    <a:pt x="92" y="26"/>
                  </a:lnTo>
                  <a:lnTo>
                    <a:pt x="45" y="0"/>
                  </a:lnTo>
                  <a:lnTo>
                    <a:pt x="0" y="21"/>
                  </a:lnTo>
                  <a:lnTo>
                    <a:pt x="65" y="56"/>
                  </a:lnTo>
                  <a:lnTo>
                    <a:pt x="35" y="120"/>
                  </a:lnTo>
                  <a:lnTo>
                    <a:pt x="107" y="122"/>
                  </a:lnTo>
                  <a:lnTo>
                    <a:pt x="95" y="192"/>
                  </a:lnTo>
                  <a:lnTo>
                    <a:pt x="165" y="194"/>
                  </a:lnTo>
                  <a:lnTo>
                    <a:pt x="195" y="165"/>
                  </a:lnTo>
                  <a:lnTo>
                    <a:pt x="122" y="160"/>
                  </a:lnTo>
                  <a:close/>
                </a:path>
              </a:pathLst>
            </a:custGeom>
            <a:solidFill>
              <a:srgbClr val="FEECA9"/>
            </a:solidFill>
            <a:ln w="9525">
              <a:noFill/>
              <a:round/>
              <a:headEnd/>
              <a:tailEnd/>
            </a:ln>
          </p:spPr>
          <p:txBody>
            <a:bodyPr rot="10800000"/>
            <a:lstStyle/>
            <a:p>
              <a:endParaRPr lang="en-US"/>
            </a:p>
          </p:txBody>
        </p:sp>
        <p:sp>
          <p:nvSpPr>
            <p:cNvPr id="884" name="Freeform 1047"/>
            <p:cNvSpPr>
              <a:spLocks/>
            </p:cNvSpPr>
            <p:nvPr/>
          </p:nvSpPr>
          <p:spPr bwMode="auto">
            <a:xfrm rot="11914802">
              <a:off x="3429577" y="5432192"/>
              <a:ext cx="38292" cy="53223"/>
            </a:xfrm>
            <a:custGeom>
              <a:avLst/>
              <a:gdLst>
                <a:gd name="T0" fmla="*/ 15 w 43"/>
                <a:gd name="T1" fmla="*/ 67 h 67"/>
                <a:gd name="T2" fmla="*/ 43 w 43"/>
                <a:gd name="T3" fmla="*/ 37 h 67"/>
                <a:gd name="T4" fmla="*/ 35 w 43"/>
                <a:gd name="T5" fmla="*/ 0 h 67"/>
                <a:gd name="T6" fmla="*/ 0 w 43"/>
                <a:gd name="T7" fmla="*/ 3 h 67"/>
                <a:gd name="T8" fmla="*/ 15 w 43"/>
                <a:gd name="T9" fmla="*/ 67 h 67"/>
                <a:gd name="T10" fmla="*/ 0 60000 65536"/>
                <a:gd name="T11" fmla="*/ 0 60000 65536"/>
                <a:gd name="T12" fmla="*/ 0 60000 65536"/>
                <a:gd name="T13" fmla="*/ 0 60000 65536"/>
                <a:gd name="T14" fmla="*/ 0 60000 65536"/>
                <a:gd name="T15" fmla="*/ 0 w 43"/>
                <a:gd name="T16" fmla="*/ 0 h 67"/>
                <a:gd name="T17" fmla="*/ 43 w 43"/>
                <a:gd name="T18" fmla="*/ 67 h 67"/>
              </a:gdLst>
              <a:ahLst/>
              <a:cxnLst>
                <a:cxn ang="T10">
                  <a:pos x="T0" y="T1"/>
                </a:cxn>
                <a:cxn ang="T11">
                  <a:pos x="T2" y="T3"/>
                </a:cxn>
                <a:cxn ang="T12">
                  <a:pos x="T4" y="T5"/>
                </a:cxn>
                <a:cxn ang="T13">
                  <a:pos x="T6" y="T7"/>
                </a:cxn>
                <a:cxn ang="T14">
                  <a:pos x="T8" y="T9"/>
                </a:cxn>
              </a:cxnLst>
              <a:rect l="T15" t="T16" r="T17" b="T18"/>
              <a:pathLst>
                <a:path w="43" h="67">
                  <a:moveTo>
                    <a:pt x="15" y="67"/>
                  </a:moveTo>
                  <a:lnTo>
                    <a:pt x="43" y="37"/>
                  </a:lnTo>
                  <a:lnTo>
                    <a:pt x="35" y="0"/>
                  </a:lnTo>
                  <a:lnTo>
                    <a:pt x="0" y="3"/>
                  </a:lnTo>
                  <a:lnTo>
                    <a:pt x="15" y="67"/>
                  </a:lnTo>
                  <a:close/>
                </a:path>
              </a:pathLst>
            </a:custGeom>
            <a:solidFill>
              <a:srgbClr val="E37600"/>
            </a:solidFill>
            <a:ln w="9525">
              <a:noFill/>
              <a:round/>
              <a:headEnd/>
              <a:tailEnd/>
            </a:ln>
          </p:spPr>
          <p:txBody>
            <a:bodyPr rot="10800000"/>
            <a:lstStyle/>
            <a:p>
              <a:endParaRPr lang="en-US"/>
            </a:p>
          </p:txBody>
        </p:sp>
        <p:sp>
          <p:nvSpPr>
            <p:cNvPr id="885" name="Freeform 1049"/>
            <p:cNvSpPr>
              <a:spLocks/>
            </p:cNvSpPr>
            <p:nvPr/>
          </p:nvSpPr>
          <p:spPr bwMode="auto">
            <a:xfrm rot="11914802">
              <a:off x="3482048" y="5400330"/>
              <a:ext cx="48979" cy="46868"/>
            </a:xfrm>
            <a:custGeom>
              <a:avLst/>
              <a:gdLst>
                <a:gd name="T0" fmla="*/ 25 w 55"/>
                <a:gd name="T1" fmla="*/ 59 h 59"/>
                <a:gd name="T2" fmla="*/ 55 w 55"/>
                <a:gd name="T3" fmla="*/ 27 h 59"/>
                <a:gd name="T4" fmla="*/ 40 w 55"/>
                <a:gd name="T5" fmla="*/ 0 h 59"/>
                <a:gd name="T6" fmla="*/ 0 w 55"/>
                <a:gd name="T7" fmla="*/ 3 h 59"/>
                <a:gd name="T8" fmla="*/ 25 w 55"/>
                <a:gd name="T9" fmla="*/ 59 h 59"/>
                <a:gd name="T10" fmla="*/ 0 60000 65536"/>
                <a:gd name="T11" fmla="*/ 0 60000 65536"/>
                <a:gd name="T12" fmla="*/ 0 60000 65536"/>
                <a:gd name="T13" fmla="*/ 0 60000 65536"/>
                <a:gd name="T14" fmla="*/ 0 60000 65536"/>
                <a:gd name="T15" fmla="*/ 0 w 55"/>
                <a:gd name="T16" fmla="*/ 0 h 59"/>
                <a:gd name="T17" fmla="*/ 55 w 55"/>
                <a:gd name="T18" fmla="*/ 59 h 59"/>
              </a:gdLst>
              <a:ahLst/>
              <a:cxnLst>
                <a:cxn ang="T10">
                  <a:pos x="T0" y="T1"/>
                </a:cxn>
                <a:cxn ang="T11">
                  <a:pos x="T2" y="T3"/>
                </a:cxn>
                <a:cxn ang="T12">
                  <a:pos x="T4" y="T5"/>
                </a:cxn>
                <a:cxn ang="T13">
                  <a:pos x="T6" y="T7"/>
                </a:cxn>
                <a:cxn ang="T14">
                  <a:pos x="T8" y="T9"/>
                </a:cxn>
              </a:cxnLst>
              <a:rect l="T15" t="T16" r="T17" b="T18"/>
              <a:pathLst>
                <a:path w="55" h="59">
                  <a:moveTo>
                    <a:pt x="25" y="59"/>
                  </a:moveTo>
                  <a:lnTo>
                    <a:pt x="55" y="27"/>
                  </a:lnTo>
                  <a:lnTo>
                    <a:pt x="40" y="0"/>
                  </a:lnTo>
                  <a:lnTo>
                    <a:pt x="0" y="3"/>
                  </a:lnTo>
                  <a:lnTo>
                    <a:pt x="25" y="59"/>
                  </a:lnTo>
                  <a:close/>
                </a:path>
              </a:pathLst>
            </a:custGeom>
            <a:solidFill>
              <a:srgbClr val="E37600"/>
            </a:solidFill>
            <a:ln w="9525">
              <a:noFill/>
              <a:round/>
              <a:headEnd/>
              <a:tailEnd/>
            </a:ln>
          </p:spPr>
          <p:txBody>
            <a:bodyPr rot="10800000"/>
            <a:lstStyle/>
            <a:p>
              <a:endParaRPr lang="en-US"/>
            </a:p>
          </p:txBody>
        </p:sp>
        <p:sp>
          <p:nvSpPr>
            <p:cNvPr id="886" name="Freeform 1050"/>
            <p:cNvSpPr>
              <a:spLocks/>
            </p:cNvSpPr>
            <p:nvPr/>
          </p:nvSpPr>
          <p:spPr bwMode="auto">
            <a:xfrm rot="11914802">
              <a:off x="3432781" y="5206954"/>
              <a:ext cx="363333" cy="381299"/>
            </a:xfrm>
            <a:custGeom>
              <a:avLst/>
              <a:gdLst>
                <a:gd name="T0" fmla="*/ 513 w 163"/>
                <a:gd name="T1" fmla="*/ 1280 h 180"/>
                <a:gd name="T2" fmla="*/ 0 w 163"/>
                <a:gd name="T3" fmla="*/ 640 h 180"/>
                <a:gd name="T4" fmla="*/ 513 w 163"/>
                <a:gd name="T5" fmla="*/ 0 h 180"/>
                <a:gd name="T6" fmla="*/ 1021 w 163"/>
                <a:gd name="T7" fmla="*/ 179 h 180"/>
                <a:gd name="T8" fmla="*/ 846 w 163"/>
                <a:gd name="T9" fmla="*/ 184 h 180"/>
                <a:gd name="T10" fmla="*/ 884 w 163"/>
                <a:gd name="T11" fmla="*/ 355 h 180"/>
                <a:gd name="T12" fmla="*/ 708 w 163"/>
                <a:gd name="T13" fmla="*/ 371 h 180"/>
                <a:gd name="T14" fmla="*/ 771 w 163"/>
                <a:gd name="T15" fmla="*/ 520 h 180"/>
                <a:gd name="T16" fmla="*/ 588 w 163"/>
                <a:gd name="T17" fmla="*/ 605 h 180"/>
                <a:gd name="T18" fmla="*/ 751 w 163"/>
                <a:gd name="T19" fmla="*/ 696 h 180"/>
                <a:gd name="T20" fmla="*/ 676 w 163"/>
                <a:gd name="T21" fmla="*/ 867 h 180"/>
                <a:gd name="T22" fmla="*/ 859 w 163"/>
                <a:gd name="T23" fmla="*/ 875 h 180"/>
                <a:gd name="T24" fmla="*/ 826 w 163"/>
                <a:gd name="T25" fmla="*/ 1059 h 180"/>
                <a:gd name="T26" fmla="*/ 1001 w 163"/>
                <a:gd name="T27" fmla="*/ 1067 h 180"/>
                <a:gd name="T28" fmla="*/ 513 w 163"/>
                <a:gd name="T29" fmla="*/ 1280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3"/>
                <a:gd name="T46" fmla="*/ 0 h 180"/>
                <a:gd name="T47" fmla="*/ 163 w 163"/>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3" h="180">
                  <a:moveTo>
                    <a:pt x="82" y="180"/>
                  </a:moveTo>
                  <a:cubicBezTo>
                    <a:pt x="36" y="180"/>
                    <a:pt x="0" y="131"/>
                    <a:pt x="0" y="90"/>
                  </a:cubicBezTo>
                  <a:cubicBezTo>
                    <a:pt x="0" y="49"/>
                    <a:pt x="44" y="0"/>
                    <a:pt x="82" y="0"/>
                  </a:cubicBezTo>
                  <a:cubicBezTo>
                    <a:pt x="120" y="0"/>
                    <a:pt x="163" y="25"/>
                    <a:pt x="163" y="25"/>
                  </a:cubicBezTo>
                  <a:cubicBezTo>
                    <a:pt x="135" y="26"/>
                    <a:pt x="135" y="26"/>
                    <a:pt x="135" y="26"/>
                  </a:cubicBezTo>
                  <a:cubicBezTo>
                    <a:pt x="141" y="50"/>
                    <a:pt x="141" y="50"/>
                    <a:pt x="141" y="50"/>
                  </a:cubicBezTo>
                  <a:cubicBezTo>
                    <a:pt x="113" y="52"/>
                    <a:pt x="113" y="52"/>
                    <a:pt x="113" y="52"/>
                  </a:cubicBezTo>
                  <a:cubicBezTo>
                    <a:pt x="123" y="73"/>
                    <a:pt x="123" y="73"/>
                    <a:pt x="123" y="73"/>
                  </a:cubicBezTo>
                  <a:cubicBezTo>
                    <a:pt x="94" y="85"/>
                    <a:pt x="94" y="85"/>
                    <a:pt x="94" y="85"/>
                  </a:cubicBezTo>
                  <a:cubicBezTo>
                    <a:pt x="120" y="98"/>
                    <a:pt x="120" y="98"/>
                    <a:pt x="120" y="98"/>
                  </a:cubicBezTo>
                  <a:cubicBezTo>
                    <a:pt x="108" y="122"/>
                    <a:pt x="108" y="122"/>
                    <a:pt x="108" y="122"/>
                  </a:cubicBezTo>
                  <a:cubicBezTo>
                    <a:pt x="137" y="123"/>
                    <a:pt x="137" y="123"/>
                    <a:pt x="137" y="123"/>
                  </a:cubicBezTo>
                  <a:cubicBezTo>
                    <a:pt x="132" y="149"/>
                    <a:pt x="132" y="149"/>
                    <a:pt x="132" y="149"/>
                  </a:cubicBezTo>
                  <a:cubicBezTo>
                    <a:pt x="160" y="150"/>
                    <a:pt x="160" y="150"/>
                    <a:pt x="160" y="150"/>
                  </a:cubicBezTo>
                  <a:cubicBezTo>
                    <a:pt x="160" y="150"/>
                    <a:pt x="129" y="180"/>
                    <a:pt x="82" y="180"/>
                  </a:cubicBezTo>
                  <a:close/>
                </a:path>
              </a:pathLst>
            </a:custGeom>
            <a:solidFill>
              <a:srgbClr val="FFC200"/>
            </a:solidFill>
            <a:ln w="9525">
              <a:noFill/>
              <a:round/>
              <a:headEnd/>
              <a:tailEnd/>
            </a:ln>
          </p:spPr>
          <p:txBody>
            <a:bodyPr rot="10800000"/>
            <a:lstStyle/>
            <a:p>
              <a:endParaRPr lang="en-US"/>
            </a:p>
          </p:txBody>
        </p:sp>
        <p:sp>
          <p:nvSpPr>
            <p:cNvPr id="887" name="Freeform 1051"/>
            <p:cNvSpPr>
              <a:spLocks noEditPoints="1"/>
            </p:cNvSpPr>
            <p:nvPr/>
          </p:nvSpPr>
          <p:spPr bwMode="auto">
            <a:xfrm rot="11914802">
              <a:off x="3490655" y="5244320"/>
              <a:ext cx="87271" cy="129483"/>
            </a:xfrm>
            <a:custGeom>
              <a:avLst/>
              <a:gdLst>
                <a:gd name="T0" fmla="*/ 55 w 98"/>
                <a:gd name="T1" fmla="*/ 0 h 163"/>
                <a:gd name="T2" fmla="*/ 28 w 98"/>
                <a:gd name="T3" fmla="*/ 30 h 163"/>
                <a:gd name="T4" fmla="*/ 28 w 98"/>
                <a:gd name="T5" fmla="*/ 30 h 163"/>
                <a:gd name="T6" fmla="*/ 0 w 98"/>
                <a:gd name="T7" fmla="*/ 94 h 163"/>
                <a:gd name="T8" fmla="*/ 30 w 98"/>
                <a:gd name="T9" fmla="*/ 64 h 163"/>
                <a:gd name="T10" fmla="*/ 28 w 98"/>
                <a:gd name="T11" fmla="*/ 64 h 163"/>
                <a:gd name="T12" fmla="*/ 55 w 98"/>
                <a:gd name="T13" fmla="*/ 0 h 163"/>
                <a:gd name="T14" fmla="*/ 55 w 98"/>
                <a:gd name="T15" fmla="*/ 0 h 163"/>
                <a:gd name="T16" fmla="*/ 98 w 98"/>
                <a:gd name="T17" fmla="*/ 67 h 163"/>
                <a:gd name="T18" fmla="*/ 98 w 98"/>
                <a:gd name="T19" fmla="*/ 67 h 163"/>
                <a:gd name="T20" fmla="*/ 68 w 98"/>
                <a:gd name="T21" fmla="*/ 96 h 163"/>
                <a:gd name="T22" fmla="*/ 70 w 98"/>
                <a:gd name="T23" fmla="*/ 96 h 163"/>
                <a:gd name="T24" fmla="*/ 58 w 98"/>
                <a:gd name="T25" fmla="*/ 163 h 163"/>
                <a:gd name="T26" fmla="*/ 85 w 98"/>
                <a:gd name="T27" fmla="*/ 134 h 163"/>
                <a:gd name="T28" fmla="*/ 85 w 98"/>
                <a:gd name="T29" fmla="*/ 134 h 163"/>
                <a:gd name="T30" fmla="*/ 98 w 98"/>
                <a:gd name="T31" fmla="*/ 67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8"/>
                <a:gd name="T49" fmla="*/ 0 h 163"/>
                <a:gd name="T50" fmla="*/ 98 w 9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8" h="163">
                  <a:moveTo>
                    <a:pt x="55" y="0"/>
                  </a:moveTo>
                  <a:lnTo>
                    <a:pt x="28" y="30"/>
                  </a:lnTo>
                  <a:lnTo>
                    <a:pt x="0" y="94"/>
                  </a:lnTo>
                  <a:lnTo>
                    <a:pt x="30" y="64"/>
                  </a:lnTo>
                  <a:lnTo>
                    <a:pt x="28" y="64"/>
                  </a:lnTo>
                  <a:lnTo>
                    <a:pt x="55" y="0"/>
                  </a:lnTo>
                  <a:close/>
                  <a:moveTo>
                    <a:pt x="98" y="67"/>
                  </a:moveTo>
                  <a:lnTo>
                    <a:pt x="98" y="67"/>
                  </a:lnTo>
                  <a:lnTo>
                    <a:pt x="68" y="96"/>
                  </a:lnTo>
                  <a:lnTo>
                    <a:pt x="70" y="96"/>
                  </a:lnTo>
                  <a:lnTo>
                    <a:pt x="58" y="163"/>
                  </a:lnTo>
                  <a:lnTo>
                    <a:pt x="85" y="134"/>
                  </a:lnTo>
                  <a:lnTo>
                    <a:pt x="98" y="67"/>
                  </a:lnTo>
                  <a:close/>
                </a:path>
              </a:pathLst>
            </a:custGeom>
            <a:solidFill>
              <a:srgbClr val="E37600"/>
            </a:solidFill>
            <a:ln w="9525">
              <a:noFill/>
              <a:round/>
              <a:headEnd/>
              <a:tailEnd/>
            </a:ln>
          </p:spPr>
          <p:txBody>
            <a:bodyPr rot="10800000"/>
            <a:lstStyle/>
            <a:p>
              <a:endParaRPr lang="en-US"/>
            </a:p>
          </p:txBody>
        </p:sp>
        <p:sp>
          <p:nvSpPr>
            <p:cNvPr id="888" name="Freeform 1052"/>
            <p:cNvSpPr>
              <a:spLocks/>
            </p:cNvSpPr>
            <p:nvPr/>
          </p:nvSpPr>
          <p:spPr bwMode="auto">
            <a:xfrm rot="11914802">
              <a:off x="3376676" y="5481223"/>
              <a:ext cx="66789" cy="23037"/>
            </a:xfrm>
            <a:custGeom>
              <a:avLst/>
              <a:gdLst>
                <a:gd name="T0" fmla="*/ 188 w 30"/>
                <a:gd name="T1" fmla="*/ 21 h 11"/>
                <a:gd name="T2" fmla="*/ 138 w 30"/>
                <a:gd name="T3" fmla="*/ 76 h 11"/>
                <a:gd name="T4" fmla="*/ 0 w 30"/>
                <a:gd name="T5" fmla="*/ 0 h 11"/>
                <a:gd name="T6" fmla="*/ 188 w 30"/>
                <a:gd name="T7" fmla="*/ 21 h 11"/>
                <a:gd name="T8" fmla="*/ 0 60000 65536"/>
                <a:gd name="T9" fmla="*/ 0 60000 65536"/>
                <a:gd name="T10" fmla="*/ 0 60000 65536"/>
                <a:gd name="T11" fmla="*/ 0 60000 65536"/>
                <a:gd name="T12" fmla="*/ 0 w 30"/>
                <a:gd name="T13" fmla="*/ 0 h 11"/>
                <a:gd name="T14" fmla="*/ 30 w 30"/>
                <a:gd name="T15" fmla="*/ 11 h 11"/>
              </a:gdLst>
              <a:ahLst/>
              <a:cxnLst>
                <a:cxn ang="T8">
                  <a:pos x="T0" y="T1"/>
                </a:cxn>
                <a:cxn ang="T9">
                  <a:pos x="T2" y="T3"/>
                </a:cxn>
                <a:cxn ang="T10">
                  <a:pos x="T4" y="T5"/>
                </a:cxn>
                <a:cxn ang="T11">
                  <a:pos x="T6" y="T7"/>
                </a:cxn>
              </a:cxnLst>
              <a:rect l="T12" t="T13" r="T14" b="T15"/>
              <a:pathLst>
                <a:path w="30" h="11">
                  <a:moveTo>
                    <a:pt x="30" y="3"/>
                  </a:moveTo>
                  <a:cubicBezTo>
                    <a:pt x="22" y="11"/>
                    <a:pt x="22" y="11"/>
                    <a:pt x="22" y="11"/>
                  </a:cubicBezTo>
                  <a:cubicBezTo>
                    <a:pt x="0" y="0"/>
                    <a:pt x="0" y="0"/>
                    <a:pt x="0" y="0"/>
                  </a:cubicBezTo>
                  <a:cubicBezTo>
                    <a:pt x="5" y="2"/>
                    <a:pt x="23" y="8"/>
                    <a:pt x="30" y="3"/>
                  </a:cubicBezTo>
                  <a:close/>
                </a:path>
              </a:pathLst>
            </a:custGeom>
            <a:solidFill>
              <a:srgbClr val="FFFFFF"/>
            </a:solidFill>
            <a:ln w="9525">
              <a:noFill/>
              <a:round/>
              <a:headEnd/>
              <a:tailEnd/>
            </a:ln>
          </p:spPr>
          <p:txBody>
            <a:bodyPr rot="10800000"/>
            <a:lstStyle/>
            <a:p>
              <a:endParaRPr lang="en-US"/>
            </a:p>
          </p:txBody>
        </p:sp>
        <p:sp>
          <p:nvSpPr>
            <p:cNvPr id="889" name="Freeform 1053"/>
            <p:cNvSpPr>
              <a:spLocks/>
            </p:cNvSpPr>
            <p:nvPr/>
          </p:nvSpPr>
          <p:spPr bwMode="auto">
            <a:xfrm rot="11914802">
              <a:off x="3615672" y="5248693"/>
              <a:ext cx="160294" cy="355879"/>
            </a:xfrm>
            <a:custGeom>
              <a:avLst/>
              <a:gdLst>
                <a:gd name="T0" fmla="*/ 450 w 72"/>
                <a:gd name="T1" fmla="*/ 0 h 168"/>
                <a:gd name="T2" fmla="*/ 0 w 72"/>
                <a:gd name="T3" fmla="*/ 597 h 168"/>
                <a:gd name="T4" fmla="*/ 425 w 72"/>
                <a:gd name="T5" fmla="*/ 1195 h 168"/>
                <a:gd name="T6" fmla="*/ 75 w 72"/>
                <a:gd name="T7" fmla="*/ 597 h 168"/>
                <a:gd name="T8" fmla="*/ 450 w 72"/>
                <a:gd name="T9" fmla="*/ 0 h 168"/>
                <a:gd name="T10" fmla="*/ 0 60000 65536"/>
                <a:gd name="T11" fmla="*/ 0 60000 65536"/>
                <a:gd name="T12" fmla="*/ 0 60000 65536"/>
                <a:gd name="T13" fmla="*/ 0 60000 65536"/>
                <a:gd name="T14" fmla="*/ 0 60000 65536"/>
                <a:gd name="T15" fmla="*/ 0 w 72"/>
                <a:gd name="T16" fmla="*/ 0 h 168"/>
                <a:gd name="T17" fmla="*/ 72 w 72"/>
                <a:gd name="T18" fmla="*/ 168 h 168"/>
              </a:gdLst>
              <a:ahLst/>
              <a:cxnLst>
                <a:cxn ang="T10">
                  <a:pos x="T0" y="T1"/>
                </a:cxn>
                <a:cxn ang="T11">
                  <a:pos x="T2" y="T3"/>
                </a:cxn>
                <a:cxn ang="T12">
                  <a:pos x="T4" y="T5"/>
                </a:cxn>
                <a:cxn ang="T13">
                  <a:pos x="T6" y="T7"/>
                </a:cxn>
                <a:cxn ang="T14">
                  <a:pos x="T8" y="T9"/>
                </a:cxn>
              </a:cxnLst>
              <a:rect l="T15" t="T16" r="T17" b="T18"/>
              <a:pathLst>
                <a:path w="72" h="168">
                  <a:moveTo>
                    <a:pt x="72" y="0"/>
                  </a:moveTo>
                  <a:cubicBezTo>
                    <a:pt x="37" y="4"/>
                    <a:pt x="0" y="47"/>
                    <a:pt x="0" y="84"/>
                  </a:cubicBezTo>
                  <a:cubicBezTo>
                    <a:pt x="0" y="120"/>
                    <a:pt x="28" y="162"/>
                    <a:pt x="68" y="168"/>
                  </a:cubicBezTo>
                  <a:cubicBezTo>
                    <a:pt x="35" y="154"/>
                    <a:pt x="12" y="117"/>
                    <a:pt x="12" y="84"/>
                  </a:cubicBezTo>
                  <a:cubicBezTo>
                    <a:pt x="12" y="51"/>
                    <a:pt x="41" y="13"/>
                    <a:pt x="72" y="0"/>
                  </a:cubicBezTo>
                  <a:close/>
                </a:path>
              </a:pathLst>
            </a:custGeom>
            <a:solidFill>
              <a:srgbClr val="FEE075"/>
            </a:solidFill>
            <a:ln w="9525">
              <a:noFill/>
              <a:round/>
              <a:headEnd/>
              <a:tailEnd/>
            </a:ln>
          </p:spPr>
          <p:txBody>
            <a:bodyPr rot="10800000"/>
            <a:lstStyle/>
            <a:p>
              <a:endParaRPr lang="en-US"/>
            </a:p>
          </p:txBody>
        </p:sp>
        <p:sp>
          <p:nvSpPr>
            <p:cNvPr id="890" name="Freeform 1054"/>
            <p:cNvSpPr>
              <a:spLocks/>
            </p:cNvSpPr>
            <p:nvPr/>
          </p:nvSpPr>
          <p:spPr bwMode="auto">
            <a:xfrm rot="11914802">
              <a:off x="3636976" y="5258533"/>
              <a:ext cx="138031" cy="345552"/>
            </a:xfrm>
            <a:custGeom>
              <a:avLst/>
              <a:gdLst>
                <a:gd name="T0" fmla="*/ 25 w 62"/>
                <a:gd name="T1" fmla="*/ 584 h 163"/>
                <a:gd name="T2" fmla="*/ 388 w 62"/>
                <a:gd name="T3" fmla="*/ 0 h 163"/>
                <a:gd name="T4" fmla="*/ 0 w 62"/>
                <a:gd name="T5" fmla="*/ 584 h 163"/>
                <a:gd name="T6" fmla="*/ 350 w 62"/>
                <a:gd name="T7" fmla="*/ 1161 h 163"/>
                <a:gd name="T8" fmla="*/ 25 w 62"/>
                <a:gd name="T9" fmla="*/ 584 h 163"/>
                <a:gd name="T10" fmla="*/ 0 60000 65536"/>
                <a:gd name="T11" fmla="*/ 0 60000 65536"/>
                <a:gd name="T12" fmla="*/ 0 60000 65536"/>
                <a:gd name="T13" fmla="*/ 0 60000 65536"/>
                <a:gd name="T14" fmla="*/ 0 60000 65536"/>
                <a:gd name="T15" fmla="*/ 0 w 62"/>
                <a:gd name="T16" fmla="*/ 0 h 163"/>
                <a:gd name="T17" fmla="*/ 62 w 62"/>
                <a:gd name="T18" fmla="*/ 163 h 163"/>
              </a:gdLst>
              <a:ahLst/>
              <a:cxnLst>
                <a:cxn ang="T10">
                  <a:pos x="T0" y="T1"/>
                </a:cxn>
                <a:cxn ang="T11">
                  <a:pos x="T2" y="T3"/>
                </a:cxn>
                <a:cxn ang="T12">
                  <a:pos x="T4" y="T5"/>
                </a:cxn>
                <a:cxn ang="T13">
                  <a:pos x="T6" y="T7"/>
                </a:cxn>
                <a:cxn ang="T14">
                  <a:pos x="T8" y="T9"/>
                </a:cxn>
              </a:cxnLst>
              <a:rect l="T15" t="T16" r="T17" b="T18"/>
              <a:pathLst>
                <a:path w="62" h="163">
                  <a:moveTo>
                    <a:pt x="4" y="82"/>
                  </a:moveTo>
                  <a:cubicBezTo>
                    <a:pt x="4" y="50"/>
                    <a:pt x="32" y="12"/>
                    <a:pt x="62" y="0"/>
                  </a:cubicBezTo>
                  <a:cubicBezTo>
                    <a:pt x="30" y="10"/>
                    <a:pt x="0" y="49"/>
                    <a:pt x="0" y="82"/>
                  </a:cubicBezTo>
                  <a:cubicBezTo>
                    <a:pt x="0" y="114"/>
                    <a:pt x="23" y="152"/>
                    <a:pt x="56" y="163"/>
                  </a:cubicBezTo>
                  <a:cubicBezTo>
                    <a:pt x="25" y="150"/>
                    <a:pt x="4" y="114"/>
                    <a:pt x="4" y="82"/>
                  </a:cubicBezTo>
                  <a:close/>
                </a:path>
              </a:pathLst>
            </a:custGeom>
            <a:solidFill>
              <a:srgbClr val="FFFFFF"/>
            </a:solidFill>
            <a:ln w="9525">
              <a:noFill/>
              <a:round/>
              <a:headEnd/>
              <a:tailEnd/>
            </a:ln>
          </p:spPr>
          <p:txBody>
            <a:bodyPr rot="10800000"/>
            <a:lstStyle/>
            <a:p>
              <a:endParaRPr lang="en-US"/>
            </a:p>
          </p:txBody>
        </p:sp>
        <p:sp>
          <p:nvSpPr>
            <p:cNvPr id="891" name="Freeform 1055"/>
            <p:cNvSpPr>
              <a:spLocks/>
            </p:cNvSpPr>
            <p:nvPr/>
          </p:nvSpPr>
          <p:spPr bwMode="auto">
            <a:xfrm rot="11914802">
              <a:off x="3435099" y="5236650"/>
              <a:ext cx="173652" cy="154108"/>
            </a:xfrm>
            <a:custGeom>
              <a:avLst/>
              <a:gdLst>
                <a:gd name="T0" fmla="*/ 122 w 195"/>
                <a:gd name="T1" fmla="*/ 160 h 194"/>
                <a:gd name="T2" fmla="*/ 135 w 195"/>
                <a:gd name="T3" fmla="*/ 93 h 194"/>
                <a:gd name="T4" fmla="*/ 65 w 195"/>
                <a:gd name="T5" fmla="*/ 90 h 194"/>
                <a:gd name="T6" fmla="*/ 92 w 195"/>
                <a:gd name="T7" fmla="*/ 26 h 194"/>
                <a:gd name="T8" fmla="*/ 45 w 195"/>
                <a:gd name="T9" fmla="*/ 0 h 194"/>
                <a:gd name="T10" fmla="*/ 0 w 195"/>
                <a:gd name="T11" fmla="*/ 21 h 194"/>
                <a:gd name="T12" fmla="*/ 65 w 195"/>
                <a:gd name="T13" fmla="*/ 56 h 194"/>
                <a:gd name="T14" fmla="*/ 35 w 195"/>
                <a:gd name="T15" fmla="*/ 120 h 194"/>
                <a:gd name="T16" fmla="*/ 107 w 195"/>
                <a:gd name="T17" fmla="*/ 122 h 194"/>
                <a:gd name="T18" fmla="*/ 95 w 195"/>
                <a:gd name="T19" fmla="*/ 192 h 194"/>
                <a:gd name="T20" fmla="*/ 165 w 195"/>
                <a:gd name="T21" fmla="*/ 194 h 194"/>
                <a:gd name="T22" fmla="*/ 195 w 195"/>
                <a:gd name="T23" fmla="*/ 165 h 194"/>
                <a:gd name="T24" fmla="*/ 122 w 195"/>
                <a:gd name="T25" fmla="*/ 16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5"/>
                <a:gd name="T40" fmla="*/ 0 h 194"/>
                <a:gd name="T41" fmla="*/ 195 w 195"/>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5" h="194">
                  <a:moveTo>
                    <a:pt x="122" y="160"/>
                  </a:moveTo>
                  <a:lnTo>
                    <a:pt x="135" y="93"/>
                  </a:lnTo>
                  <a:lnTo>
                    <a:pt x="65" y="90"/>
                  </a:lnTo>
                  <a:lnTo>
                    <a:pt x="92" y="26"/>
                  </a:lnTo>
                  <a:lnTo>
                    <a:pt x="45" y="0"/>
                  </a:lnTo>
                  <a:lnTo>
                    <a:pt x="0" y="21"/>
                  </a:lnTo>
                  <a:lnTo>
                    <a:pt x="65" y="56"/>
                  </a:lnTo>
                  <a:lnTo>
                    <a:pt x="35" y="120"/>
                  </a:lnTo>
                  <a:lnTo>
                    <a:pt x="107" y="122"/>
                  </a:lnTo>
                  <a:lnTo>
                    <a:pt x="95" y="192"/>
                  </a:lnTo>
                  <a:lnTo>
                    <a:pt x="165" y="194"/>
                  </a:lnTo>
                  <a:lnTo>
                    <a:pt x="195" y="165"/>
                  </a:lnTo>
                  <a:lnTo>
                    <a:pt x="122" y="160"/>
                  </a:lnTo>
                  <a:close/>
                </a:path>
              </a:pathLst>
            </a:custGeom>
            <a:noFill/>
            <a:ln w="7938" cap="rnd">
              <a:solidFill>
                <a:srgbClr val="333333"/>
              </a:solidFill>
              <a:round/>
              <a:headEnd/>
              <a:tailEnd/>
            </a:ln>
          </p:spPr>
          <p:txBody>
            <a:bodyPr rot="10800000"/>
            <a:lstStyle/>
            <a:p>
              <a:endParaRPr lang="en-US"/>
            </a:p>
          </p:txBody>
        </p:sp>
        <p:sp>
          <p:nvSpPr>
            <p:cNvPr id="892" name="Freeform 1056"/>
            <p:cNvSpPr>
              <a:spLocks/>
            </p:cNvSpPr>
            <p:nvPr/>
          </p:nvSpPr>
          <p:spPr bwMode="auto">
            <a:xfrm rot="11914802">
              <a:off x="3429577" y="5432192"/>
              <a:ext cx="38292" cy="53223"/>
            </a:xfrm>
            <a:custGeom>
              <a:avLst/>
              <a:gdLst>
                <a:gd name="T0" fmla="*/ 15 w 43"/>
                <a:gd name="T1" fmla="*/ 67 h 67"/>
                <a:gd name="T2" fmla="*/ 43 w 43"/>
                <a:gd name="T3" fmla="*/ 37 h 67"/>
                <a:gd name="T4" fmla="*/ 35 w 43"/>
                <a:gd name="T5" fmla="*/ 0 h 67"/>
                <a:gd name="T6" fmla="*/ 0 w 43"/>
                <a:gd name="T7" fmla="*/ 3 h 67"/>
                <a:gd name="T8" fmla="*/ 15 w 43"/>
                <a:gd name="T9" fmla="*/ 67 h 67"/>
                <a:gd name="T10" fmla="*/ 0 60000 65536"/>
                <a:gd name="T11" fmla="*/ 0 60000 65536"/>
                <a:gd name="T12" fmla="*/ 0 60000 65536"/>
                <a:gd name="T13" fmla="*/ 0 60000 65536"/>
                <a:gd name="T14" fmla="*/ 0 60000 65536"/>
                <a:gd name="T15" fmla="*/ 0 w 43"/>
                <a:gd name="T16" fmla="*/ 0 h 67"/>
                <a:gd name="T17" fmla="*/ 43 w 43"/>
                <a:gd name="T18" fmla="*/ 67 h 67"/>
              </a:gdLst>
              <a:ahLst/>
              <a:cxnLst>
                <a:cxn ang="T10">
                  <a:pos x="T0" y="T1"/>
                </a:cxn>
                <a:cxn ang="T11">
                  <a:pos x="T2" y="T3"/>
                </a:cxn>
                <a:cxn ang="T12">
                  <a:pos x="T4" y="T5"/>
                </a:cxn>
                <a:cxn ang="T13">
                  <a:pos x="T6" y="T7"/>
                </a:cxn>
                <a:cxn ang="T14">
                  <a:pos x="T8" y="T9"/>
                </a:cxn>
              </a:cxnLst>
              <a:rect l="T15" t="T16" r="T17" b="T18"/>
              <a:pathLst>
                <a:path w="43" h="67">
                  <a:moveTo>
                    <a:pt x="15" y="67"/>
                  </a:moveTo>
                  <a:lnTo>
                    <a:pt x="43" y="37"/>
                  </a:lnTo>
                  <a:lnTo>
                    <a:pt x="35" y="0"/>
                  </a:lnTo>
                  <a:lnTo>
                    <a:pt x="0" y="3"/>
                  </a:lnTo>
                  <a:lnTo>
                    <a:pt x="15" y="67"/>
                  </a:lnTo>
                  <a:close/>
                </a:path>
              </a:pathLst>
            </a:custGeom>
            <a:noFill/>
            <a:ln w="7938" cap="rnd">
              <a:solidFill>
                <a:srgbClr val="333333"/>
              </a:solidFill>
              <a:round/>
              <a:headEnd/>
              <a:tailEnd/>
            </a:ln>
          </p:spPr>
          <p:txBody>
            <a:bodyPr rot="10800000"/>
            <a:lstStyle/>
            <a:p>
              <a:endParaRPr lang="en-US"/>
            </a:p>
          </p:txBody>
        </p:sp>
        <p:sp>
          <p:nvSpPr>
            <p:cNvPr id="893" name="Line 1057"/>
            <p:cNvSpPr>
              <a:spLocks noChangeShapeType="1"/>
            </p:cNvSpPr>
            <p:nvPr/>
          </p:nvSpPr>
          <p:spPr bwMode="auto">
            <a:xfrm rot="11914802" flipV="1">
              <a:off x="3512020" y="5347799"/>
              <a:ext cx="24044" cy="25420"/>
            </a:xfrm>
            <a:prstGeom prst="line">
              <a:avLst/>
            </a:prstGeom>
            <a:noFill/>
            <a:ln w="7938" cap="rnd">
              <a:solidFill>
                <a:srgbClr val="333333"/>
              </a:solidFill>
              <a:round/>
              <a:headEnd/>
              <a:tailEnd/>
            </a:ln>
          </p:spPr>
          <p:txBody>
            <a:bodyPr/>
            <a:lstStyle/>
            <a:p>
              <a:endParaRPr lang="en-US"/>
            </a:p>
          </p:txBody>
        </p:sp>
        <p:sp>
          <p:nvSpPr>
            <p:cNvPr id="894" name="Line 1058"/>
            <p:cNvSpPr>
              <a:spLocks noChangeShapeType="1"/>
            </p:cNvSpPr>
            <p:nvPr/>
          </p:nvSpPr>
          <p:spPr bwMode="auto">
            <a:xfrm rot="11914802" flipV="1">
              <a:off x="3492612" y="5285575"/>
              <a:ext cx="26716" cy="25420"/>
            </a:xfrm>
            <a:prstGeom prst="line">
              <a:avLst/>
            </a:prstGeom>
            <a:noFill/>
            <a:ln w="7938" cap="rnd">
              <a:solidFill>
                <a:srgbClr val="333333"/>
              </a:solidFill>
              <a:round/>
              <a:headEnd/>
              <a:tailEnd/>
            </a:ln>
          </p:spPr>
          <p:txBody>
            <a:bodyPr/>
            <a:lstStyle/>
            <a:p>
              <a:endParaRPr lang="en-US"/>
            </a:p>
          </p:txBody>
        </p:sp>
        <p:sp>
          <p:nvSpPr>
            <p:cNvPr id="895" name="Line 1059"/>
            <p:cNvSpPr>
              <a:spLocks noChangeShapeType="1"/>
            </p:cNvSpPr>
            <p:nvPr/>
          </p:nvSpPr>
          <p:spPr bwMode="auto">
            <a:xfrm rot="11914802" flipV="1">
              <a:off x="3550687" y="5309243"/>
              <a:ext cx="26716" cy="23831"/>
            </a:xfrm>
            <a:prstGeom prst="line">
              <a:avLst/>
            </a:prstGeom>
            <a:noFill/>
            <a:ln w="7938" cap="rnd">
              <a:solidFill>
                <a:srgbClr val="333333"/>
              </a:solidFill>
              <a:round/>
              <a:headEnd/>
              <a:tailEnd/>
            </a:ln>
          </p:spPr>
          <p:txBody>
            <a:bodyPr/>
            <a:lstStyle/>
            <a:p>
              <a:endParaRPr lang="en-US"/>
            </a:p>
          </p:txBody>
        </p:sp>
        <p:sp>
          <p:nvSpPr>
            <p:cNvPr id="896" name="Line 1060"/>
            <p:cNvSpPr>
              <a:spLocks noChangeShapeType="1"/>
            </p:cNvSpPr>
            <p:nvPr/>
          </p:nvSpPr>
          <p:spPr bwMode="auto">
            <a:xfrm rot="11914802" flipV="1">
              <a:off x="3520614" y="5238389"/>
              <a:ext cx="24044" cy="25420"/>
            </a:xfrm>
            <a:prstGeom prst="line">
              <a:avLst/>
            </a:prstGeom>
            <a:noFill/>
            <a:ln w="7938" cap="rnd">
              <a:solidFill>
                <a:srgbClr val="333333"/>
              </a:solidFill>
              <a:round/>
              <a:headEnd/>
              <a:tailEnd/>
            </a:ln>
          </p:spPr>
          <p:txBody>
            <a:bodyPr/>
            <a:lstStyle/>
            <a:p>
              <a:endParaRPr lang="en-US"/>
            </a:p>
          </p:txBody>
        </p:sp>
        <p:sp>
          <p:nvSpPr>
            <p:cNvPr id="897" name="Freeform 1062"/>
            <p:cNvSpPr>
              <a:spLocks/>
            </p:cNvSpPr>
            <p:nvPr/>
          </p:nvSpPr>
          <p:spPr bwMode="auto">
            <a:xfrm rot="11914802">
              <a:off x="3482048" y="5400330"/>
              <a:ext cx="48979" cy="46868"/>
            </a:xfrm>
            <a:custGeom>
              <a:avLst/>
              <a:gdLst>
                <a:gd name="T0" fmla="*/ 25 w 55"/>
                <a:gd name="T1" fmla="*/ 59 h 59"/>
                <a:gd name="T2" fmla="*/ 55 w 55"/>
                <a:gd name="T3" fmla="*/ 27 h 59"/>
                <a:gd name="T4" fmla="*/ 40 w 55"/>
                <a:gd name="T5" fmla="*/ 0 h 59"/>
                <a:gd name="T6" fmla="*/ 0 w 55"/>
                <a:gd name="T7" fmla="*/ 3 h 59"/>
                <a:gd name="T8" fmla="*/ 25 w 55"/>
                <a:gd name="T9" fmla="*/ 59 h 59"/>
                <a:gd name="T10" fmla="*/ 0 60000 65536"/>
                <a:gd name="T11" fmla="*/ 0 60000 65536"/>
                <a:gd name="T12" fmla="*/ 0 60000 65536"/>
                <a:gd name="T13" fmla="*/ 0 60000 65536"/>
                <a:gd name="T14" fmla="*/ 0 60000 65536"/>
                <a:gd name="T15" fmla="*/ 0 w 55"/>
                <a:gd name="T16" fmla="*/ 0 h 59"/>
                <a:gd name="T17" fmla="*/ 55 w 55"/>
                <a:gd name="T18" fmla="*/ 59 h 59"/>
              </a:gdLst>
              <a:ahLst/>
              <a:cxnLst>
                <a:cxn ang="T10">
                  <a:pos x="T0" y="T1"/>
                </a:cxn>
                <a:cxn ang="T11">
                  <a:pos x="T2" y="T3"/>
                </a:cxn>
                <a:cxn ang="T12">
                  <a:pos x="T4" y="T5"/>
                </a:cxn>
                <a:cxn ang="T13">
                  <a:pos x="T6" y="T7"/>
                </a:cxn>
                <a:cxn ang="T14">
                  <a:pos x="T8" y="T9"/>
                </a:cxn>
              </a:cxnLst>
              <a:rect l="T15" t="T16" r="T17" b="T18"/>
              <a:pathLst>
                <a:path w="55" h="59">
                  <a:moveTo>
                    <a:pt x="25" y="59"/>
                  </a:moveTo>
                  <a:lnTo>
                    <a:pt x="55" y="27"/>
                  </a:lnTo>
                  <a:lnTo>
                    <a:pt x="40" y="0"/>
                  </a:lnTo>
                  <a:lnTo>
                    <a:pt x="0" y="3"/>
                  </a:lnTo>
                  <a:lnTo>
                    <a:pt x="25" y="59"/>
                  </a:lnTo>
                  <a:close/>
                </a:path>
              </a:pathLst>
            </a:custGeom>
            <a:noFill/>
            <a:ln w="7938" cap="rnd">
              <a:solidFill>
                <a:srgbClr val="333333"/>
              </a:solidFill>
              <a:round/>
              <a:headEnd/>
              <a:tailEnd/>
            </a:ln>
          </p:spPr>
          <p:txBody>
            <a:bodyPr rot="10800000"/>
            <a:lstStyle/>
            <a:p>
              <a:endParaRPr lang="en-US"/>
            </a:p>
          </p:txBody>
        </p:sp>
        <p:sp>
          <p:nvSpPr>
            <p:cNvPr id="898" name="Freeform 1063"/>
            <p:cNvSpPr>
              <a:spLocks/>
            </p:cNvSpPr>
            <p:nvPr/>
          </p:nvSpPr>
          <p:spPr bwMode="auto">
            <a:xfrm rot="11914802">
              <a:off x="3432781" y="5206954"/>
              <a:ext cx="363333" cy="381299"/>
            </a:xfrm>
            <a:custGeom>
              <a:avLst/>
              <a:gdLst>
                <a:gd name="T0" fmla="*/ 513 w 163"/>
                <a:gd name="T1" fmla="*/ 1280 h 180"/>
                <a:gd name="T2" fmla="*/ 0 w 163"/>
                <a:gd name="T3" fmla="*/ 640 h 180"/>
                <a:gd name="T4" fmla="*/ 513 w 163"/>
                <a:gd name="T5" fmla="*/ 0 h 180"/>
                <a:gd name="T6" fmla="*/ 1021 w 163"/>
                <a:gd name="T7" fmla="*/ 179 h 180"/>
                <a:gd name="T8" fmla="*/ 846 w 163"/>
                <a:gd name="T9" fmla="*/ 184 h 180"/>
                <a:gd name="T10" fmla="*/ 884 w 163"/>
                <a:gd name="T11" fmla="*/ 355 h 180"/>
                <a:gd name="T12" fmla="*/ 708 w 163"/>
                <a:gd name="T13" fmla="*/ 371 h 180"/>
                <a:gd name="T14" fmla="*/ 771 w 163"/>
                <a:gd name="T15" fmla="*/ 520 h 180"/>
                <a:gd name="T16" fmla="*/ 588 w 163"/>
                <a:gd name="T17" fmla="*/ 605 h 180"/>
                <a:gd name="T18" fmla="*/ 751 w 163"/>
                <a:gd name="T19" fmla="*/ 696 h 180"/>
                <a:gd name="T20" fmla="*/ 676 w 163"/>
                <a:gd name="T21" fmla="*/ 867 h 180"/>
                <a:gd name="T22" fmla="*/ 859 w 163"/>
                <a:gd name="T23" fmla="*/ 875 h 180"/>
                <a:gd name="T24" fmla="*/ 826 w 163"/>
                <a:gd name="T25" fmla="*/ 1059 h 180"/>
                <a:gd name="T26" fmla="*/ 1001 w 163"/>
                <a:gd name="T27" fmla="*/ 1067 h 180"/>
                <a:gd name="T28" fmla="*/ 513 w 163"/>
                <a:gd name="T29" fmla="*/ 1280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3"/>
                <a:gd name="T46" fmla="*/ 0 h 180"/>
                <a:gd name="T47" fmla="*/ 163 w 163"/>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3" h="180">
                  <a:moveTo>
                    <a:pt x="82" y="180"/>
                  </a:moveTo>
                  <a:cubicBezTo>
                    <a:pt x="36" y="180"/>
                    <a:pt x="0" y="131"/>
                    <a:pt x="0" y="90"/>
                  </a:cubicBezTo>
                  <a:cubicBezTo>
                    <a:pt x="0" y="49"/>
                    <a:pt x="44" y="0"/>
                    <a:pt x="82" y="0"/>
                  </a:cubicBezTo>
                  <a:cubicBezTo>
                    <a:pt x="120" y="0"/>
                    <a:pt x="163" y="25"/>
                    <a:pt x="163" y="25"/>
                  </a:cubicBezTo>
                  <a:cubicBezTo>
                    <a:pt x="135" y="26"/>
                    <a:pt x="135" y="26"/>
                    <a:pt x="135" y="26"/>
                  </a:cubicBezTo>
                  <a:cubicBezTo>
                    <a:pt x="141" y="50"/>
                    <a:pt x="141" y="50"/>
                    <a:pt x="141" y="50"/>
                  </a:cubicBezTo>
                  <a:cubicBezTo>
                    <a:pt x="113" y="52"/>
                    <a:pt x="113" y="52"/>
                    <a:pt x="113" y="52"/>
                  </a:cubicBezTo>
                  <a:cubicBezTo>
                    <a:pt x="123" y="73"/>
                    <a:pt x="123" y="73"/>
                    <a:pt x="123" y="73"/>
                  </a:cubicBezTo>
                  <a:cubicBezTo>
                    <a:pt x="94" y="85"/>
                    <a:pt x="94" y="85"/>
                    <a:pt x="94" y="85"/>
                  </a:cubicBezTo>
                  <a:cubicBezTo>
                    <a:pt x="120" y="98"/>
                    <a:pt x="120" y="98"/>
                    <a:pt x="120" y="98"/>
                  </a:cubicBezTo>
                  <a:cubicBezTo>
                    <a:pt x="108" y="122"/>
                    <a:pt x="108" y="122"/>
                    <a:pt x="108" y="122"/>
                  </a:cubicBezTo>
                  <a:cubicBezTo>
                    <a:pt x="137" y="123"/>
                    <a:pt x="137" y="123"/>
                    <a:pt x="137" y="123"/>
                  </a:cubicBezTo>
                  <a:cubicBezTo>
                    <a:pt x="132" y="149"/>
                    <a:pt x="132" y="149"/>
                    <a:pt x="132" y="149"/>
                  </a:cubicBezTo>
                  <a:cubicBezTo>
                    <a:pt x="160" y="150"/>
                    <a:pt x="160" y="150"/>
                    <a:pt x="160" y="150"/>
                  </a:cubicBezTo>
                  <a:cubicBezTo>
                    <a:pt x="160" y="150"/>
                    <a:pt x="129" y="180"/>
                    <a:pt x="82" y="180"/>
                  </a:cubicBezTo>
                  <a:close/>
                </a:path>
              </a:pathLst>
            </a:custGeom>
            <a:noFill/>
            <a:ln w="7938" cap="rnd">
              <a:solidFill>
                <a:srgbClr val="333333"/>
              </a:solidFill>
              <a:round/>
              <a:headEnd/>
              <a:tailEnd/>
            </a:ln>
          </p:spPr>
          <p:txBody>
            <a:bodyPr rot="10800000"/>
            <a:lstStyle/>
            <a:p>
              <a:endParaRPr lang="en-US"/>
            </a:p>
          </p:txBody>
        </p:sp>
      </p:grpSp>
    </p:spTree>
    <p:extLst>
      <p:ext uri="{BB962C8B-B14F-4D97-AF65-F5344CB8AC3E}">
        <p14:creationId xmlns:p14="http://schemas.microsoft.com/office/powerpoint/2010/main" val="241427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46561E-7 3.7037E-7 L 0.00099 -0.02338 " pathEditMode="relative" rAng="0" ptsTypes="AA">
                                      <p:cBhvr>
                                        <p:cTn id="6" dur="2000" fill="hold"/>
                                        <p:tgtEl>
                                          <p:spTgt spid="8"/>
                                        </p:tgtEl>
                                        <p:attrNameLst>
                                          <p:attrName>ppt_x</p:attrName>
                                          <p:attrName>ppt_y</p:attrName>
                                        </p:attrNameLst>
                                      </p:cBhvr>
                                      <p:rCtr x="50" y="-1181"/>
                                    </p:animMotion>
                                  </p:childTnLst>
                                </p:cTn>
                              </p:par>
                              <p:par>
                                <p:cTn id="7" presetID="42" presetClass="path" presetSubtype="0" accel="50000" decel="50000" fill="hold" nodeType="withEffect">
                                  <p:stCondLst>
                                    <p:cond delay="0"/>
                                  </p:stCondLst>
                                  <p:childTnLst>
                                    <p:animMotion origin="layout" path="M 3.12169E-6 7.40741E-7 L -0.00248 0.02454 " pathEditMode="relative" rAng="0" ptsTypes="AA">
                                      <p:cBhvr>
                                        <p:cTn id="8" dur="2000" fill="hold"/>
                                        <p:tgtEl>
                                          <p:spTgt spid="7"/>
                                        </p:tgtEl>
                                        <p:attrNameLst>
                                          <p:attrName>ppt_x</p:attrName>
                                          <p:attrName>ppt_y</p:attrName>
                                        </p:attrNameLst>
                                      </p:cBhvr>
                                      <p:rCtr x="-132" y="1227"/>
                                    </p:animMotion>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951"/>
                                        </p:tgtEl>
                                        <p:attrNameLst>
                                          <p:attrName>style.visibility</p:attrName>
                                        </p:attrNameLst>
                                      </p:cBhvr>
                                      <p:to>
                                        <p:strVal val="visible"/>
                                      </p:to>
                                    </p:set>
                                    <p:animEffect transition="in" filter="fade">
                                      <p:cBhvr>
                                        <p:cTn id="13" dur="500"/>
                                        <p:tgtEl>
                                          <p:spTgt spid="4951"/>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82"/>
                                        </p:tgtEl>
                                        <p:attrNameLst>
                                          <p:attrName>style.visibility</p:attrName>
                                        </p:attrNameLst>
                                      </p:cBhvr>
                                      <p:to>
                                        <p:strVal val="visible"/>
                                      </p:to>
                                    </p:set>
                                    <p:animEffect transition="in" filter="fade">
                                      <p:cBhvr>
                                        <p:cTn id="19" dur="500"/>
                                        <p:tgtEl>
                                          <p:spTgt spid="1182"/>
                                        </p:tgtEl>
                                      </p:cBhvr>
                                    </p:animEffect>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56" presetClass="path" presetSubtype="0" accel="50000" decel="50000" fill="hold" nodeType="clickEffect">
                                  <p:stCondLst>
                                    <p:cond delay="0"/>
                                  </p:stCondLst>
                                  <p:childTnLst>
                                    <p:animMotion origin="layout" path="M 2.6455E-7 2.96296E-6 L -0.1169 -0.06296 " pathEditMode="relative" rAng="0" ptsTypes="AA">
                                      <p:cBhvr>
                                        <p:cTn id="29" dur="2000" fill="hold"/>
                                        <p:tgtEl>
                                          <p:spTgt spid="3"/>
                                        </p:tgtEl>
                                        <p:attrNameLst>
                                          <p:attrName>ppt_x</p:attrName>
                                          <p:attrName>ppt_y</p:attrName>
                                        </p:attrNameLst>
                                      </p:cBhvr>
                                      <p:rCtr x="-6035" y="-3194"/>
                                    </p:animMotion>
                                  </p:childTnLst>
                                </p:cTn>
                              </p:par>
                              <p:par>
                                <p:cTn id="30" presetID="42" presetClass="path" presetSubtype="0" accel="50000" decel="50000" fill="hold" nodeType="withEffect">
                                  <p:stCondLst>
                                    <p:cond delay="250"/>
                                  </p:stCondLst>
                                  <p:childTnLst>
                                    <p:animMotion origin="layout" path="M -3.22751E-6 -3.7037E-6 L 0.09789 0.05787 " pathEditMode="relative" rAng="0" ptsTypes="AA">
                                      <p:cBhvr>
                                        <p:cTn id="31" dur="2000" fill="hold"/>
                                        <p:tgtEl>
                                          <p:spTgt spid="4"/>
                                        </p:tgtEl>
                                        <p:attrNameLst>
                                          <p:attrName>ppt_x</p:attrName>
                                          <p:attrName>ppt_y</p:attrName>
                                        </p:attrNameLst>
                                      </p:cBhvr>
                                      <p:rCtr x="4977" y="2847"/>
                                    </p:animMotion>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83"/>
                                        </p:tgtEl>
                                        <p:attrNameLst>
                                          <p:attrName>style.visibility</p:attrName>
                                        </p:attrNameLst>
                                      </p:cBhvr>
                                      <p:to>
                                        <p:strVal val="visible"/>
                                      </p:to>
                                    </p:set>
                                    <p:animEffect transition="in" filter="fade">
                                      <p:cBhvr>
                                        <p:cTn id="45" dur="500"/>
                                        <p:tgtEl>
                                          <p:spTgt spid="1183"/>
                                        </p:tgtEl>
                                      </p:cBhvr>
                                    </p:animEffect>
                                  </p:childTnLst>
                                </p:cTn>
                              </p:par>
                              <p:par>
                                <p:cTn id="46" presetID="10" presetClass="entr" presetSubtype="0"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par>
                                <p:cTn id="52" presetID="1" presetClass="entr" presetSubtype="0"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childTnLst>
                                </p:cTn>
                              </p:par>
                              <p:par>
                                <p:cTn id="56" presetID="10" presetClass="entr" presetSubtype="0" fill="hold" grpId="0" nodeType="withEffect">
                                  <p:stCondLst>
                                    <p:cond delay="0"/>
                                  </p:stCondLst>
                                  <p:childTnLst>
                                    <p:set>
                                      <p:cBhvr>
                                        <p:cTn id="57" dur="1" fill="hold">
                                          <p:stCondLst>
                                            <p:cond delay="0"/>
                                          </p:stCondLst>
                                        </p:cTn>
                                        <p:tgtEl>
                                          <p:spTgt spid="4950"/>
                                        </p:tgtEl>
                                        <p:attrNameLst>
                                          <p:attrName>style.visibility</p:attrName>
                                        </p:attrNameLst>
                                      </p:cBhvr>
                                      <p:to>
                                        <p:strVal val="visible"/>
                                      </p:to>
                                    </p:set>
                                    <p:animEffect transition="in" filter="fade">
                                      <p:cBhvr>
                                        <p:cTn id="58" dur="500"/>
                                        <p:tgtEl>
                                          <p:spTgt spid="4950"/>
                                        </p:tgtEl>
                                      </p:cBhvr>
                                    </p:animEffect>
                                  </p:childTnLst>
                                </p:cTn>
                              </p:par>
                              <p:par>
                                <p:cTn id="59" presetID="1"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42" presetClass="path" presetSubtype="0" accel="50000" decel="50000" fill="hold" nodeType="clickEffect">
                                  <p:stCondLst>
                                    <p:cond delay="0"/>
                                  </p:stCondLst>
                                  <p:childTnLst>
                                    <p:animMotion origin="layout" path="M -8.46561E-7 -2.96296E-6 L 0.17477 -0.00208 " pathEditMode="relative" rAng="0" ptsTypes="AA">
                                      <p:cBhvr>
                                        <p:cTn id="66" dur="3500" fill="hold"/>
                                        <p:tgtEl>
                                          <p:spTgt spid="17"/>
                                        </p:tgtEl>
                                        <p:attrNameLst>
                                          <p:attrName>ppt_x</p:attrName>
                                          <p:attrName>ppt_y</p:attrName>
                                        </p:attrNameLst>
                                      </p:cBhvr>
                                      <p:rCtr x="8664" y="23"/>
                                    </p:animMotion>
                                  </p:childTnLst>
                                </p:cTn>
                              </p:par>
                              <p:par>
                                <p:cTn id="67" presetID="22" presetClass="entr" presetSubtype="8" fill="hold" nodeType="withEffect">
                                  <p:stCondLst>
                                    <p:cond delay="25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3250"/>
                                        <p:tgtEl>
                                          <p:spTgt spid="18"/>
                                        </p:tgtEl>
                                      </p:cBhvr>
                                    </p:animEffect>
                                  </p:childTnLst>
                                </p:cTn>
                              </p:par>
                              <p:par>
                                <p:cTn id="70" presetID="42" presetClass="path" presetSubtype="0" accel="50000" decel="50000" fill="hold" nodeType="withEffect">
                                  <p:stCondLst>
                                    <p:cond delay="0"/>
                                  </p:stCondLst>
                                  <p:childTnLst>
                                    <p:animMotion origin="layout" path="M 7.93651E-7 -2.22222E-6 L -0.15542 0.00139 " pathEditMode="relative" rAng="0" ptsTypes="AA">
                                      <p:cBhvr>
                                        <p:cTn id="71" dur="3250" fill="hold"/>
                                        <p:tgtEl>
                                          <p:spTgt spid="20"/>
                                        </p:tgtEl>
                                        <p:attrNameLst>
                                          <p:attrName>ppt_x</p:attrName>
                                          <p:attrName>ppt_y</p:attrName>
                                        </p:attrNameLst>
                                      </p:cBhvr>
                                      <p:rCtr x="-7771" y="69"/>
                                    </p:animMotion>
                                  </p:childTnLst>
                                </p:cTn>
                              </p:par>
                              <p:par>
                                <p:cTn id="72" presetID="22" presetClass="entr" presetSubtype="2" fill="hold" nodeType="withEffect">
                                  <p:stCondLst>
                                    <p:cond delay="250"/>
                                  </p:stCondLst>
                                  <p:childTnLst>
                                    <p:set>
                                      <p:cBhvr>
                                        <p:cTn id="73" dur="1" fill="hold">
                                          <p:stCondLst>
                                            <p:cond delay="0"/>
                                          </p:stCondLst>
                                        </p:cTn>
                                        <p:tgtEl>
                                          <p:spTgt spid="21"/>
                                        </p:tgtEl>
                                        <p:attrNameLst>
                                          <p:attrName>style.visibility</p:attrName>
                                        </p:attrNameLst>
                                      </p:cBhvr>
                                      <p:to>
                                        <p:strVal val="visible"/>
                                      </p:to>
                                    </p:set>
                                    <p:animEffect transition="in" filter="wipe(right)">
                                      <p:cBhvr>
                                        <p:cTn id="74" dur="3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2" grpId="0"/>
      <p:bldP spid="1183" grpId="0"/>
      <p:bldP spid="49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How PCR works: repeat the cycle</a:t>
            </a:r>
            <a:endParaRPr lang="en-US" dirty="0">
              <a:solidFill>
                <a:schemeClr val="tx1"/>
              </a:solidFill>
            </a:endParaRPr>
          </a:p>
        </p:txBody>
      </p:sp>
      <p:sp>
        <p:nvSpPr>
          <p:cNvPr id="478" name="TextBox 108"/>
          <p:cNvSpPr txBox="1">
            <a:spLocks noChangeArrowheads="1"/>
          </p:cNvSpPr>
          <p:nvPr/>
        </p:nvSpPr>
        <p:spPr bwMode="auto">
          <a:xfrm>
            <a:off x="2545932" y="4914340"/>
            <a:ext cx="1510664" cy="351477"/>
          </a:xfrm>
          <a:prstGeom prst="rect">
            <a:avLst/>
          </a:prstGeom>
          <a:noFill/>
          <a:ln w="9525">
            <a:noFill/>
            <a:miter lim="800000"/>
            <a:headEnd/>
            <a:tailEnd/>
          </a:ln>
        </p:spPr>
        <p:txBody>
          <a:bodyPr lIns="104240" tIns="52119" rIns="104240" bIns="52119">
            <a:spAutoFit/>
          </a:bodyPr>
          <a:lstStyle/>
          <a:p>
            <a:pPr algn="ctr">
              <a:defRPr/>
            </a:pPr>
            <a:r>
              <a:rPr lang="en-US" sz="1600" b="0" dirty="0" smtClean="0">
                <a:latin typeface="Segoe UI" pitchFamily="34" charset="0"/>
                <a:ea typeface="Segoe UI" pitchFamily="34" charset="0"/>
                <a:cs typeface="Segoe UI" pitchFamily="34" charset="0"/>
              </a:rPr>
              <a:t>Denaturation</a:t>
            </a:r>
            <a:endParaRPr lang="en-US" sz="1600" b="0" dirty="0">
              <a:solidFill>
                <a:srgbClr val="000000"/>
              </a:solidFill>
              <a:latin typeface="Segoe UI" pitchFamily="34" charset="0"/>
              <a:ea typeface="Segoe UI" pitchFamily="34" charset="0"/>
              <a:cs typeface="Segoe UI" pitchFamily="34" charset="0"/>
            </a:endParaRPr>
          </a:p>
        </p:txBody>
      </p:sp>
      <p:sp>
        <p:nvSpPr>
          <p:cNvPr id="481" name="TextBox 111"/>
          <p:cNvSpPr txBox="1">
            <a:spLocks noChangeArrowheads="1"/>
          </p:cNvSpPr>
          <p:nvPr/>
        </p:nvSpPr>
        <p:spPr bwMode="auto">
          <a:xfrm>
            <a:off x="4012782" y="4914340"/>
            <a:ext cx="1512570" cy="351477"/>
          </a:xfrm>
          <a:prstGeom prst="rect">
            <a:avLst/>
          </a:prstGeom>
          <a:noFill/>
          <a:ln w="9525">
            <a:noFill/>
            <a:miter lim="800000"/>
            <a:headEnd/>
            <a:tailEnd/>
          </a:ln>
        </p:spPr>
        <p:txBody>
          <a:bodyPr lIns="104240" tIns="52119" rIns="104240" bIns="52119">
            <a:spAutoFit/>
          </a:bodyPr>
          <a:lstStyle/>
          <a:p>
            <a:pPr algn="ctr">
              <a:defRPr/>
            </a:pPr>
            <a:r>
              <a:rPr lang="en-US" sz="1600" b="0" dirty="0" smtClean="0">
                <a:latin typeface="Segoe UI" pitchFamily="34" charset="0"/>
                <a:ea typeface="Segoe UI" pitchFamily="34" charset="0"/>
                <a:cs typeface="Segoe UI" pitchFamily="34" charset="0"/>
              </a:rPr>
              <a:t>Annealing</a:t>
            </a:r>
            <a:endParaRPr lang="en-US" sz="1600" b="0" dirty="0">
              <a:solidFill>
                <a:srgbClr val="000000"/>
              </a:solidFill>
              <a:latin typeface="Segoe UI" pitchFamily="34" charset="0"/>
              <a:ea typeface="Segoe UI" pitchFamily="34" charset="0"/>
              <a:cs typeface="Segoe UI" pitchFamily="34" charset="0"/>
            </a:endParaRPr>
          </a:p>
        </p:txBody>
      </p:sp>
      <p:sp>
        <p:nvSpPr>
          <p:cNvPr id="486" name="TextBox 120"/>
          <p:cNvSpPr txBox="1">
            <a:spLocks noChangeArrowheads="1"/>
          </p:cNvSpPr>
          <p:nvPr/>
        </p:nvSpPr>
        <p:spPr bwMode="auto">
          <a:xfrm>
            <a:off x="5197692" y="4914340"/>
            <a:ext cx="2131695" cy="351477"/>
          </a:xfrm>
          <a:prstGeom prst="rect">
            <a:avLst/>
          </a:prstGeom>
          <a:noFill/>
          <a:ln w="9525">
            <a:noFill/>
            <a:miter lim="800000"/>
            <a:headEnd/>
            <a:tailEnd/>
          </a:ln>
        </p:spPr>
        <p:txBody>
          <a:bodyPr lIns="104240" tIns="52119" rIns="104240" bIns="52119">
            <a:spAutoFit/>
          </a:bodyPr>
          <a:lstStyle/>
          <a:p>
            <a:pPr algn="ctr">
              <a:defRPr/>
            </a:pPr>
            <a:r>
              <a:rPr lang="en-US" sz="1600" b="0" dirty="0" smtClean="0">
                <a:latin typeface="Segoe UI" pitchFamily="34" charset="0"/>
                <a:ea typeface="Segoe UI" pitchFamily="34" charset="0"/>
                <a:cs typeface="Segoe UI" pitchFamily="34" charset="0"/>
              </a:rPr>
              <a:t>Extension</a:t>
            </a:r>
            <a:endParaRPr lang="en-US" sz="1600" b="0" dirty="0">
              <a:solidFill>
                <a:srgbClr val="000000"/>
              </a:solidFill>
              <a:latin typeface="Segoe UI" pitchFamily="34" charset="0"/>
              <a:ea typeface="Segoe UI" pitchFamily="34" charset="0"/>
              <a:cs typeface="Segoe UI" pitchFamily="34" charset="0"/>
            </a:endParaRPr>
          </a:p>
        </p:txBody>
      </p:sp>
      <p:cxnSp>
        <p:nvCxnSpPr>
          <p:cNvPr id="498" name="Straight Connector 354"/>
          <p:cNvCxnSpPr>
            <a:cxnSpLocks noChangeShapeType="1"/>
          </p:cNvCxnSpPr>
          <p:nvPr/>
        </p:nvCxnSpPr>
        <p:spPr bwMode="auto">
          <a:xfrm>
            <a:off x="4376495" y="2185275"/>
            <a:ext cx="781825" cy="0"/>
          </a:xfrm>
          <a:prstGeom prst="line">
            <a:avLst/>
          </a:prstGeom>
          <a:noFill/>
          <a:ln w="34925" algn="ctr">
            <a:solidFill>
              <a:schemeClr val="bg2">
                <a:lumMod val="50000"/>
                <a:lumOff val="50000"/>
              </a:schemeClr>
            </a:solidFill>
            <a:round/>
            <a:headEnd/>
            <a:tailEnd/>
          </a:ln>
        </p:spPr>
      </p:cxnSp>
      <p:cxnSp>
        <p:nvCxnSpPr>
          <p:cNvPr id="499" name="Straight Connector 355"/>
          <p:cNvCxnSpPr>
            <a:cxnSpLocks noChangeShapeType="1"/>
          </p:cNvCxnSpPr>
          <p:nvPr/>
        </p:nvCxnSpPr>
        <p:spPr bwMode="auto">
          <a:xfrm>
            <a:off x="4376495" y="2793935"/>
            <a:ext cx="781825" cy="0"/>
          </a:xfrm>
          <a:prstGeom prst="line">
            <a:avLst/>
          </a:prstGeom>
          <a:noFill/>
          <a:ln w="34925" algn="ctr">
            <a:solidFill>
              <a:srgbClr val="C00000"/>
            </a:solidFill>
            <a:round/>
            <a:headEnd/>
            <a:tailEnd/>
          </a:ln>
        </p:spPr>
      </p:cxnSp>
      <p:cxnSp>
        <p:nvCxnSpPr>
          <p:cNvPr id="501" name="Straight Arrow Connector 357"/>
          <p:cNvCxnSpPr>
            <a:cxnSpLocks noChangeShapeType="1"/>
          </p:cNvCxnSpPr>
          <p:nvPr/>
        </p:nvCxnSpPr>
        <p:spPr bwMode="auto">
          <a:xfrm>
            <a:off x="4376495" y="2303373"/>
            <a:ext cx="260608" cy="0"/>
          </a:xfrm>
          <a:prstGeom prst="straightConnector1">
            <a:avLst/>
          </a:prstGeom>
          <a:noFill/>
          <a:ln w="31750" algn="ctr">
            <a:solidFill>
              <a:srgbClr val="D1A37D"/>
            </a:solidFill>
            <a:round/>
            <a:headEnd/>
            <a:tailEnd type="triangle" w="lg" len="lg"/>
          </a:ln>
        </p:spPr>
      </p:cxnSp>
      <p:cxnSp>
        <p:nvCxnSpPr>
          <p:cNvPr id="502" name="Straight Arrow Connector 358"/>
          <p:cNvCxnSpPr>
            <a:cxnSpLocks noChangeShapeType="1"/>
          </p:cNvCxnSpPr>
          <p:nvPr/>
        </p:nvCxnSpPr>
        <p:spPr bwMode="auto">
          <a:xfrm rot="10800000">
            <a:off x="4897711" y="2706983"/>
            <a:ext cx="260608" cy="0"/>
          </a:xfrm>
          <a:prstGeom prst="straightConnector1">
            <a:avLst/>
          </a:prstGeom>
          <a:noFill/>
          <a:ln w="31750" algn="ctr">
            <a:solidFill>
              <a:srgbClr val="D1A37D"/>
            </a:solidFill>
            <a:round/>
            <a:headEnd/>
            <a:tailEnd type="triangle" w="lg" len="lg"/>
          </a:ln>
        </p:spPr>
      </p:cxnSp>
      <p:sp>
        <p:nvSpPr>
          <p:cNvPr id="503" name="TextBox 109"/>
          <p:cNvSpPr txBox="1">
            <a:spLocks noChangeArrowheads="1"/>
          </p:cNvSpPr>
          <p:nvPr/>
        </p:nvSpPr>
        <p:spPr bwMode="auto">
          <a:xfrm>
            <a:off x="4115652" y="2358631"/>
            <a:ext cx="1510665" cy="298258"/>
          </a:xfrm>
          <a:prstGeom prst="rect">
            <a:avLst/>
          </a:prstGeom>
          <a:noFill/>
          <a:ln w="9525">
            <a:noFill/>
            <a:miter lim="800000"/>
            <a:headEnd/>
            <a:tailEnd/>
          </a:ln>
        </p:spPr>
        <p:txBody>
          <a:bodyPr lIns="104240" tIns="52119" rIns="104240" bIns="52119">
            <a:spAutoFit/>
          </a:bodyPr>
          <a:lstStyle/>
          <a:p>
            <a:pPr algn="ctr">
              <a:defRPr/>
            </a:pPr>
            <a:r>
              <a:rPr lang="en-US" sz="1254" dirty="0">
                <a:latin typeface="Segoe UI Light" pitchFamily="34" charset="0"/>
                <a:cs typeface="Segoe UI" pitchFamily="34" charset="0"/>
              </a:rPr>
              <a:t>DNA + primers</a:t>
            </a:r>
            <a:endParaRPr lang="en-US" sz="1254" dirty="0">
              <a:solidFill>
                <a:srgbClr val="000000"/>
              </a:solidFill>
              <a:cs typeface="Segoe UI" pitchFamily="34" charset="0"/>
            </a:endParaRPr>
          </a:p>
        </p:txBody>
      </p:sp>
      <p:cxnSp>
        <p:nvCxnSpPr>
          <p:cNvPr id="496" name="Straight Connector 352"/>
          <p:cNvCxnSpPr>
            <a:cxnSpLocks noChangeShapeType="1"/>
          </p:cNvCxnSpPr>
          <p:nvPr/>
        </p:nvCxnSpPr>
        <p:spPr bwMode="auto">
          <a:xfrm>
            <a:off x="2884157" y="2185275"/>
            <a:ext cx="781825" cy="0"/>
          </a:xfrm>
          <a:prstGeom prst="line">
            <a:avLst/>
          </a:prstGeom>
          <a:noFill/>
          <a:ln w="34925" algn="ctr">
            <a:solidFill>
              <a:schemeClr val="bg2">
                <a:lumMod val="50000"/>
                <a:lumOff val="50000"/>
              </a:schemeClr>
            </a:solidFill>
            <a:round/>
            <a:headEnd/>
            <a:tailEnd/>
          </a:ln>
        </p:spPr>
      </p:cxnSp>
      <p:cxnSp>
        <p:nvCxnSpPr>
          <p:cNvPr id="497" name="Straight Connector 353"/>
          <p:cNvCxnSpPr>
            <a:cxnSpLocks noChangeShapeType="1"/>
          </p:cNvCxnSpPr>
          <p:nvPr/>
        </p:nvCxnSpPr>
        <p:spPr bwMode="auto">
          <a:xfrm>
            <a:off x="2884157" y="2793935"/>
            <a:ext cx="781825" cy="0"/>
          </a:xfrm>
          <a:prstGeom prst="line">
            <a:avLst/>
          </a:prstGeom>
          <a:noFill/>
          <a:ln w="34925" algn="ctr">
            <a:solidFill>
              <a:srgbClr val="C00000"/>
            </a:solidFill>
            <a:round/>
            <a:headEnd/>
            <a:tailEnd/>
          </a:ln>
        </p:spPr>
      </p:cxnSp>
      <p:sp>
        <p:nvSpPr>
          <p:cNvPr id="504" name="TextBox 109"/>
          <p:cNvSpPr txBox="1">
            <a:spLocks noChangeArrowheads="1"/>
          </p:cNvSpPr>
          <p:nvPr/>
        </p:nvSpPr>
        <p:spPr bwMode="auto">
          <a:xfrm>
            <a:off x="2536406" y="2358631"/>
            <a:ext cx="1510666" cy="298258"/>
          </a:xfrm>
          <a:prstGeom prst="rect">
            <a:avLst/>
          </a:prstGeom>
          <a:noFill/>
          <a:ln w="9525">
            <a:noFill/>
            <a:miter lim="800000"/>
            <a:headEnd/>
            <a:tailEnd/>
          </a:ln>
        </p:spPr>
        <p:txBody>
          <a:bodyPr lIns="104240" tIns="52119" rIns="104240" bIns="52119">
            <a:spAutoFit/>
          </a:bodyPr>
          <a:lstStyle/>
          <a:p>
            <a:pPr algn="ctr">
              <a:defRPr/>
            </a:pPr>
            <a:r>
              <a:rPr lang="en-US" sz="1254" dirty="0">
                <a:latin typeface="Segoe UI Light" pitchFamily="34" charset="0"/>
                <a:cs typeface="Segoe UI" pitchFamily="34" charset="0"/>
              </a:rPr>
              <a:t>denatured DNA</a:t>
            </a:r>
            <a:endParaRPr lang="en-US" sz="1254" dirty="0">
              <a:solidFill>
                <a:srgbClr val="000000"/>
              </a:solidFill>
              <a:cs typeface="Segoe UI" pitchFamily="34" charset="0"/>
            </a:endParaRPr>
          </a:p>
        </p:txBody>
      </p:sp>
      <p:cxnSp>
        <p:nvCxnSpPr>
          <p:cNvPr id="505" name="Straight Connector 361"/>
          <p:cNvCxnSpPr>
            <a:cxnSpLocks noChangeShapeType="1"/>
          </p:cNvCxnSpPr>
          <p:nvPr/>
        </p:nvCxnSpPr>
        <p:spPr bwMode="auto">
          <a:xfrm>
            <a:off x="5803331" y="2185275"/>
            <a:ext cx="781825" cy="0"/>
          </a:xfrm>
          <a:prstGeom prst="line">
            <a:avLst/>
          </a:prstGeom>
          <a:noFill/>
          <a:ln w="34925" algn="ctr">
            <a:solidFill>
              <a:schemeClr val="bg2">
                <a:lumMod val="50000"/>
                <a:lumOff val="50000"/>
              </a:schemeClr>
            </a:solidFill>
            <a:round/>
            <a:headEnd/>
            <a:tailEnd/>
          </a:ln>
        </p:spPr>
      </p:cxnSp>
      <p:cxnSp>
        <p:nvCxnSpPr>
          <p:cNvPr id="506" name="Straight Connector 362"/>
          <p:cNvCxnSpPr>
            <a:cxnSpLocks noChangeShapeType="1"/>
          </p:cNvCxnSpPr>
          <p:nvPr/>
        </p:nvCxnSpPr>
        <p:spPr bwMode="auto">
          <a:xfrm>
            <a:off x="5803331" y="2793935"/>
            <a:ext cx="781825" cy="0"/>
          </a:xfrm>
          <a:prstGeom prst="line">
            <a:avLst/>
          </a:prstGeom>
          <a:noFill/>
          <a:ln w="34925" algn="ctr">
            <a:solidFill>
              <a:srgbClr val="C00000"/>
            </a:solidFill>
            <a:round/>
            <a:headEnd/>
            <a:tailEnd/>
          </a:ln>
        </p:spPr>
      </p:cxnSp>
      <p:cxnSp>
        <p:nvCxnSpPr>
          <p:cNvPr id="507" name="Straight Arrow Connector 363"/>
          <p:cNvCxnSpPr>
            <a:cxnSpLocks noChangeShapeType="1"/>
          </p:cNvCxnSpPr>
          <p:nvPr/>
        </p:nvCxnSpPr>
        <p:spPr bwMode="auto">
          <a:xfrm>
            <a:off x="5803331" y="2303373"/>
            <a:ext cx="260608" cy="0"/>
          </a:xfrm>
          <a:prstGeom prst="straightConnector1">
            <a:avLst/>
          </a:prstGeom>
          <a:noFill/>
          <a:ln w="31750" algn="ctr">
            <a:solidFill>
              <a:srgbClr val="D1A37D"/>
            </a:solidFill>
            <a:round/>
            <a:headEnd/>
            <a:tailEnd type="triangle" w="lg" len="lg"/>
          </a:ln>
        </p:spPr>
      </p:cxnSp>
      <p:cxnSp>
        <p:nvCxnSpPr>
          <p:cNvPr id="508" name="Straight Arrow Connector 364"/>
          <p:cNvCxnSpPr>
            <a:cxnSpLocks noChangeShapeType="1"/>
          </p:cNvCxnSpPr>
          <p:nvPr/>
        </p:nvCxnSpPr>
        <p:spPr bwMode="auto">
          <a:xfrm rot="10800000">
            <a:off x="6324547" y="2706983"/>
            <a:ext cx="260608" cy="0"/>
          </a:xfrm>
          <a:prstGeom prst="straightConnector1">
            <a:avLst/>
          </a:prstGeom>
          <a:noFill/>
          <a:ln w="31750" algn="ctr">
            <a:solidFill>
              <a:srgbClr val="D1A37D"/>
            </a:solidFill>
            <a:round/>
            <a:headEnd/>
            <a:tailEnd type="triangle" w="lg" len="lg"/>
          </a:ln>
        </p:spPr>
      </p:cxnSp>
      <p:sp>
        <p:nvSpPr>
          <p:cNvPr id="509" name="TextBox 109"/>
          <p:cNvSpPr txBox="1">
            <a:spLocks noChangeArrowheads="1"/>
          </p:cNvSpPr>
          <p:nvPr/>
        </p:nvSpPr>
        <p:spPr bwMode="auto">
          <a:xfrm>
            <a:off x="5456772" y="2358631"/>
            <a:ext cx="1510665" cy="298258"/>
          </a:xfrm>
          <a:prstGeom prst="rect">
            <a:avLst/>
          </a:prstGeom>
          <a:noFill/>
          <a:ln w="9525">
            <a:noFill/>
            <a:miter lim="800000"/>
            <a:headEnd/>
            <a:tailEnd/>
          </a:ln>
        </p:spPr>
        <p:txBody>
          <a:bodyPr lIns="104240" tIns="52119" rIns="104240" bIns="52119">
            <a:spAutoFit/>
          </a:bodyPr>
          <a:lstStyle/>
          <a:p>
            <a:pPr algn="ctr">
              <a:defRPr/>
            </a:pPr>
            <a:r>
              <a:rPr lang="en-US" sz="1254" dirty="0">
                <a:latin typeface="Segoe UI Light" pitchFamily="34" charset="0"/>
                <a:cs typeface="Segoe UI" pitchFamily="34" charset="0"/>
              </a:rPr>
              <a:t>DNA + copy</a:t>
            </a:r>
            <a:endParaRPr lang="en-US" sz="1254" dirty="0">
              <a:solidFill>
                <a:srgbClr val="000000"/>
              </a:solidFill>
              <a:cs typeface="Segoe UI" pitchFamily="34" charset="0"/>
            </a:endParaRPr>
          </a:p>
        </p:txBody>
      </p:sp>
      <p:cxnSp>
        <p:nvCxnSpPr>
          <p:cNvPr id="510" name="Straight Connector 366"/>
          <p:cNvCxnSpPr>
            <a:cxnSpLocks noChangeShapeType="1"/>
          </p:cNvCxnSpPr>
          <p:nvPr/>
        </p:nvCxnSpPr>
        <p:spPr bwMode="auto">
          <a:xfrm>
            <a:off x="6070424" y="2303373"/>
            <a:ext cx="521216" cy="0"/>
          </a:xfrm>
          <a:prstGeom prst="line">
            <a:avLst/>
          </a:prstGeom>
          <a:noFill/>
          <a:ln w="34925" algn="ctr">
            <a:solidFill>
              <a:srgbClr val="C00000"/>
            </a:solidFill>
            <a:round/>
            <a:headEnd/>
            <a:tailEnd/>
          </a:ln>
        </p:spPr>
      </p:cxnSp>
      <p:cxnSp>
        <p:nvCxnSpPr>
          <p:cNvPr id="511" name="Straight Connector 367"/>
          <p:cNvCxnSpPr>
            <a:cxnSpLocks noChangeShapeType="1"/>
          </p:cNvCxnSpPr>
          <p:nvPr/>
        </p:nvCxnSpPr>
        <p:spPr bwMode="auto">
          <a:xfrm>
            <a:off x="5803331" y="2706983"/>
            <a:ext cx="521216" cy="0"/>
          </a:xfrm>
          <a:prstGeom prst="line">
            <a:avLst/>
          </a:prstGeom>
          <a:noFill/>
          <a:ln w="34925" algn="ctr">
            <a:solidFill>
              <a:srgbClr val="005899"/>
            </a:solidFill>
            <a:round/>
            <a:headEnd/>
            <a:tailEnd/>
          </a:ln>
        </p:spPr>
      </p:cxnSp>
      <p:grpSp>
        <p:nvGrpSpPr>
          <p:cNvPr id="72" name="Group 71"/>
          <p:cNvGrpSpPr/>
          <p:nvPr/>
        </p:nvGrpSpPr>
        <p:grpSpPr>
          <a:xfrm>
            <a:off x="2362972" y="3627582"/>
            <a:ext cx="1784984" cy="298258"/>
            <a:chOff x="2138122" y="3492672"/>
            <a:chExt cx="1784984" cy="298258"/>
          </a:xfrm>
        </p:grpSpPr>
        <p:cxnSp>
          <p:nvCxnSpPr>
            <p:cNvPr id="473" name="Straight Connector 97"/>
            <p:cNvCxnSpPr>
              <a:cxnSpLocks noChangeShapeType="1"/>
            </p:cNvCxnSpPr>
            <p:nvPr/>
          </p:nvCxnSpPr>
          <p:spPr bwMode="auto">
            <a:xfrm flipH="1">
              <a:off x="2138122" y="3768897"/>
              <a:ext cx="1737360" cy="0"/>
            </a:xfrm>
            <a:prstGeom prst="line">
              <a:avLst/>
            </a:prstGeom>
            <a:noFill/>
            <a:ln w="22225" algn="ctr">
              <a:solidFill>
                <a:srgbClr val="86A9D1"/>
              </a:solidFill>
              <a:round/>
              <a:headEnd/>
              <a:tailEnd/>
            </a:ln>
          </p:spPr>
        </p:cxnSp>
        <p:sp>
          <p:nvSpPr>
            <p:cNvPr id="479" name="TextBox 109"/>
            <p:cNvSpPr txBox="1">
              <a:spLocks noChangeArrowheads="1"/>
            </p:cNvSpPr>
            <p:nvPr/>
          </p:nvSpPr>
          <p:spPr bwMode="auto">
            <a:xfrm>
              <a:off x="2412442" y="3492672"/>
              <a:ext cx="1510664" cy="298258"/>
            </a:xfrm>
            <a:prstGeom prst="rect">
              <a:avLst/>
            </a:prstGeom>
            <a:noFill/>
            <a:ln w="9525">
              <a:noFill/>
              <a:miter lim="800000"/>
              <a:headEnd/>
              <a:tailEnd/>
            </a:ln>
          </p:spPr>
          <p:txBody>
            <a:bodyPr lIns="104240" tIns="52119" rIns="104240" bIns="52119">
              <a:spAutoFit/>
            </a:bodyPr>
            <a:lstStyle/>
            <a:p>
              <a:pPr algn="ctr">
                <a:defRPr/>
              </a:pPr>
              <a:r>
                <a:rPr lang="en-US" sz="1254" b="1" dirty="0">
                  <a:latin typeface="Segoe UI Light" pitchFamily="34" charset="0"/>
                  <a:cs typeface="Segoe UI" pitchFamily="34" charset="0"/>
                </a:rPr>
                <a:t>94° C</a:t>
              </a:r>
              <a:endParaRPr lang="en-US" sz="1254" dirty="0">
                <a:solidFill>
                  <a:srgbClr val="000000"/>
                </a:solidFill>
                <a:cs typeface="Segoe UI" pitchFamily="34" charset="0"/>
              </a:endParaRPr>
            </a:p>
          </p:txBody>
        </p:sp>
      </p:grpSp>
      <p:grpSp>
        <p:nvGrpSpPr>
          <p:cNvPr id="79" name="Group 78"/>
          <p:cNvGrpSpPr/>
          <p:nvPr/>
        </p:nvGrpSpPr>
        <p:grpSpPr>
          <a:xfrm>
            <a:off x="4026116" y="3890472"/>
            <a:ext cx="1510666" cy="723072"/>
            <a:chOff x="3801266" y="3755562"/>
            <a:chExt cx="1510666" cy="723072"/>
          </a:xfrm>
        </p:grpSpPr>
        <p:cxnSp>
          <p:nvCxnSpPr>
            <p:cNvPr id="474" name="Straight Connector 99"/>
            <p:cNvCxnSpPr>
              <a:cxnSpLocks noChangeShapeType="1"/>
            </p:cNvCxnSpPr>
            <p:nvPr/>
          </p:nvCxnSpPr>
          <p:spPr bwMode="auto">
            <a:xfrm flipH="1" flipV="1">
              <a:off x="3862226" y="3755562"/>
              <a:ext cx="186690" cy="708660"/>
            </a:xfrm>
            <a:prstGeom prst="line">
              <a:avLst/>
            </a:prstGeom>
            <a:noFill/>
            <a:ln w="22225" algn="ctr">
              <a:solidFill>
                <a:srgbClr val="86A9D1"/>
              </a:solidFill>
              <a:round/>
              <a:headEnd/>
              <a:tailEnd/>
            </a:ln>
          </p:spPr>
        </p:cxnSp>
        <p:cxnSp>
          <p:nvCxnSpPr>
            <p:cNvPr id="475" name="Straight Connector 103"/>
            <p:cNvCxnSpPr>
              <a:cxnSpLocks noChangeShapeType="1"/>
            </p:cNvCxnSpPr>
            <p:nvPr/>
          </p:nvCxnSpPr>
          <p:spPr bwMode="auto">
            <a:xfrm flipH="1">
              <a:off x="4048916" y="4466127"/>
              <a:ext cx="956310" cy="0"/>
            </a:xfrm>
            <a:prstGeom prst="line">
              <a:avLst/>
            </a:prstGeom>
            <a:noFill/>
            <a:ln w="22225" algn="ctr">
              <a:solidFill>
                <a:srgbClr val="86A9D1"/>
              </a:solidFill>
              <a:round/>
              <a:headEnd/>
              <a:tailEnd/>
            </a:ln>
          </p:spPr>
        </p:cxnSp>
        <p:sp>
          <p:nvSpPr>
            <p:cNvPr id="483" name="TextBox 117"/>
            <p:cNvSpPr txBox="1">
              <a:spLocks noChangeArrowheads="1"/>
            </p:cNvSpPr>
            <p:nvPr/>
          </p:nvSpPr>
          <p:spPr bwMode="auto">
            <a:xfrm>
              <a:off x="3801266" y="4180376"/>
              <a:ext cx="1510666" cy="298258"/>
            </a:xfrm>
            <a:prstGeom prst="rect">
              <a:avLst/>
            </a:prstGeom>
            <a:noFill/>
            <a:ln w="9525">
              <a:noFill/>
              <a:miter lim="800000"/>
              <a:headEnd/>
              <a:tailEnd/>
            </a:ln>
          </p:spPr>
          <p:txBody>
            <a:bodyPr lIns="104240" tIns="52119" rIns="104240" bIns="52119">
              <a:spAutoFit/>
            </a:bodyPr>
            <a:lstStyle/>
            <a:p>
              <a:pPr algn="ctr">
                <a:defRPr/>
              </a:pPr>
              <a:r>
                <a:rPr lang="en-US" sz="1254" b="1" dirty="0" smtClean="0">
                  <a:latin typeface="Segoe UI Light" pitchFamily="34" charset="0"/>
                  <a:cs typeface="Segoe UI" pitchFamily="34" charset="0"/>
                </a:rPr>
                <a:t>50-60</a:t>
              </a:r>
              <a:r>
                <a:rPr lang="en-US" sz="1254" b="1" dirty="0">
                  <a:latin typeface="Segoe UI Light" pitchFamily="34" charset="0"/>
                  <a:cs typeface="Segoe UI" pitchFamily="34" charset="0"/>
                </a:rPr>
                <a:t>° C</a:t>
              </a:r>
              <a:endParaRPr lang="en-US" sz="1254" dirty="0">
                <a:solidFill>
                  <a:srgbClr val="000000"/>
                </a:solidFill>
                <a:cs typeface="Segoe UI" pitchFamily="34" charset="0"/>
              </a:endParaRPr>
            </a:p>
          </p:txBody>
        </p:sp>
      </p:grpSp>
      <p:grpSp>
        <p:nvGrpSpPr>
          <p:cNvPr id="80" name="Group 79"/>
          <p:cNvGrpSpPr/>
          <p:nvPr/>
        </p:nvGrpSpPr>
        <p:grpSpPr>
          <a:xfrm>
            <a:off x="5216742" y="3903807"/>
            <a:ext cx="1943100" cy="691515"/>
            <a:chOff x="4991892" y="3768897"/>
            <a:chExt cx="1943100" cy="691515"/>
          </a:xfrm>
        </p:grpSpPr>
        <p:cxnSp>
          <p:nvCxnSpPr>
            <p:cNvPr id="482" name="Straight Connector 116"/>
            <p:cNvCxnSpPr>
              <a:cxnSpLocks noChangeShapeType="1"/>
            </p:cNvCxnSpPr>
            <p:nvPr/>
          </p:nvCxnSpPr>
          <p:spPr bwMode="auto">
            <a:xfrm flipH="1">
              <a:off x="5178582" y="4041312"/>
              <a:ext cx="1756410" cy="0"/>
            </a:xfrm>
            <a:prstGeom prst="line">
              <a:avLst/>
            </a:prstGeom>
            <a:noFill/>
            <a:ln w="22225" algn="ctr">
              <a:solidFill>
                <a:srgbClr val="86A9D1"/>
              </a:solidFill>
              <a:round/>
              <a:headEnd/>
              <a:tailEnd/>
            </a:ln>
          </p:spPr>
        </p:cxnSp>
        <p:cxnSp>
          <p:nvCxnSpPr>
            <p:cNvPr id="476" name="Straight Connector 105"/>
            <p:cNvCxnSpPr>
              <a:cxnSpLocks noChangeShapeType="1"/>
            </p:cNvCxnSpPr>
            <p:nvPr/>
          </p:nvCxnSpPr>
          <p:spPr bwMode="auto">
            <a:xfrm flipV="1">
              <a:off x="4991892" y="4041312"/>
              <a:ext cx="184784" cy="419100"/>
            </a:xfrm>
            <a:prstGeom prst="line">
              <a:avLst/>
            </a:prstGeom>
            <a:noFill/>
            <a:ln w="22225" algn="ctr">
              <a:solidFill>
                <a:srgbClr val="86A9D1"/>
              </a:solidFill>
              <a:round/>
              <a:headEnd/>
              <a:tailEnd/>
            </a:ln>
          </p:spPr>
        </p:cxnSp>
        <p:sp>
          <p:nvSpPr>
            <p:cNvPr id="484" name="TextBox 118"/>
            <p:cNvSpPr txBox="1">
              <a:spLocks noChangeArrowheads="1"/>
            </p:cNvSpPr>
            <p:nvPr/>
          </p:nvSpPr>
          <p:spPr bwMode="auto">
            <a:xfrm>
              <a:off x="5231922" y="3768897"/>
              <a:ext cx="1510664" cy="298258"/>
            </a:xfrm>
            <a:prstGeom prst="rect">
              <a:avLst/>
            </a:prstGeom>
            <a:noFill/>
            <a:ln w="9525">
              <a:noFill/>
              <a:miter lim="800000"/>
              <a:headEnd/>
              <a:tailEnd/>
            </a:ln>
          </p:spPr>
          <p:txBody>
            <a:bodyPr lIns="104240" tIns="52119" rIns="104240" bIns="52119">
              <a:spAutoFit/>
            </a:bodyPr>
            <a:lstStyle/>
            <a:p>
              <a:pPr algn="ctr">
                <a:defRPr/>
              </a:pPr>
              <a:r>
                <a:rPr lang="en-US" sz="1254" b="1" dirty="0">
                  <a:latin typeface="Segoe UI Light" pitchFamily="34" charset="0"/>
                  <a:cs typeface="Segoe UI" pitchFamily="34" charset="0"/>
                </a:rPr>
                <a:t>72° C</a:t>
              </a:r>
              <a:endParaRPr lang="en-US" sz="1254" dirty="0">
                <a:solidFill>
                  <a:srgbClr val="000000"/>
                </a:solidFill>
                <a:cs typeface="Segoe UI" pitchFamily="34" charset="0"/>
              </a:endParaRPr>
            </a:p>
          </p:txBody>
        </p:sp>
      </p:grpSp>
      <p:sp>
        <p:nvSpPr>
          <p:cNvPr id="469" name="TextBox 82"/>
          <p:cNvSpPr txBox="1">
            <a:spLocks noChangeArrowheads="1"/>
          </p:cNvSpPr>
          <p:nvPr/>
        </p:nvSpPr>
        <p:spPr bwMode="auto">
          <a:xfrm>
            <a:off x="1406818" y="5512010"/>
            <a:ext cx="6776085" cy="421048"/>
          </a:xfrm>
          <a:prstGeom prst="rect">
            <a:avLst/>
          </a:prstGeom>
          <a:noFill/>
          <a:ln w="9525">
            <a:noFill/>
            <a:miter lim="800000"/>
            <a:headEnd/>
            <a:tailEnd/>
          </a:ln>
        </p:spPr>
        <p:txBody>
          <a:bodyPr lIns="104240" tIns="52119" rIns="104240" bIns="52119">
            <a:spAutoFit/>
          </a:bodyPr>
          <a:lstStyle/>
          <a:p>
            <a:pPr>
              <a:defRPr/>
            </a:pPr>
            <a:r>
              <a:rPr lang="en-US" sz="2052" b="1" dirty="0" smtClean="0">
                <a:latin typeface="Segoe UI Semibold" pitchFamily="34" charset="0"/>
                <a:cs typeface="Aharoni" pitchFamily="2" charset="-79"/>
              </a:rPr>
              <a:t>Repeat x ~25-30 cycles</a:t>
            </a:r>
            <a:endParaRPr lang="en-US" sz="2052" b="1" dirty="0">
              <a:latin typeface="Segoe UI Semibold" pitchFamily="34" charset="0"/>
              <a:cs typeface="Aharoni" pitchFamily="2" charset="-79"/>
            </a:endParaRPr>
          </a:p>
        </p:txBody>
      </p:sp>
      <p:cxnSp>
        <p:nvCxnSpPr>
          <p:cNvPr id="487" name="Straight Connector 121"/>
          <p:cNvCxnSpPr>
            <a:cxnSpLocks noChangeShapeType="1"/>
          </p:cNvCxnSpPr>
          <p:nvPr/>
        </p:nvCxnSpPr>
        <p:spPr bwMode="auto">
          <a:xfrm rot="16200000" flipH="1">
            <a:off x="433286" y="3804624"/>
            <a:ext cx="4206240" cy="0"/>
          </a:xfrm>
          <a:prstGeom prst="line">
            <a:avLst/>
          </a:prstGeom>
          <a:noFill/>
          <a:ln w="3175" algn="ctr">
            <a:solidFill>
              <a:schemeClr val="accent5">
                <a:lumMod val="25000"/>
              </a:schemeClr>
            </a:solidFill>
            <a:prstDash val="dash"/>
            <a:round/>
            <a:headEnd/>
            <a:tailEnd/>
          </a:ln>
        </p:spPr>
      </p:cxnSp>
      <p:cxnSp>
        <p:nvCxnSpPr>
          <p:cNvPr id="488" name="Straight Connector 124"/>
          <p:cNvCxnSpPr>
            <a:cxnSpLocks noChangeShapeType="1"/>
          </p:cNvCxnSpPr>
          <p:nvPr/>
        </p:nvCxnSpPr>
        <p:spPr bwMode="auto">
          <a:xfrm rot="16200000" flipH="1">
            <a:off x="4881462" y="3804624"/>
            <a:ext cx="4206240" cy="0"/>
          </a:xfrm>
          <a:prstGeom prst="line">
            <a:avLst/>
          </a:prstGeom>
          <a:noFill/>
          <a:ln w="3175" algn="ctr">
            <a:solidFill>
              <a:schemeClr val="accent5">
                <a:lumMod val="25000"/>
              </a:schemeClr>
            </a:solidFill>
            <a:prstDash val="dash"/>
            <a:round/>
            <a:headEnd/>
            <a:tailEnd/>
          </a:ln>
        </p:spPr>
      </p:cxnSp>
      <p:grpSp>
        <p:nvGrpSpPr>
          <p:cNvPr id="66" name="Group 2561"/>
          <p:cNvGrpSpPr>
            <a:grpSpLocks/>
          </p:cNvGrpSpPr>
          <p:nvPr/>
        </p:nvGrpSpPr>
        <p:grpSpPr bwMode="auto">
          <a:xfrm flipH="1">
            <a:off x="521140" y="1833397"/>
            <a:ext cx="1725612" cy="1584325"/>
            <a:chOff x="839" y="845"/>
            <a:chExt cx="2676" cy="2404"/>
          </a:xfrm>
          <a:effectLst/>
        </p:grpSpPr>
        <p:sp>
          <p:nvSpPr>
            <p:cNvPr id="67" name="Freeform 2562"/>
            <p:cNvSpPr>
              <a:spLocks/>
            </p:cNvSpPr>
            <p:nvPr/>
          </p:nvSpPr>
          <p:spPr bwMode="auto">
            <a:xfrm>
              <a:off x="839" y="845"/>
              <a:ext cx="2676" cy="2404"/>
            </a:xfrm>
            <a:custGeom>
              <a:avLst/>
              <a:gdLst>
                <a:gd name="T0" fmla="*/ 2708 w 4656"/>
                <a:gd name="T1" fmla="*/ 2147 h 3893"/>
                <a:gd name="T2" fmla="*/ 1878 w 4656"/>
                <a:gd name="T3" fmla="*/ 1021 h 3893"/>
                <a:gd name="T4" fmla="*/ 2699 w 4656"/>
                <a:gd name="T5" fmla="*/ 1807 h 3893"/>
                <a:gd name="T6" fmla="*/ 3458 w 4656"/>
                <a:gd name="T7" fmla="*/ 1074 h 3893"/>
                <a:gd name="T8" fmla="*/ 3554 w 4656"/>
                <a:gd name="T9" fmla="*/ 2348 h 3893"/>
                <a:gd name="T10" fmla="*/ 2708 w 4656"/>
                <a:gd name="T11" fmla="*/ 2234 h 3893"/>
                <a:gd name="T12" fmla="*/ 4060 w 4656"/>
                <a:gd name="T13" fmla="*/ 1632 h 3893"/>
                <a:gd name="T14" fmla="*/ 2280 w 4656"/>
                <a:gd name="T15" fmla="*/ 777 h 3893"/>
                <a:gd name="T16" fmla="*/ 526 w 4656"/>
                <a:gd name="T17" fmla="*/ 1850 h 3893"/>
                <a:gd name="T18" fmla="*/ 1137 w 4656"/>
                <a:gd name="T19" fmla="*/ 733 h 3893"/>
                <a:gd name="T20" fmla="*/ 1617 w 4656"/>
                <a:gd name="T21" fmla="*/ 2444 h 3893"/>
                <a:gd name="T22" fmla="*/ 2725 w 4656"/>
                <a:gd name="T23" fmla="*/ 1719 h 3893"/>
                <a:gd name="T24" fmla="*/ 2821 w 4656"/>
                <a:gd name="T25" fmla="*/ 3090 h 3893"/>
                <a:gd name="T26" fmla="*/ 3388 w 4656"/>
                <a:gd name="T27" fmla="*/ 2679 h 3893"/>
                <a:gd name="T28" fmla="*/ 526 w 4656"/>
                <a:gd name="T29" fmla="*/ 2156 h 3893"/>
                <a:gd name="T30" fmla="*/ 1870 w 4656"/>
                <a:gd name="T31" fmla="*/ 3159 h 3893"/>
                <a:gd name="T32" fmla="*/ 3179 w 4656"/>
                <a:gd name="T33" fmla="*/ 1999 h 3893"/>
                <a:gd name="T34" fmla="*/ 1425 w 4656"/>
                <a:gd name="T35" fmla="*/ 1423 h 3893"/>
                <a:gd name="T36" fmla="*/ 1503 w 4656"/>
                <a:gd name="T37" fmla="*/ 271 h 3893"/>
                <a:gd name="T38" fmla="*/ 2629 w 4656"/>
                <a:gd name="T39" fmla="*/ 533 h 3893"/>
                <a:gd name="T40" fmla="*/ 4008 w 4656"/>
                <a:gd name="T41" fmla="*/ 620 h 3893"/>
                <a:gd name="T42" fmla="*/ 3886 w 4656"/>
                <a:gd name="T43" fmla="*/ 1527 h 3893"/>
                <a:gd name="T44" fmla="*/ 4322 w 4656"/>
                <a:gd name="T45" fmla="*/ 1082 h 3893"/>
                <a:gd name="T46" fmla="*/ 3318 w 4656"/>
                <a:gd name="T47" fmla="*/ 2269 h 3893"/>
                <a:gd name="T48" fmla="*/ 3432 w 4656"/>
                <a:gd name="T49" fmla="*/ 358 h 3893"/>
                <a:gd name="T50" fmla="*/ 3100 w 4656"/>
                <a:gd name="T51" fmla="*/ 951 h 3893"/>
                <a:gd name="T52" fmla="*/ 1852 w 4656"/>
                <a:gd name="T53" fmla="*/ 367 h 3893"/>
                <a:gd name="T54" fmla="*/ 892 w 4656"/>
                <a:gd name="T55" fmla="*/ 515 h 3893"/>
                <a:gd name="T56" fmla="*/ 1276 w 4656"/>
                <a:gd name="T57" fmla="*/ 437 h 3893"/>
                <a:gd name="T58" fmla="*/ 2821 w 4656"/>
                <a:gd name="T59" fmla="*/ 1065 h 3893"/>
                <a:gd name="T60" fmla="*/ 2079 w 4656"/>
                <a:gd name="T61" fmla="*/ 585 h 3893"/>
                <a:gd name="T62" fmla="*/ 1564 w 4656"/>
                <a:gd name="T63" fmla="*/ 1152 h 3893"/>
                <a:gd name="T64" fmla="*/ 246 w 4656"/>
                <a:gd name="T65" fmla="*/ 1196 h 3893"/>
                <a:gd name="T66" fmla="*/ 500 w 4656"/>
                <a:gd name="T67" fmla="*/ 1239 h 3893"/>
                <a:gd name="T68" fmla="*/ 1163 w 4656"/>
                <a:gd name="T69" fmla="*/ 2775 h 3893"/>
                <a:gd name="T70" fmla="*/ 1966 w 4656"/>
                <a:gd name="T71" fmla="*/ 2313 h 3893"/>
                <a:gd name="T72" fmla="*/ 2201 w 4656"/>
                <a:gd name="T73" fmla="*/ 3002 h 3893"/>
                <a:gd name="T74" fmla="*/ 1337 w 4656"/>
                <a:gd name="T75" fmla="*/ 3395 h 3893"/>
                <a:gd name="T76" fmla="*/ 1870 w 4656"/>
                <a:gd name="T77" fmla="*/ 2967 h 3893"/>
                <a:gd name="T78" fmla="*/ 2996 w 4656"/>
                <a:gd name="T79" fmla="*/ 3893 h 3893"/>
                <a:gd name="T80" fmla="*/ 4357 w 4656"/>
                <a:gd name="T81" fmla="*/ 2959 h 3893"/>
                <a:gd name="T82" fmla="*/ 2437 w 4656"/>
                <a:gd name="T83" fmla="*/ 2767 h 3893"/>
                <a:gd name="T84" fmla="*/ 3921 w 4656"/>
                <a:gd name="T85" fmla="*/ 1815 h 3893"/>
                <a:gd name="T86" fmla="*/ 4488 w 4656"/>
                <a:gd name="T87" fmla="*/ 1781 h 3893"/>
                <a:gd name="T88" fmla="*/ 3999 w 4656"/>
                <a:gd name="T89" fmla="*/ 3299 h 3893"/>
                <a:gd name="T90" fmla="*/ 4532 w 4656"/>
                <a:gd name="T91" fmla="*/ 2575 h 3893"/>
                <a:gd name="T92" fmla="*/ 4095 w 4656"/>
                <a:gd name="T93" fmla="*/ 1929 h 3893"/>
                <a:gd name="T94" fmla="*/ 1599 w 4656"/>
                <a:gd name="T95" fmla="*/ 3159 h 3893"/>
                <a:gd name="T96" fmla="*/ 395 w 4656"/>
                <a:gd name="T97" fmla="*/ 1545 h 3893"/>
                <a:gd name="T98" fmla="*/ 534 w 4656"/>
                <a:gd name="T99" fmla="*/ 2575 h 3893"/>
                <a:gd name="T100" fmla="*/ 2 w 4656"/>
                <a:gd name="T101" fmla="*/ 2042 h 3893"/>
                <a:gd name="T102" fmla="*/ 683 w 4656"/>
                <a:gd name="T103" fmla="*/ 1824 h 3893"/>
                <a:gd name="T104" fmla="*/ 526 w 4656"/>
                <a:gd name="T105" fmla="*/ 2540 h 3893"/>
                <a:gd name="T106" fmla="*/ 1617 w 4656"/>
                <a:gd name="T107" fmla="*/ 3177 h 3893"/>
                <a:gd name="T108" fmla="*/ 2454 w 4656"/>
                <a:gd name="T109" fmla="*/ 2357 h 3893"/>
                <a:gd name="T110" fmla="*/ 1564 w 4656"/>
                <a:gd name="T111" fmla="*/ 2662 h 3893"/>
                <a:gd name="T112" fmla="*/ 639 w 4656"/>
                <a:gd name="T113" fmla="*/ 2575 h 3893"/>
                <a:gd name="T114" fmla="*/ 1730 w 4656"/>
                <a:gd name="T115" fmla="*/ 759 h 3893"/>
                <a:gd name="T116" fmla="*/ 2367 w 4656"/>
                <a:gd name="T117" fmla="*/ 44 h 3893"/>
                <a:gd name="T118" fmla="*/ 2324 w 4656"/>
                <a:gd name="T119" fmla="*/ 1597 h 3893"/>
                <a:gd name="T120" fmla="*/ 2044 w 4656"/>
                <a:gd name="T121" fmla="*/ 1475 h 389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656"/>
                <a:gd name="T184" fmla="*/ 0 h 3893"/>
                <a:gd name="T185" fmla="*/ 4656 w 4656"/>
                <a:gd name="T186" fmla="*/ 3893 h 389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656" h="3893">
                  <a:moveTo>
                    <a:pt x="1311" y="1283"/>
                  </a:moveTo>
                  <a:cubicBezTo>
                    <a:pt x="1320" y="1370"/>
                    <a:pt x="1318" y="1459"/>
                    <a:pt x="1337" y="1545"/>
                  </a:cubicBezTo>
                  <a:cubicBezTo>
                    <a:pt x="1342" y="1570"/>
                    <a:pt x="1367" y="1585"/>
                    <a:pt x="1381" y="1606"/>
                  </a:cubicBezTo>
                  <a:cubicBezTo>
                    <a:pt x="1504" y="1798"/>
                    <a:pt x="1403" y="1697"/>
                    <a:pt x="1608" y="1842"/>
                  </a:cubicBezTo>
                  <a:cubicBezTo>
                    <a:pt x="1764" y="1953"/>
                    <a:pt x="1940" y="1998"/>
                    <a:pt x="2114" y="2069"/>
                  </a:cubicBezTo>
                  <a:cubicBezTo>
                    <a:pt x="2241" y="2121"/>
                    <a:pt x="2379" y="2181"/>
                    <a:pt x="2516" y="2199"/>
                  </a:cubicBezTo>
                  <a:cubicBezTo>
                    <a:pt x="2565" y="2196"/>
                    <a:pt x="2616" y="2204"/>
                    <a:pt x="2664" y="2191"/>
                  </a:cubicBezTo>
                  <a:cubicBezTo>
                    <a:pt x="2684" y="2186"/>
                    <a:pt x="2689" y="2156"/>
                    <a:pt x="2708" y="2147"/>
                  </a:cubicBezTo>
                  <a:cubicBezTo>
                    <a:pt x="2719" y="2141"/>
                    <a:pt x="2731" y="2136"/>
                    <a:pt x="2742" y="2130"/>
                  </a:cubicBezTo>
                  <a:cubicBezTo>
                    <a:pt x="2805" y="1942"/>
                    <a:pt x="2753" y="1740"/>
                    <a:pt x="2690" y="1562"/>
                  </a:cubicBezTo>
                  <a:cubicBezTo>
                    <a:pt x="2666" y="1494"/>
                    <a:pt x="2657" y="1420"/>
                    <a:pt x="2629" y="1353"/>
                  </a:cubicBezTo>
                  <a:cubicBezTo>
                    <a:pt x="2613" y="1315"/>
                    <a:pt x="2593" y="1278"/>
                    <a:pt x="2577" y="1239"/>
                  </a:cubicBezTo>
                  <a:cubicBezTo>
                    <a:pt x="2563" y="1203"/>
                    <a:pt x="2568" y="1166"/>
                    <a:pt x="2542" y="1135"/>
                  </a:cubicBezTo>
                  <a:cubicBezTo>
                    <a:pt x="2481" y="1062"/>
                    <a:pt x="2369" y="1005"/>
                    <a:pt x="2280" y="978"/>
                  </a:cubicBezTo>
                  <a:cubicBezTo>
                    <a:pt x="2155" y="984"/>
                    <a:pt x="2029" y="982"/>
                    <a:pt x="1905" y="995"/>
                  </a:cubicBezTo>
                  <a:cubicBezTo>
                    <a:pt x="1893" y="996"/>
                    <a:pt x="1888" y="1013"/>
                    <a:pt x="1878" y="1021"/>
                  </a:cubicBezTo>
                  <a:cubicBezTo>
                    <a:pt x="1840" y="1051"/>
                    <a:pt x="1802" y="1084"/>
                    <a:pt x="1756" y="1100"/>
                  </a:cubicBezTo>
                  <a:cubicBezTo>
                    <a:pt x="1743" y="1121"/>
                    <a:pt x="1726" y="1140"/>
                    <a:pt x="1713" y="1161"/>
                  </a:cubicBezTo>
                  <a:cubicBezTo>
                    <a:pt x="1698" y="1186"/>
                    <a:pt x="1695" y="1221"/>
                    <a:pt x="1686" y="1248"/>
                  </a:cubicBezTo>
                  <a:cubicBezTo>
                    <a:pt x="1692" y="1306"/>
                    <a:pt x="1692" y="1366"/>
                    <a:pt x="1704" y="1423"/>
                  </a:cubicBezTo>
                  <a:cubicBezTo>
                    <a:pt x="1710" y="1448"/>
                    <a:pt x="1739" y="1493"/>
                    <a:pt x="1739" y="1493"/>
                  </a:cubicBezTo>
                  <a:cubicBezTo>
                    <a:pt x="1768" y="1630"/>
                    <a:pt x="1908" y="1649"/>
                    <a:pt x="2018" y="1693"/>
                  </a:cubicBezTo>
                  <a:cubicBezTo>
                    <a:pt x="2096" y="1724"/>
                    <a:pt x="2127" y="1748"/>
                    <a:pt x="2201" y="1763"/>
                  </a:cubicBezTo>
                  <a:cubicBezTo>
                    <a:pt x="2360" y="1795"/>
                    <a:pt x="2542" y="1797"/>
                    <a:pt x="2699" y="1807"/>
                  </a:cubicBezTo>
                  <a:cubicBezTo>
                    <a:pt x="2758" y="1836"/>
                    <a:pt x="2808" y="1849"/>
                    <a:pt x="2873" y="1859"/>
                  </a:cubicBezTo>
                  <a:cubicBezTo>
                    <a:pt x="3016" y="1933"/>
                    <a:pt x="3167" y="1880"/>
                    <a:pt x="3336" y="1877"/>
                  </a:cubicBezTo>
                  <a:cubicBezTo>
                    <a:pt x="3362" y="1850"/>
                    <a:pt x="3414" y="1818"/>
                    <a:pt x="3449" y="1807"/>
                  </a:cubicBezTo>
                  <a:cubicBezTo>
                    <a:pt x="3485" y="1760"/>
                    <a:pt x="3497" y="1712"/>
                    <a:pt x="3519" y="1658"/>
                  </a:cubicBezTo>
                  <a:cubicBezTo>
                    <a:pt x="3551" y="1578"/>
                    <a:pt x="3583" y="1500"/>
                    <a:pt x="3598" y="1414"/>
                  </a:cubicBezTo>
                  <a:cubicBezTo>
                    <a:pt x="3595" y="1333"/>
                    <a:pt x="3597" y="1251"/>
                    <a:pt x="3589" y="1170"/>
                  </a:cubicBezTo>
                  <a:cubicBezTo>
                    <a:pt x="3587" y="1147"/>
                    <a:pt x="3543" y="1095"/>
                    <a:pt x="3528" y="1091"/>
                  </a:cubicBezTo>
                  <a:cubicBezTo>
                    <a:pt x="3481" y="1079"/>
                    <a:pt x="3505" y="1085"/>
                    <a:pt x="3458" y="1074"/>
                  </a:cubicBezTo>
                  <a:cubicBezTo>
                    <a:pt x="3370" y="1086"/>
                    <a:pt x="3388" y="1092"/>
                    <a:pt x="3318" y="1126"/>
                  </a:cubicBezTo>
                  <a:cubicBezTo>
                    <a:pt x="3298" y="1168"/>
                    <a:pt x="3287" y="1166"/>
                    <a:pt x="3257" y="1196"/>
                  </a:cubicBezTo>
                  <a:cubicBezTo>
                    <a:pt x="3251" y="1208"/>
                    <a:pt x="3245" y="1219"/>
                    <a:pt x="3240" y="1231"/>
                  </a:cubicBezTo>
                  <a:cubicBezTo>
                    <a:pt x="3233" y="1248"/>
                    <a:pt x="3222" y="1283"/>
                    <a:pt x="3222" y="1283"/>
                  </a:cubicBezTo>
                  <a:cubicBezTo>
                    <a:pt x="3235" y="1396"/>
                    <a:pt x="3250" y="1537"/>
                    <a:pt x="3336" y="1623"/>
                  </a:cubicBezTo>
                  <a:cubicBezTo>
                    <a:pt x="3386" y="1723"/>
                    <a:pt x="3446" y="1818"/>
                    <a:pt x="3537" y="1885"/>
                  </a:cubicBezTo>
                  <a:cubicBezTo>
                    <a:pt x="3546" y="1904"/>
                    <a:pt x="3572" y="1917"/>
                    <a:pt x="3572" y="1938"/>
                  </a:cubicBezTo>
                  <a:cubicBezTo>
                    <a:pt x="3579" y="2260"/>
                    <a:pt x="3593" y="2198"/>
                    <a:pt x="3554" y="2348"/>
                  </a:cubicBezTo>
                  <a:cubicBezTo>
                    <a:pt x="3547" y="2407"/>
                    <a:pt x="3551" y="2438"/>
                    <a:pt x="3510" y="2479"/>
                  </a:cubicBezTo>
                  <a:cubicBezTo>
                    <a:pt x="3501" y="2509"/>
                    <a:pt x="3488" y="2518"/>
                    <a:pt x="3467" y="2540"/>
                  </a:cubicBezTo>
                  <a:cubicBezTo>
                    <a:pt x="3436" y="2660"/>
                    <a:pt x="3350" y="2598"/>
                    <a:pt x="3214" y="2592"/>
                  </a:cubicBezTo>
                  <a:cubicBezTo>
                    <a:pt x="3170" y="2580"/>
                    <a:pt x="3122" y="2579"/>
                    <a:pt x="3083" y="2557"/>
                  </a:cubicBezTo>
                  <a:cubicBezTo>
                    <a:pt x="3063" y="2545"/>
                    <a:pt x="3044" y="2530"/>
                    <a:pt x="3022" y="2522"/>
                  </a:cubicBezTo>
                  <a:cubicBezTo>
                    <a:pt x="2921" y="2483"/>
                    <a:pt x="2817" y="2456"/>
                    <a:pt x="2716" y="2418"/>
                  </a:cubicBezTo>
                  <a:cubicBezTo>
                    <a:pt x="2669" y="2400"/>
                    <a:pt x="2653" y="2363"/>
                    <a:pt x="2620" y="2330"/>
                  </a:cubicBezTo>
                  <a:cubicBezTo>
                    <a:pt x="2636" y="2268"/>
                    <a:pt x="2662" y="2260"/>
                    <a:pt x="2708" y="2234"/>
                  </a:cubicBezTo>
                  <a:cubicBezTo>
                    <a:pt x="2726" y="2224"/>
                    <a:pt x="2740" y="2204"/>
                    <a:pt x="2760" y="2199"/>
                  </a:cubicBezTo>
                  <a:cubicBezTo>
                    <a:pt x="2810" y="2188"/>
                    <a:pt x="2857" y="2173"/>
                    <a:pt x="2908" y="2165"/>
                  </a:cubicBezTo>
                  <a:cubicBezTo>
                    <a:pt x="3059" y="2168"/>
                    <a:pt x="3211" y="2168"/>
                    <a:pt x="3362" y="2173"/>
                  </a:cubicBezTo>
                  <a:cubicBezTo>
                    <a:pt x="3437" y="2176"/>
                    <a:pt x="3551" y="2248"/>
                    <a:pt x="3606" y="2295"/>
                  </a:cubicBezTo>
                  <a:cubicBezTo>
                    <a:pt x="3652" y="2334"/>
                    <a:pt x="3667" y="2384"/>
                    <a:pt x="3729" y="2400"/>
                  </a:cubicBezTo>
                  <a:cubicBezTo>
                    <a:pt x="3808" y="2479"/>
                    <a:pt x="3889" y="2417"/>
                    <a:pt x="3938" y="2348"/>
                  </a:cubicBezTo>
                  <a:cubicBezTo>
                    <a:pt x="4027" y="2223"/>
                    <a:pt x="4110" y="2061"/>
                    <a:pt x="4148" y="1911"/>
                  </a:cubicBezTo>
                  <a:cubicBezTo>
                    <a:pt x="4137" y="1819"/>
                    <a:pt x="4112" y="1712"/>
                    <a:pt x="4060" y="1632"/>
                  </a:cubicBezTo>
                  <a:cubicBezTo>
                    <a:pt x="4034" y="1592"/>
                    <a:pt x="4000" y="1558"/>
                    <a:pt x="3973" y="1519"/>
                  </a:cubicBezTo>
                  <a:cubicBezTo>
                    <a:pt x="3932" y="1458"/>
                    <a:pt x="3899" y="1391"/>
                    <a:pt x="3851" y="1335"/>
                  </a:cubicBezTo>
                  <a:cubicBezTo>
                    <a:pt x="3795" y="1270"/>
                    <a:pt x="3706" y="1141"/>
                    <a:pt x="3615" y="1117"/>
                  </a:cubicBezTo>
                  <a:cubicBezTo>
                    <a:pt x="3516" y="1018"/>
                    <a:pt x="3394" y="990"/>
                    <a:pt x="3266" y="943"/>
                  </a:cubicBezTo>
                  <a:cubicBezTo>
                    <a:pt x="3124" y="891"/>
                    <a:pt x="2982" y="847"/>
                    <a:pt x="2838" y="803"/>
                  </a:cubicBezTo>
                  <a:cubicBezTo>
                    <a:pt x="2730" y="770"/>
                    <a:pt x="2637" y="724"/>
                    <a:pt x="2524" y="707"/>
                  </a:cubicBezTo>
                  <a:cubicBezTo>
                    <a:pt x="2466" y="710"/>
                    <a:pt x="2407" y="706"/>
                    <a:pt x="2350" y="716"/>
                  </a:cubicBezTo>
                  <a:cubicBezTo>
                    <a:pt x="2332" y="719"/>
                    <a:pt x="2291" y="769"/>
                    <a:pt x="2280" y="777"/>
                  </a:cubicBezTo>
                  <a:cubicBezTo>
                    <a:pt x="2258" y="793"/>
                    <a:pt x="2233" y="805"/>
                    <a:pt x="2210" y="821"/>
                  </a:cubicBezTo>
                  <a:cubicBezTo>
                    <a:pt x="2083" y="908"/>
                    <a:pt x="1941" y="985"/>
                    <a:pt x="1791" y="1021"/>
                  </a:cubicBezTo>
                  <a:cubicBezTo>
                    <a:pt x="1563" y="1150"/>
                    <a:pt x="1480" y="1286"/>
                    <a:pt x="1364" y="1519"/>
                  </a:cubicBezTo>
                  <a:cubicBezTo>
                    <a:pt x="1337" y="1574"/>
                    <a:pt x="1301" y="1626"/>
                    <a:pt x="1285" y="1685"/>
                  </a:cubicBezTo>
                  <a:cubicBezTo>
                    <a:pt x="1227" y="1904"/>
                    <a:pt x="1169" y="2027"/>
                    <a:pt x="1041" y="2217"/>
                  </a:cubicBezTo>
                  <a:cubicBezTo>
                    <a:pt x="1002" y="2275"/>
                    <a:pt x="968" y="2343"/>
                    <a:pt x="910" y="2383"/>
                  </a:cubicBezTo>
                  <a:cubicBezTo>
                    <a:pt x="841" y="2314"/>
                    <a:pt x="815" y="2210"/>
                    <a:pt x="761" y="2130"/>
                  </a:cubicBezTo>
                  <a:cubicBezTo>
                    <a:pt x="693" y="2028"/>
                    <a:pt x="597" y="1949"/>
                    <a:pt x="526" y="1850"/>
                  </a:cubicBezTo>
                  <a:cubicBezTo>
                    <a:pt x="500" y="1814"/>
                    <a:pt x="481" y="1774"/>
                    <a:pt x="456" y="1737"/>
                  </a:cubicBezTo>
                  <a:cubicBezTo>
                    <a:pt x="439" y="1679"/>
                    <a:pt x="431" y="1622"/>
                    <a:pt x="421" y="1562"/>
                  </a:cubicBezTo>
                  <a:cubicBezTo>
                    <a:pt x="428" y="1352"/>
                    <a:pt x="405" y="1302"/>
                    <a:pt x="491" y="1152"/>
                  </a:cubicBezTo>
                  <a:cubicBezTo>
                    <a:pt x="500" y="1102"/>
                    <a:pt x="501" y="1076"/>
                    <a:pt x="543" y="1047"/>
                  </a:cubicBezTo>
                  <a:cubicBezTo>
                    <a:pt x="565" y="1003"/>
                    <a:pt x="588" y="941"/>
                    <a:pt x="630" y="908"/>
                  </a:cubicBezTo>
                  <a:cubicBezTo>
                    <a:pt x="670" y="876"/>
                    <a:pt x="730" y="845"/>
                    <a:pt x="779" y="821"/>
                  </a:cubicBezTo>
                  <a:cubicBezTo>
                    <a:pt x="838" y="760"/>
                    <a:pt x="941" y="740"/>
                    <a:pt x="1023" y="725"/>
                  </a:cubicBezTo>
                  <a:cubicBezTo>
                    <a:pt x="1061" y="728"/>
                    <a:pt x="1102" y="719"/>
                    <a:pt x="1137" y="733"/>
                  </a:cubicBezTo>
                  <a:cubicBezTo>
                    <a:pt x="1152" y="739"/>
                    <a:pt x="1146" y="763"/>
                    <a:pt x="1154" y="777"/>
                  </a:cubicBezTo>
                  <a:cubicBezTo>
                    <a:pt x="1181" y="827"/>
                    <a:pt x="1214" y="861"/>
                    <a:pt x="1233" y="917"/>
                  </a:cubicBezTo>
                  <a:cubicBezTo>
                    <a:pt x="1248" y="1015"/>
                    <a:pt x="1297" y="1102"/>
                    <a:pt x="1329" y="1196"/>
                  </a:cubicBezTo>
                  <a:cubicBezTo>
                    <a:pt x="1344" y="1295"/>
                    <a:pt x="1389" y="1385"/>
                    <a:pt x="1407" y="1484"/>
                  </a:cubicBezTo>
                  <a:cubicBezTo>
                    <a:pt x="1434" y="1632"/>
                    <a:pt x="1428" y="1781"/>
                    <a:pt x="1451" y="1929"/>
                  </a:cubicBezTo>
                  <a:cubicBezTo>
                    <a:pt x="1460" y="1990"/>
                    <a:pt x="1497" y="2044"/>
                    <a:pt x="1512" y="2103"/>
                  </a:cubicBezTo>
                  <a:cubicBezTo>
                    <a:pt x="1535" y="2194"/>
                    <a:pt x="1554" y="2245"/>
                    <a:pt x="1590" y="2330"/>
                  </a:cubicBezTo>
                  <a:cubicBezTo>
                    <a:pt x="1639" y="2446"/>
                    <a:pt x="1582" y="2338"/>
                    <a:pt x="1617" y="2444"/>
                  </a:cubicBezTo>
                  <a:cubicBezTo>
                    <a:pt x="1624" y="2466"/>
                    <a:pt x="1641" y="2484"/>
                    <a:pt x="1652" y="2505"/>
                  </a:cubicBezTo>
                  <a:cubicBezTo>
                    <a:pt x="1671" y="2610"/>
                    <a:pt x="1706" y="2644"/>
                    <a:pt x="1809" y="2671"/>
                  </a:cubicBezTo>
                  <a:cubicBezTo>
                    <a:pt x="2173" y="2656"/>
                    <a:pt x="2475" y="2761"/>
                    <a:pt x="2673" y="2461"/>
                  </a:cubicBezTo>
                  <a:cubicBezTo>
                    <a:pt x="2691" y="2409"/>
                    <a:pt x="2714" y="2358"/>
                    <a:pt x="2725" y="2304"/>
                  </a:cubicBezTo>
                  <a:cubicBezTo>
                    <a:pt x="2734" y="2260"/>
                    <a:pt x="2738" y="2216"/>
                    <a:pt x="2751" y="2173"/>
                  </a:cubicBezTo>
                  <a:cubicBezTo>
                    <a:pt x="2761" y="2138"/>
                    <a:pt x="2777" y="2105"/>
                    <a:pt x="2786" y="2069"/>
                  </a:cubicBezTo>
                  <a:cubicBezTo>
                    <a:pt x="2783" y="1984"/>
                    <a:pt x="2784" y="1899"/>
                    <a:pt x="2777" y="1815"/>
                  </a:cubicBezTo>
                  <a:cubicBezTo>
                    <a:pt x="2774" y="1779"/>
                    <a:pt x="2725" y="1719"/>
                    <a:pt x="2725" y="1719"/>
                  </a:cubicBezTo>
                  <a:cubicBezTo>
                    <a:pt x="2642" y="1730"/>
                    <a:pt x="2559" y="1739"/>
                    <a:pt x="2481" y="1772"/>
                  </a:cubicBezTo>
                  <a:cubicBezTo>
                    <a:pt x="2379" y="1815"/>
                    <a:pt x="2291" y="1887"/>
                    <a:pt x="2193" y="1938"/>
                  </a:cubicBezTo>
                  <a:cubicBezTo>
                    <a:pt x="2174" y="2012"/>
                    <a:pt x="2199" y="1937"/>
                    <a:pt x="2158" y="1999"/>
                  </a:cubicBezTo>
                  <a:cubicBezTo>
                    <a:pt x="2138" y="2028"/>
                    <a:pt x="2130" y="2064"/>
                    <a:pt x="2114" y="2095"/>
                  </a:cubicBezTo>
                  <a:cubicBezTo>
                    <a:pt x="2097" y="2128"/>
                    <a:pt x="2094" y="2173"/>
                    <a:pt x="2079" y="2208"/>
                  </a:cubicBezTo>
                  <a:cubicBezTo>
                    <a:pt x="2066" y="2274"/>
                    <a:pt x="2061" y="2338"/>
                    <a:pt x="2036" y="2400"/>
                  </a:cubicBezTo>
                  <a:cubicBezTo>
                    <a:pt x="1969" y="2793"/>
                    <a:pt x="2373" y="2981"/>
                    <a:pt x="2690" y="3046"/>
                  </a:cubicBezTo>
                  <a:cubicBezTo>
                    <a:pt x="2735" y="3068"/>
                    <a:pt x="2773" y="3072"/>
                    <a:pt x="2821" y="3090"/>
                  </a:cubicBezTo>
                  <a:cubicBezTo>
                    <a:pt x="2954" y="3140"/>
                    <a:pt x="2827" y="3118"/>
                    <a:pt x="2961" y="3133"/>
                  </a:cubicBezTo>
                  <a:cubicBezTo>
                    <a:pt x="3051" y="3171"/>
                    <a:pt x="3153" y="3198"/>
                    <a:pt x="3249" y="3212"/>
                  </a:cubicBezTo>
                  <a:cubicBezTo>
                    <a:pt x="3310" y="3209"/>
                    <a:pt x="3372" y="3214"/>
                    <a:pt x="3432" y="3203"/>
                  </a:cubicBezTo>
                  <a:cubicBezTo>
                    <a:pt x="3461" y="3198"/>
                    <a:pt x="3482" y="3169"/>
                    <a:pt x="3510" y="3159"/>
                  </a:cubicBezTo>
                  <a:cubicBezTo>
                    <a:pt x="3513" y="3148"/>
                    <a:pt x="3519" y="3137"/>
                    <a:pt x="3519" y="3125"/>
                  </a:cubicBezTo>
                  <a:cubicBezTo>
                    <a:pt x="3519" y="3032"/>
                    <a:pt x="3518" y="2938"/>
                    <a:pt x="3510" y="2845"/>
                  </a:cubicBezTo>
                  <a:cubicBezTo>
                    <a:pt x="3509" y="2830"/>
                    <a:pt x="3484" y="2798"/>
                    <a:pt x="3476" y="2784"/>
                  </a:cubicBezTo>
                  <a:cubicBezTo>
                    <a:pt x="3451" y="2741"/>
                    <a:pt x="3437" y="2696"/>
                    <a:pt x="3388" y="2679"/>
                  </a:cubicBezTo>
                  <a:cubicBezTo>
                    <a:pt x="3113" y="2694"/>
                    <a:pt x="3138" y="2678"/>
                    <a:pt x="2969" y="2732"/>
                  </a:cubicBezTo>
                  <a:cubicBezTo>
                    <a:pt x="2905" y="2752"/>
                    <a:pt x="2841" y="2773"/>
                    <a:pt x="2777" y="2793"/>
                  </a:cubicBezTo>
                  <a:cubicBezTo>
                    <a:pt x="2745" y="2803"/>
                    <a:pt x="2681" y="2819"/>
                    <a:pt x="2681" y="2819"/>
                  </a:cubicBezTo>
                  <a:cubicBezTo>
                    <a:pt x="2625" y="2858"/>
                    <a:pt x="2595" y="2848"/>
                    <a:pt x="2516" y="2854"/>
                  </a:cubicBezTo>
                  <a:cubicBezTo>
                    <a:pt x="1849" y="2846"/>
                    <a:pt x="1116" y="2988"/>
                    <a:pt x="561" y="2549"/>
                  </a:cubicBezTo>
                  <a:cubicBezTo>
                    <a:pt x="550" y="2506"/>
                    <a:pt x="528" y="2484"/>
                    <a:pt x="508" y="2444"/>
                  </a:cubicBezTo>
                  <a:cubicBezTo>
                    <a:pt x="477" y="2381"/>
                    <a:pt x="473" y="2310"/>
                    <a:pt x="456" y="2243"/>
                  </a:cubicBezTo>
                  <a:cubicBezTo>
                    <a:pt x="473" y="2190"/>
                    <a:pt x="475" y="2177"/>
                    <a:pt x="526" y="2156"/>
                  </a:cubicBezTo>
                  <a:cubicBezTo>
                    <a:pt x="543" y="2149"/>
                    <a:pt x="578" y="2138"/>
                    <a:pt x="578" y="2138"/>
                  </a:cubicBezTo>
                  <a:cubicBezTo>
                    <a:pt x="750" y="2141"/>
                    <a:pt x="921" y="2139"/>
                    <a:pt x="1093" y="2147"/>
                  </a:cubicBezTo>
                  <a:cubicBezTo>
                    <a:pt x="1208" y="2152"/>
                    <a:pt x="1305" y="2227"/>
                    <a:pt x="1416" y="2252"/>
                  </a:cubicBezTo>
                  <a:cubicBezTo>
                    <a:pt x="1470" y="2292"/>
                    <a:pt x="1533" y="2329"/>
                    <a:pt x="1564" y="2391"/>
                  </a:cubicBezTo>
                  <a:cubicBezTo>
                    <a:pt x="1598" y="2459"/>
                    <a:pt x="1603" y="2538"/>
                    <a:pt x="1625" y="2610"/>
                  </a:cubicBezTo>
                  <a:cubicBezTo>
                    <a:pt x="1642" y="2668"/>
                    <a:pt x="1675" y="2718"/>
                    <a:pt x="1695" y="2775"/>
                  </a:cubicBezTo>
                  <a:cubicBezTo>
                    <a:pt x="1727" y="2865"/>
                    <a:pt x="1742" y="2951"/>
                    <a:pt x="1800" y="3029"/>
                  </a:cubicBezTo>
                  <a:cubicBezTo>
                    <a:pt x="1815" y="3114"/>
                    <a:pt x="1798" y="3067"/>
                    <a:pt x="1870" y="3159"/>
                  </a:cubicBezTo>
                  <a:cubicBezTo>
                    <a:pt x="1898" y="3194"/>
                    <a:pt x="1914" y="3252"/>
                    <a:pt x="1948" y="3282"/>
                  </a:cubicBezTo>
                  <a:cubicBezTo>
                    <a:pt x="2033" y="3356"/>
                    <a:pt x="2131" y="3368"/>
                    <a:pt x="2236" y="3378"/>
                  </a:cubicBezTo>
                  <a:cubicBezTo>
                    <a:pt x="2303" y="3372"/>
                    <a:pt x="2371" y="3373"/>
                    <a:pt x="2437" y="3360"/>
                  </a:cubicBezTo>
                  <a:cubicBezTo>
                    <a:pt x="2490" y="3350"/>
                    <a:pt x="2626" y="3238"/>
                    <a:pt x="2664" y="3212"/>
                  </a:cubicBezTo>
                  <a:cubicBezTo>
                    <a:pt x="2745" y="3158"/>
                    <a:pt x="2850" y="3109"/>
                    <a:pt x="2917" y="3037"/>
                  </a:cubicBezTo>
                  <a:cubicBezTo>
                    <a:pt x="3006" y="2941"/>
                    <a:pt x="3075" y="2817"/>
                    <a:pt x="3126" y="2697"/>
                  </a:cubicBezTo>
                  <a:cubicBezTo>
                    <a:pt x="3150" y="2586"/>
                    <a:pt x="3175" y="2478"/>
                    <a:pt x="3188" y="2365"/>
                  </a:cubicBezTo>
                  <a:cubicBezTo>
                    <a:pt x="3185" y="2243"/>
                    <a:pt x="3187" y="2121"/>
                    <a:pt x="3179" y="1999"/>
                  </a:cubicBezTo>
                  <a:cubicBezTo>
                    <a:pt x="3177" y="1969"/>
                    <a:pt x="3151" y="1942"/>
                    <a:pt x="3135" y="1920"/>
                  </a:cubicBezTo>
                  <a:cubicBezTo>
                    <a:pt x="3066" y="1821"/>
                    <a:pt x="3023" y="1740"/>
                    <a:pt x="2900" y="1719"/>
                  </a:cubicBezTo>
                  <a:cubicBezTo>
                    <a:pt x="2833" y="1677"/>
                    <a:pt x="2758" y="1662"/>
                    <a:pt x="2681" y="1650"/>
                  </a:cubicBezTo>
                  <a:cubicBezTo>
                    <a:pt x="2454" y="1656"/>
                    <a:pt x="2227" y="1649"/>
                    <a:pt x="2001" y="1667"/>
                  </a:cubicBezTo>
                  <a:cubicBezTo>
                    <a:pt x="1968" y="1670"/>
                    <a:pt x="1941" y="1694"/>
                    <a:pt x="1913" y="1711"/>
                  </a:cubicBezTo>
                  <a:cubicBezTo>
                    <a:pt x="1842" y="1755"/>
                    <a:pt x="1784" y="1790"/>
                    <a:pt x="1704" y="1815"/>
                  </a:cubicBezTo>
                  <a:cubicBezTo>
                    <a:pt x="1642" y="1804"/>
                    <a:pt x="1658" y="1797"/>
                    <a:pt x="1617" y="1754"/>
                  </a:cubicBezTo>
                  <a:cubicBezTo>
                    <a:pt x="1565" y="1637"/>
                    <a:pt x="1489" y="1533"/>
                    <a:pt x="1425" y="1423"/>
                  </a:cubicBezTo>
                  <a:cubicBezTo>
                    <a:pt x="1349" y="1293"/>
                    <a:pt x="1417" y="1373"/>
                    <a:pt x="1320" y="1248"/>
                  </a:cubicBezTo>
                  <a:cubicBezTo>
                    <a:pt x="1236" y="1140"/>
                    <a:pt x="1154" y="1031"/>
                    <a:pt x="1093" y="908"/>
                  </a:cubicBezTo>
                  <a:cubicBezTo>
                    <a:pt x="1089" y="883"/>
                    <a:pt x="1084" y="847"/>
                    <a:pt x="1076" y="821"/>
                  </a:cubicBezTo>
                  <a:cubicBezTo>
                    <a:pt x="1071" y="803"/>
                    <a:pt x="1064" y="786"/>
                    <a:pt x="1058" y="768"/>
                  </a:cubicBezTo>
                  <a:cubicBezTo>
                    <a:pt x="1055" y="759"/>
                    <a:pt x="1049" y="742"/>
                    <a:pt x="1049" y="742"/>
                  </a:cubicBezTo>
                  <a:cubicBezTo>
                    <a:pt x="1052" y="707"/>
                    <a:pt x="1052" y="672"/>
                    <a:pt x="1058" y="637"/>
                  </a:cubicBezTo>
                  <a:cubicBezTo>
                    <a:pt x="1081" y="511"/>
                    <a:pt x="1226" y="444"/>
                    <a:pt x="1320" y="384"/>
                  </a:cubicBezTo>
                  <a:cubicBezTo>
                    <a:pt x="1377" y="347"/>
                    <a:pt x="1437" y="297"/>
                    <a:pt x="1503" y="271"/>
                  </a:cubicBezTo>
                  <a:cubicBezTo>
                    <a:pt x="1562" y="248"/>
                    <a:pt x="1625" y="243"/>
                    <a:pt x="1686" y="227"/>
                  </a:cubicBezTo>
                  <a:cubicBezTo>
                    <a:pt x="1779" y="233"/>
                    <a:pt x="1873" y="235"/>
                    <a:pt x="1966" y="245"/>
                  </a:cubicBezTo>
                  <a:cubicBezTo>
                    <a:pt x="1999" y="248"/>
                    <a:pt x="2069" y="279"/>
                    <a:pt x="2097" y="288"/>
                  </a:cubicBezTo>
                  <a:cubicBezTo>
                    <a:pt x="2242" y="336"/>
                    <a:pt x="2385" y="399"/>
                    <a:pt x="2533" y="437"/>
                  </a:cubicBezTo>
                  <a:cubicBezTo>
                    <a:pt x="2539" y="446"/>
                    <a:pt x="2543" y="455"/>
                    <a:pt x="2550" y="463"/>
                  </a:cubicBezTo>
                  <a:cubicBezTo>
                    <a:pt x="2555" y="469"/>
                    <a:pt x="2563" y="473"/>
                    <a:pt x="2568" y="480"/>
                  </a:cubicBezTo>
                  <a:cubicBezTo>
                    <a:pt x="2575" y="491"/>
                    <a:pt x="2575" y="506"/>
                    <a:pt x="2585" y="515"/>
                  </a:cubicBezTo>
                  <a:cubicBezTo>
                    <a:pt x="2597" y="525"/>
                    <a:pt x="2615" y="526"/>
                    <a:pt x="2629" y="533"/>
                  </a:cubicBezTo>
                  <a:cubicBezTo>
                    <a:pt x="2657" y="547"/>
                    <a:pt x="2679" y="572"/>
                    <a:pt x="2708" y="585"/>
                  </a:cubicBezTo>
                  <a:cubicBezTo>
                    <a:pt x="2721" y="591"/>
                    <a:pt x="2737" y="590"/>
                    <a:pt x="2751" y="594"/>
                  </a:cubicBezTo>
                  <a:cubicBezTo>
                    <a:pt x="2789" y="605"/>
                    <a:pt x="2827" y="618"/>
                    <a:pt x="2865" y="629"/>
                  </a:cubicBezTo>
                  <a:cubicBezTo>
                    <a:pt x="2885" y="635"/>
                    <a:pt x="2906" y="640"/>
                    <a:pt x="2926" y="646"/>
                  </a:cubicBezTo>
                  <a:cubicBezTo>
                    <a:pt x="2998" y="666"/>
                    <a:pt x="3070" y="694"/>
                    <a:pt x="3144" y="707"/>
                  </a:cubicBezTo>
                  <a:cubicBezTo>
                    <a:pt x="3382" y="700"/>
                    <a:pt x="3613" y="688"/>
                    <a:pt x="3851" y="681"/>
                  </a:cubicBezTo>
                  <a:cubicBezTo>
                    <a:pt x="3885" y="667"/>
                    <a:pt x="3922" y="640"/>
                    <a:pt x="3956" y="629"/>
                  </a:cubicBezTo>
                  <a:cubicBezTo>
                    <a:pt x="3973" y="624"/>
                    <a:pt x="3991" y="624"/>
                    <a:pt x="4008" y="620"/>
                  </a:cubicBezTo>
                  <a:cubicBezTo>
                    <a:pt x="4026" y="615"/>
                    <a:pt x="4060" y="602"/>
                    <a:pt x="4060" y="602"/>
                  </a:cubicBezTo>
                  <a:cubicBezTo>
                    <a:pt x="4043" y="529"/>
                    <a:pt x="3966" y="466"/>
                    <a:pt x="3894" y="445"/>
                  </a:cubicBezTo>
                  <a:cubicBezTo>
                    <a:pt x="3866" y="437"/>
                    <a:pt x="3807" y="428"/>
                    <a:pt x="3807" y="428"/>
                  </a:cubicBezTo>
                  <a:cubicBezTo>
                    <a:pt x="3695" y="435"/>
                    <a:pt x="3577" y="431"/>
                    <a:pt x="3467" y="454"/>
                  </a:cubicBezTo>
                  <a:cubicBezTo>
                    <a:pt x="3448" y="473"/>
                    <a:pt x="3422" y="485"/>
                    <a:pt x="3406" y="506"/>
                  </a:cubicBezTo>
                  <a:cubicBezTo>
                    <a:pt x="3355" y="573"/>
                    <a:pt x="3354" y="698"/>
                    <a:pt x="3345" y="777"/>
                  </a:cubicBezTo>
                  <a:cubicBezTo>
                    <a:pt x="3347" y="849"/>
                    <a:pt x="3327" y="1025"/>
                    <a:pt x="3371" y="1126"/>
                  </a:cubicBezTo>
                  <a:cubicBezTo>
                    <a:pt x="3479" y="1375"/>
                    <a:pt x="3670" y="1404"/>
                    <a:pt x="3886" y="1527"/>
                  </a:cubicBezTo>
                  <a:cubicBezTo>
                    <a:pt x="4036" y="1613"/>
                    <a:pt x="4170" y="1710"/>
                    <a:pt x="4313" y="1807"/>
                  </a:cubicBezTo>
                  <a:cubicBezTo>
                    <a:pt x="4370" y="1846"/>
                    <a:pt x="4430" y="1873"/>
                    <a:pt x="4488" y="1911"/>
                  </a:cubicBezTo>
                  <a:cubicBezTo>
                    <a:pt x="4503" y="1908"/>
                    <a:pt x="4518" y="1909"/>
                    <a:pt x="4532" y="1903"/>
                  </a:cubicBezTo>
                  <a:cubicBezTo>
                    <a:pt x="4567" y="1888"/>
                    <a:pt x="4559" y="1821"/>
                    <a:pt x="4566" y="1789"/>
                  </a:cubicBezTo>
                  <a:cubicBezTo>
                    <a:pt x="4563" y="1740"/>
                    <a:pt x="4564" y="1690"/>
                    <a:pt x="4558" y="1641"/>
                  </a:cubicBezTo>
                  <a:cubicBezTo>
                    <a:pt x="4551" y="1587"/>
                    <a:pt x="4526" y="1559"/>
                    <a:pt x="4505" y="1510"/>
                  </a:cubicBezTo>
                  <a:cubicBezTo>
                    <a:pt x="4470" y="1429"/>
                    <a:pt x="4451" y="1342"/>
                    <a:pt x="4427" y="1257"/>
                  </a:cubicBezTo>
                  <a:cubicBezTo>
                    <a:pt x="4410" y="1196"/>
                    <a:pt x="4388" y="1105"/>
                    <a:pt x="4322" y="1082"/>
                  </a:cubicBezTo>
                  <a:cubicBezTo>
                    <a:pt x="3943" y="1093"/>
                    <a:pt x="4096" y="1049"/>
                    <a:pt x="3938" y="1126"/>
                  </a:cubicBezTo>
                  <a:cubicBezTo>
                    <a:pt x="3898" y="1205"/>
                    <a:pt x="3879" y="1286"/>
                    <a:pt x="3851" y="1370"/>
                  </a:cubicBezTo>
                  <a:cubicBezTo>
                    <a:pt x="3809" y="1495"/>
                    <a:pt x="3767" y="1625"/>
                    <a:pt x="3737" y="1754"/>
                  </a:cubicBezTo>
                  <a:cubicBezTo>
                    <a:pt x="3743" y="1867"/>
                    <a:pt x="3727" y="2095"/>
                    <a:pt x="3807" y="2217"/>
                  </a:cubicBezTo>
                  <a:cubicBezTo>
                    <a:pt x="3844" y="2353"/>
                    <a:pt x="3875" y="2500"/>
                    <a:pt x="3956" y="2618"/>
                  </a:cubicBezTo>
                  <a:cubicBezTo>
                    <a:pt x="3964" y="2663"/>
                    <a:pt x="3977" y="2705"/>
                    <a:pt x="3990" y="2749"/>
                  </a:cubicBezTo>
                  <a:cubicBezTo>
                    <a:pt x="3982" y="2836"/>
                    <a:pt x="4004" y="2858"/>
                    <a:pt x="3929" y="2889"/>
                  </a:cubicBezTo>
                  <a:cubicBezTo>
                    <a:pt x="3607" y="2794"/>
                    <a:pt x="3508" y="2511"/>
                    <a:pt x="3318" y="2269"/>
                  </a:cubicBezTo>
                  <a:cubicBezTo>
                    <a:pt x="3218" y="2141"/>
                    <a:pt x="3085" y="2039"/>
                    <a:pt x="2987" y="1911"/>
                  </a:cubicBezTo>
                  <a:cubicBezTo>
                    <a:pt x="2946" y="1857"/>
                    <a:pt x="2926" y="1809"/>
                    <a:pt x="2891" y="1754"/>
                  </a:cubicBezTo>
                  <a:cubicBezTo>
                    <a:pt x="2867" y="1661"/>
                    <a:pt x="2872" y="1583"/>
                    <a:pt x="2908" y="1493"/>
                  </a:cubicBezTo>
                  <a:cubicBezTo>
                    <a:pt x="2911" y="1486"/>
                    <a:pt x="2936" y="1407"/>
                    <a:pt x="2943" y="1397"/>
                  </a:cubicBezTo>
                  <a:cubicBezTo>
                    <a:pt x="2994" y="1324"/>
                    <a:pt x="3068" y="1264"/>
                    <a:pt x="3126" y="1196"/>
                  </a:cubicBezTo>
                  <a:cubicBezTo>
                    <a:pt x="3173" y="1141"/>
                    <a:pt x="3223" y="1067"/>
                    <a:pt x="3257" y="1004"/>
                  </a:cubicBezTo>
                  <a:cubicBezTo>
                    <a:pt x="3292" y="939"/>
                    <a:pt x="3307" y="862"/>
                    <a:pt x="3336" y="794"/>
                  </a:cubicBezTo>
                  <a:cubicBezTo>
                    <a:pt x="3358" y="647"/>
                    <a:pt x="3344" y="486"/>
                    <a:pt x="3432" y="358"/>
                  </a:cubicBezTo>
                  <a:cubicBezTo>
                    <a:pt x="3427" y="297"/>
                    <a:pt x="3429" y="165"/>
                    <a:pt x="3353" y="140"/>
                  </a:cubicBezTo>
                  <a:cubicBezTo>
                    <a:pt x="3268" y="170"/>
                    <a:pt x="3157" y="222"/>
                    <a:pt x="3065" y="227"/>
                  </a:cubicBezTo>
                  <a:cubicBezTo>
                    <a:pt x="2963" y="232"/>
                    <a:pt x="2862" y="233"/>
                    <a:pt x="2760" y="236"/>
                  </a:cubicBezTo>
                  <a:cubicBezTo>
                    <a:pt x="2703" y="256"/>
                    <a:pt x="2682" y="289"/>
                    <a:pt x="2655" y="341"/>
                  </a:cubicBezTo>
                  <a:cubicBezTo>
                    <a:pt x="2646" y="395"/>
                    <a:pt x="2622" y="435"/>
                    <a:pt x="2612" y="489"/>
                  </a:cubicBezTo>
                  <a:cubicBezTo>
                    <a:pt x="2617" y="603"/>
                    <a:pt x="2599" y="695"/>
                    <a:pt x="2681" y="777"/>
                  </a:cubicBezTo>
                  <a:cubicBezTo>
                    <a:pt x="2696" y="821"/>
                    <a:pt x="2711" y="821"/>
                    <a:pt x="2751" y="838"/>
                  </a:cubicBezTo>
                  <a:cubicBezTo>
                    <a:pt x="2868" y="889"/>
                    <a:pt x="2971" y="934"/>
                    <a:pt x="3100" y="951"/>
                  </a:cubicBezTo>
                  <a:cubicBezTo>
                    <a:pt x="3190" y="948"/>
                    <a:pt x="3281" y="951"/>
                    <a:pt x="3371" y="943"/>
                  </a:cubicBezTo>
                  <a:cubicBezTo>
                    <a:pt x="3378" y="942"/>
                    <a:pt x="3424" y="915"/>
                    <a:pt x="3432" y="908"/>
                  </a:cubicBezTo>
                  <a:cubicBezTo>
                    <a:pt x="3448" y="894"/>
                    <a:pt x="3476" y="864"/>
                    <a:pt x="3476" y="864"/>
                  </a:cubicBezTo>
                  <a:cubicBezTo>
                    <a:pt x="3500" y="815"/>
                    <a:pt x="3521" y="765"/>
                    <a:pt x="3545" y="716"/>
                  </a:cubicBezTo>
                  <a:cubicBezTo>
                    <a:pt x="3555" y="665"/>
                    <a:pt x="3575" y="610"/>
                    <a:pt x="3554" y="559"/>
                  </a:cubicBezTo>
                  <a:cubicBezTo>
                    <a:pt x="3533" y="506"/>
                    <a:pt x="3422" y="482"/>
                    <a:pt x="3388" y="471"/>
                  </a:cubicBezTo>
                  <a:cubicBezTo>
                    <a:pt x="3279" y="435"/>
                    <a:pt x="3166" y="377"/>
                    <a:pt x="3048" y="375"/>
                  </a:cubicBezTo>
                  <a:cubicBezTo>
                    <a:pt x="2649" y="370"/>
                    <a:pt x="2251" y="370"/>
                    <a:pt x="1852" y="367"/>
                  </a:cubicBezTo>
                  <a:cubicBezTo>
                    <a:pt x="1782" y="355"/>
                    <a:pt x="1727" y="337"/>
                    <a:pt x="1660" y="323"/>
                  </a:cubicBezTo>
                  <a:cubicBezTo>
                    <a:pt x="1581" y="330"/>
                    <a:pt x="1526" y="331"/>
                    <a:pt x="1486" y="402"/>
                  </a:cubicBezTo>
                  <a:cubicBezTo>
                    <a:pt x="1469" y="431"/>
                    <a:pt x="1463" y="448"/>
                    <a:pt x="1451" y="480"/>
                  </a:cubicBezTo>
                  <a:cubicBezTo>
                    <a:pt x="1445" y="498"/>
                    <a:pt x="1433" y="533"/>
                    <a:pt x="1433" y="533"/>
                  </a:cubicBezTo>
                  <a:cubicBezTo>
                    <a:pt x="1416" y="700"/>
                    <a:pt x="1450" y="627"/>
                    <a:pt x="1145" y="602"/>
                  </a:cubicBezTo>
                  <a:cubicBezTo>
                    <a:pt x="1132" y="601"/>
                    <a:pt x="1122" y="589"/>
                    <a:pt x="1110" y="585"/>
                  </a:cubicBezTo>
                  <a:cubicBezTo>
                    <a:pt x="1027" y="557"/>
                    <a:pt x="1004" y="558"/>
                    <a:pt x="936" y="533"/>
                  </a:cubicBezTo>
                  <a:cubicBezTo>
                    <a:pt x="921" y="528"/>
                    <a:pt x="906" y="522"/>
                    <a:pt x="892" y="515"/>
                  </a:cubicBezTo>
                  <a:cubicBezTo>
                    <a:pt x="883" y="510"/>
                    <a:pt x="876" y="502"/>
                    <a:pt x="866" y="498"/>
                  </a:cubicBezTo>
                  <a:cubicBezTo>
                    <a:pt x="798" y="473"/>
                    <a:pt x="726" y="458"/>
                    <a:pt x="657" y="437"/>
                  </a:cubicBezTo>
                  <a:cubicBezTo>
                    <a:pt x="664" y="314"/>
                    <a:pt x="645" y="280"/>
                    <a:pt x="735" y="218"/>
                  </a:cubicBezTo>
                  <a:cubicBezTo>
                    <a:pt x="822" y="224"/>
                    <a:pt x="910" y="226"/>
                    <a:pt x="997" y="236"/>
                  </a:cubicBezTo>
                  <a:cubicBezTo>
                    <a:pt x="1029" y="240"/>
                    <a:pt x="1059" y="271"/>
                    <a:pt x="1093" y="279"/>
                  </a:cubicBezTo>
                  <a:cubicBezTo>
                    <a:pt x="1131" y="305"/>
                    <a:pt x="1173" y="329"/>
                    <a:pt x="1215" y="349"/>
                  </a:cubicBezTo>
                  <a:cubicBezTo>
                    <a:pt x="1231" y="365"/>
                    <a:pt x="1256" y="373"/>
                    <a:pt x="1268" y="393"/>
                  </a:cubicBezTo>
                  <a:cubicBezTo>
                    <a:pt x="1276" y="406"/>
                    <a:pt x="1271" y="423"/>
                    <a:pt x="1276" y="437"/>
                  </a:cubicBezTo>
                  <a:cubicBezTo>
                    <a:pt x="1280" y="447"/>
                    <a:pt x="1288" y="454"/>
                    <a:pt x="1294" y="463"/>
                  </a:cubicBezTo>
                  <a:cubicBezTo>
                    <a:pt x="1339" y="608"/>
                    <a:pt x="1360" y="801"/>
                    <a:pt x="1477" y="908"/>
                  </a:cubicBezTo>
                  <a:cubicBezTo>
                    <a:pt x="1539" y="965"/>
                    <a:pt x="1602" y="1017"/>
                    <a:pt x="1669" y="1065"/>
                  </a:cubicBezTo>
                  <a:cubicBezTo>
                    <a:pt x="1679" y="1072"/>
                    <a:pt x="1684" y="1085"/>
                    <a:pt x="1695" y="1091"/>
                  </a:cubicBezTo>
                  <a:cubicBezTo>
                    <a:pt x="1723" y="1106"/>
                    <a:pt x="1782" y="1126"/>
                    <a:pt x="1782" y="1126"/>
                  </a:cubicBezTo>
                  <a:cubicBezTo>
                    <a:pt x="1815" y="1174"/>
                    <a:pt x="1790" y="1147"/>
                    <a:pt x="1870" y="1187"/>
                  </a:cubicBezTo>
                  <a:cubicBezTo>
                    <a:pt x="1961" y="1233"/>
                    <a:pt x="2047" y="1262"/>
                    <a:pt x="2149" y="1274"/>
                  </a:cubicBezTo>
                  <a:cubicBezTo>
                    <a:pt x="2362" y="1269"/>
                    <a:pt x="2690" y="1286"/>
                    <a:pt x="2821" y="1065"/>
                  </a:cubicBezTo>
                  <a:cubicBezTo>
                    <a:pt x="2847" y="965"/>
                    <a:pt x="2808" y="1124"/>
                    <a:pt x="2838" y="960"/>
                  </a:cubicBezTo>
                  <a:cubicBezTo>
                    <a:pt x="2842" y="936"/>
                    <a:pt x="2856" y="890"/>
                    <a:pt x="2856" y="890"/>
                  </a:cubicBezTo>
                  <a:cubicBezTo>
                    <a:pt x="2850" y="820"/>
                    <a:pt x="2853" y="749"/>
                    <a:pt x="2812" y="690"/>
                  </a:cubicBezTo>
                  <a:cubicBezTo>
                    <a:pt x="2786" y="603"/>
                    <a:pt x="2692" y="607"/>
                    <a:pt x="2620" y="576"/>
                  </a:cubicBezTo>
                  <a:cubicBezTo>
                    <a:pt x="2536" y="540"/>
                    <a:pt x="2458" y="527"/>
                    <a:pt x="2367" y="515"/>
                  </a:cubicBezTo>
                  <a:cubicBezTo>
                    <a:pt x="2309" y="518"/>
                    <a:pt x="2251" y="517"/>
                    <a:pt x="2193" y="524"/>
                  </a:cubicBezTo>
                  <a:cubicBezTo>
                    <a:pt x="2175" y="526"/>
                    <a:pt x="2140" y="541"/>
                    <a:pt x="2140" y="541"/>
                  </a:cubicBezTo>
                  <a:cubicBezTo>
                    <a:pt x="2120" y="556"/>
                    <a:pt x="2099" y="570"/>
                    <a:pt x="2079" y="585"/>
                  </a:cubicBezTo>
                  <a:cubicBezTo>
                    <a:pt x="2061" y="598"/>
                    <a:pt x="2054" y="642"/>
                    <a:pt x="2044" y="655"/>
                  </a:cubicBezTo>
                  <a:cubicBezTo>
                    <a:pt x="2035" y="667"/>
                    <a:pt x="2021" y="672"/>
                    <a:pt x="2009" y="681"/>
                  </a:cubicBezTo>
                  <a:cubicBezTo>
                    <a:pt x="1984" y="758"/>
                    <a:pt x="1946" y="866"/>
                    <a:pt x="1878" y="917"/>
                  </a:cubicBezTo>
                  <a:cubicBezTo>
                    <a:pt x="1853" y="936"/>
                    <a:pt x="1828" y="955"/>
                    <a:pt x="1800" y="969"/>
                  </a:cubicBezTo>
                  <a:cubicBezTo>
                    <a:pt x="1783" y="978"/>
                    <a:pt x="1764" y="984"/>
                    <a:pt x="1748" y="995"/>
                  </a:cubicBezTo>
                  <a:cubicBezTo>
                    <a:pt x="1640" y="1070"/>
                    <a:pt x="1771" y="991"/>
                    <a:pt x="1695" y="1065"/>
                  </a:cubicBezTo>
                  <a:cubicBezTo>
                    <a:pt x="1686" y="1074"/>
                    <a:pt x="1671" y="1075"/>
                    <a:pt x="1660" y="1082"/>
                  </a:cubicBezTo>
                  <a:cubicBezTo>
                    <a:pt x="1627" y="1104"/>
                    <a:pt x="1596" y="1129"/>
                    <a:pt x="1564" y="1152"/>
                  </a:cubicBezTo>
                  <a:cubicBezTo>
                    <a:pt x="1470" y="1220"/>
                    <a:pt x="1377" y="1274"/>
                    <a:pt x="1276" y="1327"/>
                  </a:cubicBezTo>
                  <a:cubicBezTo>
                    <a:pt x="1169" y="1383"/>
                    <a:pt x="1246" y="1358"/>
                    <a:pt x="1145" y="1397"/>
                  </a:cubicBezTo>
                  <a:cubicBezTo>
                    <a:pt x="1102" y="1414"/>
                    <a:pt x="1056" y="1413"/>
                    <a:pt x="1014" y="1431"/>
                  </a:cubicBezTo>
                  <a:cubicBezTo>
                    <a:pt x="969" y="1450"/>
                    <a:pt x="936" y="1493"/>
                    <a:pt x="892" y="1510"/>
                  </a:cubicBezTo>
                  <a:cubicBezTo>
                    <a:pt x="862" y="1521"/>
                    <a:pt x="827" y="1525"/>
                    <a:pt x="796" y="1536"/>
                  </a:cubicBezTo>
                  <a:cubicBezTo>
                    <a:pt x="746" y="1519"/>
                    <a:pt x="700" y="1495"/>
                    <a:pt x="648" y="1484"/>
                  </a:cubicBezTo>
                  <a:cubicBezTo>
                    <a:pt x="573" y="1445"/>
                    <a:pt x="505" y="1405"/>
                    <a:pt x="438" y="1353"/>
                  </a:cubicBezTo>
                  <a:cubicBezTo>
                    <a:pt x="370" y="1301"/>
                    <a:pt x="295" y="1269"/>
                    <a:pt x="246" y="1196"/>
                  </a:cubicBezTo>
                  <a:cubicBezTo>
                    <a:pt x="225" y="1165"/>
                    <a:pt x="215" y="1126"/>
                    <a:pt x="203" y="1091"/>
                  </a:cubicBezTo>
                  <a:cubicBezTo>
                    <a:pt x="206" y="1071"/>
                    <a:pt x="199" y="1046"/>
                    <a:pt x="212" y="1030"/>
                  </a:cubicBezTo>
                  <a:cubicBezTo>
                    <a:pt x="218" y="1022"/>
                    <a:pt x="228" y="1044"/>
                    <a:pt x="238" y="1047"/>
                  </a:cubicBezTo>
                  <a:cubicBezTo>
                    <a:pt x="273" y="1059"/>
                    <a:pt x="315" y="1063"/>
                    <a:pt x="351" y="1074"/>
                  </a:cubicBezTo>
                  <a:cubicBezTo>
                    <a:pt x="369" y="1079"/>
                    <a:pt x="404" y="1091"/>
                    <a:pt x="404" y="1091"/>
                  </a:cubicBezTo>
                  <a:cubicBezTo>
                    <a:pt x="427" y="1108"/>
                    <a:pt x="450" y="1126"/>
                    <a:pt x="473" y="1143"/>
                  </a:cubicBezTo>
                  <a:cubicBezTo>
                    <a:pt x="490" y="1156"/>
                    <a:pt x="476" y="1185"/>
                    <a:pt x="482" y="1205"/>
                  </a:cubicBezTo>
                  <a:cubicBezTo>
                    <a:pt x="485" y="1217"/>
                    <a:pt x="495" y="1227"/>
                    <a:pt x="500" y="1239"/>
                  </a:cubicBezTo>
                  <a:cubicBezTo>
                    <a:pt x="551" y="1366"/>
                    <a:pt x="486" y="1219"/>
                    <a:pt x="526" y="1344"/>
                  </a:cubicBezTo>
                  <a:cubicBezTo>
                    <a:pt x="535" y="1374"/>
                    <a:pt x="549" y="1402"/>
                    <a:pt x="561" y="1431"/>
                  </a:cubicBezTo>
                  <a:cubicBezTo>
                    <a:pt x="576" y="1469"/>
                    <a:pt x="572" y="1501"/>
                    <a:pt x="596" y="1536"/>
                  </a:cubicBezTo>
                  <a:cubicBezTo>
                    <a:pt x="630" y="1722"/>
                    <a:pt x="730" y="1912"/>
                    <a:pt x="805" y="2086"/>
                  </a:cubicBezTo>
                  <a:cubicBezTo>
                    <a:pt x="836" y="2158"/>
                    <a:pt x="862" y="2230"/>
                    <a:pt x="927" y="2278"/>
                  </a:cubicBezTo>
                  <a:cubicBezTo>
                    <a:pt x="950" y="2335"/>
                    <a:pt x="970" y="2353"/>
                    <a:pt x="1006" y="2400"/>
                  </a:cubicBezTo>
                  <a:cubicBezTo>
                    <a:pt x="1031" y="2432"/>
                    <a:pt x="1038" y="2468"/>
                    <a:pt x="1067" y="2496"/>
                  </a:cubicBezTo>
                  <a:cubicBezTo>
                    <a:pt x="1090" y="2586"/>
                    <a:pt x="1103" y="2700"/>
                    <a:pt x="1163" y="2775"/>
                  </a:cubicBezTo>
                  <a:cubicBezTo>
                    <a:pt x="1216" y="2842"/>
                    <a:pt x="1320" y="2863"/>
                    <a:pt x="1398" y="2871"/>
                  </a:cubicBezTo>
                  <a:cubicBezTo>
                    <a:pt x="1436" y="2868"/>
                    <a:pt x="1624" y="2861"/>
                    <a:pt x="1695" y="2837"/>
                  </a:cubicBezTo>
                  <a:cubicBezTo>
                    <a:pt x="1755" y="2817"/>
                    <a:pt x="1800" y="2775"/>
                    <a:pt x="1852" y="2741"/>
                  </a:cubicBezTo>
                  <a:cubicBezTo>
                    <a:pt x="1960" y="2671"/>
                    <a:pt x="1913" y="2711"/>
                    <a:pt x="2001" y="2645"/>
                  </a:cubicBezTo>
                  <a:cubicBezTo>
                    <a:pt x="2016" y="2634"/>
                    <a:pt x="2030" y="2622"/>
                    <a:pt x="2044" y="2610"/>
                  </a:cubicBezTo>
                  <a:cubicBezTo>
                    <a:pt x="2062" y="2593"/>
                    <a:pt x="2097" y="2557"/>
                    <a:pt x="2097" y="2557"/>
                  </a:cubicBezTo>
                  <a:cubicBezTo>
                    <a:pt x="2081" y="2487"/>
                    <a:pt x="2065" y="2458"/>
                    <a:pt x="2027" y="2400"/>
                  </a:cubicBezTo>
                  <a:cubicBezTo>
                    <a:pt x="2007" y="2370"/>
                    <a:pt x="1999" y="2326"/>
                    <a:pt x="1966" y="2313"/>
                  </a:cubicBezTo>
                  <a:cubicBezTo>
                    <a:pt x="1909" y="2290"/>
                    <a:pt x="1870" y="2252"/>
                    <a:pt x="1817" y="2226"/>
                  </a:cubicBezTo>
                  <a:cubicBezTo>
                    <a:pt x="1743" y="2232"/>
                    <a:pt x="1695" y="2249"/>
                    <a:pt x="1625" y="2261"/>
                  </a:cubicBezTo>
                  <a:cubicBezTo>
                    <a:pt x="1551" y="2297"/>
                    <a:pt x="1471" y="2329"/>
                    <a:pt x="1390" y="2339"/>
                  </a:cubicBezTo>
                  <a:cubicBezTo>
                    <a:pt x="1359" y="2360"/>
                    <a:pt x="1329" y="2368"/>
                    <a:pt x="1294" y="2383"/>
                  </a:cubicBezTo>
                  <a:cubicBezTo>
                    <a:pt x="1271" y="2439"/>
                    <a:pt x="1249" y="2498"/>
                    <a:pt x="1215" y="2549"/>
                  </a:cubicBezTo>
                  <a:cubicBezTo>
                    <a:pt x="1218" y="2659"/>
                    <a:pt x="1209" y="2771"/>
                    <a:pt x="1224" y="2880"/>
                  </a:cubicBezTo>
                  <a:cubicBezTo>
                    <a:pt x="1233" y="2949"/>
                    <a:pt x="1343" y="2983"/>
                    <a:pt x="1398" y="2985"/>
                  </a:cubicBezTo>
                  <a:cubicBezTo>
                    <a:pt x="1666" y="2993"/>
                    <a:pt x="1933" y="2996"/>
                    <a:pt x="2201" y="3002"/>
                  </a:cubicBezTo>
                  <a:cubicBezTo>
                    <a:pt x="2388" y="3068"/>
                    <a:pt x="2576" y="3148"/>
                    <a:pt x="2769" y="3194"/>
                  </a:cubicBezTo>
                  <a:cubicBezTo>
                    <a:pt x="2818" y="3206"/>
                    <a:pt x="2868" y="3217"/>
                    <a:pt x="2917" y="3229"/>
                  </a:cubicBezTo>
                  <a:cubicBezTo>
                    <a:pt x="2946" y="3236"/>
                    <a:pt x="3004" y="3247"/>
                    <a:pt x="3004" y="3247"/>
                  </a:cubicBezTo>
                  <a:cubicBezTo>
                    <a:pt x="2824" y="3288"/>
                    <a:pt x="2674" y="3297"/>
                    <a:pt x="2481" y="3308"/>
                  </a:cubicBezTo>
                  <a:cubicBezTo>
                    <a:pt x="2279" y="3368"/>
                    <a:pt x="2087" y="3461"/>
                    <a:pt x="1878" y="3491"/>
                  </a:cubicBezTo>
                  <a:cubicBezTo>
                    <a:pt x="1762" y="3488"/>
                    <a:pt x="1645" y="3490"/>
                    <a:pt x="1529" y="3482"/>
                  </a:cubicBezTo>
                  <a:cubicBezTo>
                    <a:pt x="1508" y="3481"/>
                    <a:pt x="1455" y="3445"/>
                    <a:pt x="1416" y="3439"/>
                  </a:cubicBezTo>
                  <a:cubicBezTo>
                    <a:pt x="1385" y="3428"/>
                    <a:pt x="1369" y="3404"/>
                    <a:pt x="1337" y="3395"/>
                  </a:cubicBezTo>
                  <a:cubicBezTo>
                    <a:pt x="1317" y="3389"/>
                    <a:pt x="1296" y="3389"/>
                    <a:pt x="1276" y="3386"/>
                  </a:cubicBezTo>
                  <a:cubicBezTo>
                    <a:pt x="1154" y="3345"/>
                    <a:pt x="1069" y="3287"/>
                    <a:pt x="962" y="3212"/>
                  </a:cubicBezTo>
                  <a:cubicBezTo>
                    <a:pt x="905" y="3172"/>
                    <a:pt x="872" y="3103"/>
                    <a:pt x="822" y="3055"/>
                  </a:cubicBezTo>
                  <a:cubicBezTo>
                    <a:pt x="796" y="3001"/>
                    <a:pt x="789" y="2969"/>
                    <a:pt x="770" y="2915"/>
                  </a:cubicBezTo>
                  <a:cubicBezTo>
                    <a:pt x="779" y="2808"/>
                    <a:pt x="754" y="2794"/>
                    <a:pt x="840" y="2767"/>
                  </a:cubicBezTo>
                  <a:cubicBezTo>
                    <a:pt x="994" y="2770"/>
                    <a:pt x="1148" y="2765"/>
                    <a:pt x="1302" y="2775"/>
                  </a:cubicBezTo>
                  <a:cubicBezTo>
                    <a:pt x="1450" y="2784"/>
                    <a:pt x="1661" y="2899"/>
                    <a:pt x="1826" y="2933"/>
                  </a:cubicBezTo>
                  <a:cubicBezTo>
                    <a:pt x="1839" y="2946"/>
                    <a:pt x="1860" y="2951"/>
                    <a:pt x="1870" y="2967"/>
                  </a:cubicBezTo>
                  <a:cubicBezTo>
                    <a:pt x="1877" y="2977"/>
                    <a:pt x="1874" y="2991"/>
                    <a:pt x="1878" y="3002"/>
                  </a:cubicBezTo>
                  <a:cubicBezTo>
                    <a:pt x="1883" y="3016"/>
                    <a:pt x="1916" y="3072"/>
                    <a:pt x="1922" y="3081"/>
                  </a:cubicBezTo>
                  <a:cubicBezTo>
                    <a:pt x="1966" y="3144"/>
                    <a:pt x="2010" y="3199"/>
                    <a:pt x="2036" y="3273"/>
                  </a:cubicBezTo>
                  <a:cubicBezTo>
                    <a:pt x="2067" y="3362"/>
                    <a:pt x="2069" y="3401"/>
                    <a:pt x="2123" y="3482"/>
                  </a:cubicBezTo>
                  <a:cubicBezTo>
                    <a:pt x="2146" y="3517"/>
                    <a:pt x="2159" y="3562"/>
                    <a:pt x="2193" y="3587"/>
                  </a:cubicBezTo>
                  <a:cubicBezTo>
                    <a:pt x="2250" y="3628"/>
                    <a:pt x="2311" y="3660"/>
                    <a:pt x="2367" y="3701"/>
                  </a:cubicBezTo>
                  <a:cubicBezTo>
                    <a:pt x="2469" y="3776"/>
                    <a:pt x="2432" y="3759"/>
                    <a:pt x="2550" y="3779"/>
                  </a:cubicBezTo>
                  <a:cubicBezTo>
                    <a:pt x="2682" y="3857"/>
                    <a:pt x="2846" y="3878"/>
                    <a:pt x="2996" y="3893"/>
                  </a:cubicBezTo>
                  <a:cubicBezTo>
                    <a:pt x="3150" y="3887"/>
                    <a:pt x="3304" y="3887"/>
                    <a:pt x="3458" y="3875"/>
                  </a:cubicBezTo>
                  <a:cubicBezTo>
                    <a:pt x="3536" y="3869"/>
                    <a:pt x="3686" y="3805"/>
                    <a:pt x="3755" y="3753"/>
                  </a:cubicBezTo>
                  <a:cubicBezTo>
                    <a:pt x="3778" y="3736"/>
                    <a:pt x="3793" y="3709"/>
                    <a:pt x="3816" y="3692"/>
                  </a:cubicBezTo>
                  <a:cubicBezTo>
                    <a:pt x="3857" y="3662"/>
                    <a:pt x="3905" y="3641"/>
                    <a:pt x="3947" y="3613"/>
                  </a:cubicBezTo>
                  <a:cubicBezTo>
                    <a:pt x="4055" y="3541"/>
                    <a:pt x="4155" y="3470"/>
                    <a:pt x="4270" y="3413"/>
                  </a:cubicBezTo>
                  <a:cubicBezTo>
                    <a:pt x="4352" y="3312"/>
                    <a:pt x="4372" y="3202"/>
                    <a:pt x="4409" y="3081"/>
                  </a:cubicBezTo>
                  <a:cubicBezTo>
                    <a:pt x="4406" y="3049"/>
                    <a:pt x="4414" y="3015"/>
                    <a:pt x="4401" y="2985"/>
                  </a:cubicBezTo>
                  <a:cubicBezTo>
                    <a:pt x="4394" y="2969"/>
                    <a:pt x="4374" y="2960"/>
                    <a:pt x="4357" y="2959"/>
                  </a:cubicBezTo>
                  <a:cubicBezTo>
                    <a:pt x="4246" y="2954"/>
                    <a:pt x="4136" y="2964"/>
                    <a:pt x="4025" y="2967"/>
                  </a:cubicBezTo>
                  <a:cubicBezTo>
                    <a:pt x="3827" y="3019"/>
                    <a:pt x="4143" y="2941"/>
                    <a:pt x="3694" y="3002"/>
                  </a:cubicBezTo>
                  <a:cubicBezTo>
                    <a:pt x="3672" y="3005"/>
                    <a:pt x="3653" y="3020"/>
                    <a:pt x="3633" y="3029"/>
                  </a:cubicBezTo>
                  <a:cubicBezTo>
                    <a:pt x="3521" y="3081"/>
                    <a:pt x="3469" y="3154"/>
                    <a:pt x="3423" y="3264"/>
                  </a:cubicBezTo>
                  <a:cubicBezTo>
                    <a:pt x="3017" y="3237"/>
                    <a:pt x="3128" y="3246"/>
                    <a:pt x="2873" y="3194"/>
                  </a:cubicBezTo>
                  <a:cubicBezTo>
                    <a:pt x="2741" y="3136"/>
                    <a:pt x="2610" y="3079"/>
                    <a:pt x="2507" y="2976"/>
                  </a:cubicBezTo>
                  <a:cubicBezTo>
                    <a:pt x="2466" y="2874"/>
                    <a:pt x="2484" y="2918"/>
                    <a:pt x="2454" y="2845"/>
                  </a:cubicBezTo>
                  <a:cubicBezTo>
                    <a:pt x="2444" y="2820"/>
                    <a:pt x="2446" y="2792"/>
                    <a:pt x="2437" y="2767"/>
                  </a:cubicBezTo>
                  <a:cubicBezTo>
                    <a:pt x="2404" y="2670"/>
                    <a:pt x="2362" y="2588"/>
                    <a:pt x="2341" y="2487"/>
                  </a:cubicBezTo>
                  <a:cubicBezTo>
                    <a:pt x="2344" y="2318"/>
                    <a:pt x="2342" y="2150"/>
                    <a:pt x="2350" y="1981"/>
                  </a:cubicBezTo>
                  <a:cubicBezTo>
                    <a:pt x="2352" y="1933"/>
                    <a:pt x="2373" y="1885"/>
                    <a:pt x="2393" y="1842"/>
                  </a:cubicBezTo>
                  <a:cubicBezTo>
                    <a:pt x="2466" y="1686"/>
                    <a:pt x="2574" y="1655"/>
                    <a:pt x="2725" y="1597"/>
                  </a:cubicBezTo>
                  <a:cubicBezTo>
                    <a:pt x="2851" y="1548"/>
                    <a:pt x="2755" y="1567"/>
                    <a:pt x="2891" y="1554"/>
                  </a:cubicBezTo>
                  <a:cubicBezTo>
                    <a:pt x="3028" y="1557"/>
                    <a:pt x="3165" y="1552"/>
                    <a:pt x="3301" y="1562"/>
                  </a:cubicBezTo>
                  <a:cubicBezTo>
                    <a:pt x="3317" y="1563"/>
                    <a:pt x="3414" y="1609"/>
                    <a:pt x="3432" y="1615"/>
                  </a:cubicBezTo>
                  <a:cubicBezTo>
                    <a:pt x="3603" y="1671"/>
                    <a:pt x="3770" y="1715"/>
                    <a:pt x="3921" y="1815"/>
                  </a:cubicBezTo>
                  <a:cubicBezTo>
                    <a:pt x="4015" y="1877"/>
                    <a:pt x="4116" y="1927"/>
                    <a:pt x="4209" y="1990"/>
                  </a:cubicBezTo>
                  <a:cubicBezTo>
                    <a:pt x="4226" y="2002"/>
                    <a:pt x="4243" y="2015"/>
                    <a:pt x="4261" y="2025"/>
                  </a:cubicBezTo>
                  <a:cubicBezTo>
                    <a:pt x="4289" y="2041"/>
                    <a:pt x="4348" y="2069"/>
                    <a:pt x="4348" y="2069"/>
                  </a:cubicBezTo>
                  <a:cubicBezTo>
                    <a:pt x="4383" y="2061"/>
                    <a:pt x="4425" y="2065"/>
                    <a:pt x="4453" y="2042"/>
                  </a:cubicBezTo>
                  <a:cubicBezTo>
                    <a:pt x="4470" y="2027"/>
                    <a:pt x="4480" y="2006"/>
                    <a:pt x="4497" y="1990"/>
                  </a:cubicBezTo>
                  <a:cubicBezTo>
                    <a:pt x="4527" y="1930"/>
                    <a:pt x="4543" y="1901"/>
                    <a:pt x="4558" y="1842"/>
                  </a:cubicBezTo>
                  <a:cubicBezTo>
                    <a:pt x="4555" y="1819"/>
                    <a:pt x="4567" y="1787"/>
                    <a:pt x="4549" y="1772"/>
                  </a:cubicBezTo>
                  <a:cubicBezTo>
                    <a:pt x="4534" y="1758"/>
                    <a:pt x="4508" y="1777"/>
                    <a:pt x="4488" y="1781"/>
                  </a:cubicBezTo>
                  <a:cubicBezTo>
                    <a:pt x="4448" y="1789"/>
                    <a:pt x="4412" y="1811"/>
                    <a:pt x="4374" y="1824"/>
                  </a:cubicBezTo>
                  <a:cubicBezTo>
                    <a:pt x="4319" y="1882"/>
                    <a:pt x="4403" y="1796"/>
                    <a:pt x="4331" y="1859"/>
                  </a:cubicBezTo>
                  <a:cubicBezTo>
                    <a:pt x="4312" y="1875"/>
                    <a:pt x="4278" y="1911"/>
                    <a:pt x="4278" y="1911"/>
                  </a:cubicBezTo>
                  <a:cubicBezTo>
                    <a:pt x="4268" y="1956"/>
                    <a:pt x="4244" y="1970"/>
                    <a:pt x="4217" y="2007"/>
                  </a:cubicBezTo>
                  <a:cubicBezTo>
                    <a:pt x="4179" y="2060"/>
                    <a:pt x="4158" y="2111"/>
                    <a:pt x="4139" y="2173"/>
                  </a:cubicBezTo>
                  <a:cubicBezTo>
                    <a:pt x="4129" y="2205"/>
                    <a:pt x="4121" y="2237"/>
                    <a:pt x="4113" y="2269"/>
                  </a:cubicBezTo>
                  <a:cubicBezTo>
                    <a:pt x="4107" y="2292"/>
                    <a:pt x="4095" y="2339"/>
                    <a:pt x="4095" y="2339"/>
                  </a:cubicBezTo>
                  <a:cubicBezTo>
                    <a:pt x="4094" y="2409"/>
                    <a:pt x="4328" y="3185"/>
                    <a:pt x="3999" y="3299"/>
                  </a:cubicBezTo>
                  <a:cubicBezTo>
                    <a:pt x="3942" y="3359"/>
                    <a:pt x="3795" y="3319"/>
                    <a:pt x="3746" y="3317"/>
                  </a:cubicBezTo>
                  <a:cubicBezTo>
                    <a:pt x="3721" y="3221"/>
                    <a:pt x="3843" y="3087"/>
                    <a:pt x="3894" y="3011"/>
                  </a:cubicBezTo>
                  <a:cubicBezTo>
                    <a:pt x="3954" y="2922"/>
                    <a:pt x="3924" y="2980"/>
                    <a:pt x="3973" y="2889"/>
                  </a:cubicBezTo>
                  <a:cubicBezTo>
                    <a:pt x="3987" y="2864"/>
                    <a:pt x="3991" y="2833"/>
                    <a:pt x="4008" y="2810"/>
                  </a:cubicBezTo>
                  <a:cubicBezTo>
                    <a:pt x="4038" y="2768"/>
                    <a:pt x="4107" y="2740"/>
                    <a:pt x="4148" y="2714"/>
                  </a:cubicBezTo>
                  <a:cubicBezTo>
                    <a:pt x="4189" y="2688"/>
                    <a:pt x="4209" y="2639"/>
                    <a:pt x="4252" y="2618"/>
                  </a:cubicBezTo>
                  <a:cubicBezTo>
                    <a:pt x="4321" y="2584"/>
                    <a:pt x="4442" y="2595"/>
                    <a:pt x="4497" y="2592"/>
                  </a:cubicBezTo>
                  <a:cubicBezTo>
                    <a:pt x="4509" y="2586"/>
                    <a:pt x="4522" y="2583"/>
                    <a:pt x="4532" y="2575"/>
                  </a:cubicBezTo>
                  <a:cubicBezTo>
                    <a:pt x="4554" y="2557"/>
                    <a:pt x="4593" y="2514"/>
                    <a:pt x="4593" y="2514"/>
                  </a:cubicBezTo>
                  <a:cubicBezTo>
                    <a:pt x="4606" y="2470"/>
                    <a:pt x="4622" y="2427"/>
                    <a:pt x="4636" y="2383"/>
                  </a:cubicBezTo>
                  <a:cubicBezTo>
                    <a:pt x="4643" y="2339"/>
                    <a:pt x="4656" y="2287"/>
                    <a:pt x="4636" y="2243"/>
                  </a:cubicBezTo>
                  <a:cubicBezTo>
                    <a:pt x="4623" y="2213"/>
                    <a:pt x="4595" y="2191"/>
                    <a:pt x="4575" y="2165"/>
                  </a:cubicBezTo>
                  <a:cubicBezTo>
                    <a:pt x="4529" y="2105"/>
                    <a:pt x="4492" y="2058"/>
                    <a:pt x="4418" y="2025"/>
                  </a:cubicBezTo>
                  <a:cubicBezTo>
                    <a:pt x="4407" y="2020"/>
                    <a:pt x="4348" y="2009"/>
                    <a:pt x="4340" y="2007"/>
                  </a:cubicBezTo>
                  <a:cubicBezTo>
                    <a:pt x="4262" y="1988"/>
                    <a:pt x="4375" y="2013"/>
                    <a:pt x="4278" y="1981"/>
                  </a:cubicBezTo>
                  <a:cubicBezTo>
                    <a:pt x="4215" y="1960"/>
                    <a:pt x="4161" y="1957"/>
                    <a:pt x="4095" y="1929"/>
                  </a:cubicBezTo>
                  <a:cubicBezTo>
                    <a:pt x="3985" y="1882"/>
                    <a:pt x="3883" y="1861"/>
                    <a:pt x="3764" y="1850"/>
                  </a:cubicBezTo>
                  <a:cubicBezTo>
                    <a:pt x="3650" y="1856"/>
                    <a:pt x="3536" y="1854"/>
                    <a:pt x="3423" y="1868"/>
                  </a:cubicBezTo>
                  <a:cubicBezTo>
                    <a:pt x="3392" y="1872"/>
                    <a:pt x="3365" y="1893"/>
                    <a:pt x="3336" y="1903"/>
                  </a:cubicBezTo>
                  <a:cubicBezTo>
                    <a:pt x="2951" y="2040"/>
                    <a:pt x="3336" y="1887"/>
                    <a:pt x="3100" y="1999"/>
                  </a:cubicBezTo>
                  <a:cubicBezTo>
                    <a:pt x="2939" y="2075"/>
                    <a:pt x="2763" y="2162"/>
                    <a:pt x="2638" y="2295"/>
                  </a:cubicBezTo>
                  <a:cubicBezTo>
                    <a:pt x="2505" y="2437"/>
                    <a:pt x="2435" y="2650"/>
                    <a:pt x="2306" y="2784"/>
                  </a:cubicBezTo>
                  <a:cubicBezTo>
                    <a:pt x="2162" y="2934"/>
                    <a:pt x="2056" y="3011"/>
                    <a:pt x="1861" y="3072"/>
                  </a:cubicBezTo>
                  <a:cubicBezTo>
                    <a:pt x="1781" y="3097"/>
                    <a:pt x="1684" y="3144"/>
                    <a:pt x="1599" y="3159"/>
                  </a:cubicBezTo>
                  <a:cubicBezTo>
                    <a:pt x="1547" y="3156"/>
                    <a:pt x="1494" y="3157"/>
                    <a:pt x="1442" y="3151"/>
                  </a:cubicBezTo>
                  <a:cubicBezTo>
                    <a:pt x="1334" y="3138"/>
                    <a:pt x="1238" y="3036"/>
                    <a:pt x="1154" y="2976"/>
                  </a:cubicBezTo>
                  <a:cubicBezTo>
                    <a:pt x="956" y="2836"/>
                    <a:pt x="873" y="2783"/>
                    <a:pt x="700" y="2610"/>
                  </a:cubicBezTo>
                  <a:cubicBezTo>
                    <a:pt x="594" y="2504"/>
                    <a:pt x="470" y="2423"/>
                    <a:pt x="377" y="2304"/>
                  </a:cubicBezTo>
                  <a:cubicBezTo>
                    <a:pt x="345" y="2262"/>
                    <a:pt x="321" y="2215"/>
                    <a:pt x="290" y="2173"/>
                  </a:cubicBezTo>
                  <a:cubicBezTo>
                    <a:pt x="275" y="2130"/>
                    <a:pt x="255" y="2042"/>
                    <a:pt x="255" y="2042"/>
                  </a:cubicBezTo>
                  <a:cubicBezTo>
                    <a:pt x="267" y="1899"/>
                    <a:pt x="275" y="1804"/>
                    <a:pt x="325" y="1676"/>
                  </a:cubicBezTo>
                  <a:cubicBezTo>
                    <a:pt x="343" y="1630"/>
                    <a:pt x="395" y="1545"/>
                    <a:pt x="395" y="1545"/>
                  </a:cubicBezTo>
                  <a:cubicBezTo>
                    <a:pt x="420" y="1449"/>
                    <a:pt x="521" y="1314"/>
                    <a:pt x="596" y="1239"/>
                  </a:cubicBezTo>
                  <a:cubicBezTo>
                    <a:pt x="613" y="1185"/>
                    <a:pt x="651" y="1207"/>
                    <a:pt x="700" y="1213"/>
                  </a:cubicBezTo>
                  <a:cubicBezTo>
                    <a:pt x="709" y="1249"/>
                    <a:pt x="712" y="1262"/>
                    <a:pt x="726" y="1301"/>
                  </a:cubicBezTo>
                  <a:cubicBezTo>
                    <a:pt x="746" y="1356"/>
                    <a:pt x="788" y="1466"/>
                    <a:pt x="788" y="1466"/>
                  </a:cubicBezTo>
                  <a:cubicBezTo>
                    <a:pt x="801" y="1620"/>
                    <a:pt x="805" y="1631"/>
                    <a:pt x="788" y="1842"/>
                  </a:cubicBezTo>
                  <a:cubicBezTo>
                    <a:pt x="787" y="1853"/>
                    <a:pt x="733" y="1986"/>
                    <a:pt x="726" y="2007"/>
                  </a:cubicBezTo>
                  <a:cubicBezTo>
                    <a:pt x="712" y="2099"/>
                    <a:pt x="676" y="2142"/>
                    <a:pt x="648" y="2226"/>
                  </a:cubicBezTo>
                  <a:cubicBezTo>
                    <a:pt x="609" y="2344"/>
                    <a:pt x="592" y="2463"/>
                    <a:pt x="534" y="2575"/>
                  </a:cubicBezTo>
                  <a:cubicBezTo>
                    <a:pt x="517" y="2651"/>
                    <a:pt x="521" y="2638"/>
                    <a:pt x="438" y="2627"/>
                  </a:cubicBezTo>
                  <a:cubicBezTo>
                    <a:pt x="404" y="2615"/>
                    <a:pt x="342" y="2575"/>
                    <a:pt x="342" y="2575"/>
                  </a:cubicBezTo>
                  <a:cubicBezTo>
                    <a:pt x="318" y="2543"/>
                    <a:pt x="284" y="2504"/>
                    <a:pt x="264" y="2470"/>
                  </a:cubicBezTo>
                  <a:cubicBezTo>
                    <a:pt x="244" y="2436"/>
                    <a:pt x="240" y="2392"/>
                    <a:pt x="212" y="2365"/>
                  </a:cubicBezTo>
                  <a:cubicBezTo>
                    <a:pt x="186" y="2339"/>
                    <a:pt x="159" y="2313"/>
                    <a:pt x="133" y="2287"/>
                  </a:cubicBezTo>
                  <a:cubicBezTo>
                    <a:pt x="112" y="2267"/>
                    <a:pt x="81" y="2217"/>
                    <a:pt x="81" y="2217"/>
                  </a:cubicBezTo>
                  <a:cubicBezTo>
                    <a:pt x="70" y="2186"/>
                    <a:pt x="59" y="2162"/>
                    <a:pt x="37" y="2138"/>
                  </a:cubicBezTo>
                  <a:cubicBezTo>
                    <a:pt x="29" y="2100"/>
                    <a:pt x="14" y="2078"/>
                    <a:pt x="2" y="2042"/>
                  </a:cubicBezTo>
                  <a:cubicBezTo>
                    <a:pt x="5" y="2013"/>
                    <a:pt x="0" y="1982"/>
                    <a:pt x="11" y="1955"/>
                  </a:cubicBezTo>
                  <a:cubicBezTo>
                    <a:pt x="17" y="1938"/>
                    <a:pt x="68" y="1920"/>
                    <a:pt x="81" y="1911"/>
                  </a:cubicBezTo>
                  <a:cubicBezTo>
                    <a:pt x="91" y="1904"/>
                    <a:pt x="96" y="1890"/>
                    <a:pt x="107" y="1885"/>
                  </a:cubicBezTo>
                  <a:cubicBezTo>
                    <a:pt x="170" y="1859"/>
                    <a:pt x="274" y="1845"/>
                    <a:pt x="342" y="1824"/>
                  </a:cubicBezTo>
                  <a:cubicBezTo>
                    <a:pt x="406" y="1804"/>
                    <a:pt x="460" y="1767"/>
                    <a:pt x="526" y="1754"/>
                  </a:cubicBezTo>
                  <a:cubicBezTo>
                    <a:pt x="613" y="1689"/>
                    <a:pt x="511" y="1762"/>
                    <a:pt x="596" y="1711"/>
                  </a:cubicBezTo>
                  <a:cubicBezTo>
                    <a:pt x="614" y="1700"/>
                    <a:pt x="648" y="1676"/>
                    <a:pt x="648" y="1676"/>
                  </a:cubicBezTo>
                  <a:cubicBezTo>
                    <a:pt x="657" y="1727"/>
                    <a:pt x="674" y="1773"/>
                    <a:pt x="683" y="1824"/>
                  </a:cubicBezTo>
                  <a:cubicBezTo>
                    <a:pt x="676" y="1935"/>
                    <a:pt x="659" y="2045"/>
                    <a:pt x="657" y="2156"/>
                  </a:cubicBezTo>
                  <a:cubicBezTo>
                    <a:pt x="650" y="2503"/>
                    <a:pt x="710" y="2793"/>
                    <a:pt x="604" y="3098"/>
                  </a:cubicBezTo>
                  <a:cubicBezTo>
                    <a:pt x="578" y="3095"/>
                    <a:pt x="546" y="3107"/>
                    <a:pt x="526" y="3090"/>
                  </a:cubicBezTo>
                  <a:cubicBezTo>
                    <a:pt x="496" y="3064"/>
                    <a:pt x="491" y="3020"/>
                    <a:pt x="473" y="2985"/>
                  </a:cubicBezTo>
                  <a:cubicBezTo>
                    <a:pt x="428" y="2896"/>
                    <a:pt x="400" y="2784"/>
                    <a:pt x="369" y="2688"/>
                  </a:cubicBezTo>
                  <a:cubicBezTo>
                    <a:pt x="375" y="2650"/>
                    <a:pt x="373" y="2611"/>
                    <a:pt x="386" y="2575"/>
                  </a:cubicBezTo>
                  <a:cubicBezTo>
                    <a:pt x="389" y="2566"/>
                    <a:pt x="403" y="2568"/>
                    <a:pt x="412" y="2566"/>
                  </a:cubicBezTo>
                  <a:cubicBezTo>
                    <a:pt x="451" y="2557"/>
                    <a:pt x="488" y="2550"/>
                    <a:pt x="526" y="2540"/>
                  </a:cubicBezTo>
                  <a:cubicBezTo>
                    <a:pt x="543" y="2543"/>
                    <a:pt x="562" y="2542"/>
                    <a:pt x="578" y="2549"/>
                  </a:cubicBezTo>
                  <a:cubicBezTo>
                    <a:pt x="589" y="2554"/>
                    <a:pt x="594" y="2568"/>
                    <a:pt x="604" y="2575"/>
                  </a:cubicBezTo>
                  <a:cubicBezTo>
                    <a:pt x="646" y="2606"/>
                    <a:pt x="694" y="2638"/>
                    <a:pt x="744" y="2653"/>
                  </a:cubicBezTo>
                  <a:cubicBezTo>
                    <a:pt x="789" y="2684"/>
                    <a:pt x="848" y="2692"/>
                    <a:pt x="901" y="2706"/>
                  </a:cubicBezTo>
                  <a:cubicBezTo>
                    <a:pt x="937" y="2729"/>
                    <a:pt x="979" y="2742"/>
                    <a:pt x="1014" y="2767"/>
                  </a:cubicBezTo>
                  <a:cubicBezTo>
                    <a:pt x="1047" y="2791"/>
                    <a:pt x="1077" y="2820"/>
                    <a:pt x="1110" y="2845"/>
                  </a:cubicBezTo>
                  <a:cubicBezTo>
                    <a:pt x="1220" y="2928"/>
                    <a:pt x="1350" y="2987"/>
                    <a:pt x="1460" y="3072"/>
                  </a:cubicBezTo>
                  <a:cubicBezTo>
                    <a:pt x="1512" y="3112"/>
                    <a:pt x="1564" y="3140"/>
                    <a:pt x="1617" y="3177"/>
                  </a:cubicBezTo>
                  <a:cubicBezTo>
                    <a:pt x="1639" y="3192"/>
                    <a:pt x="1656" y="3214"/>
                    <a:pt x="1678" y="3229"/>
                  </a:cubicBezTo>
                  <a:cubicBezTo>
                    <a:pt x="1706" y="3248"/>
                    <a:pt x="1790" y="3264"/>
                    <a:pt x="1826" y="3273"/>
                  </a:cubicBezTo>
                  <a:cubicBezTo>
                    <a:pt x="1884" y="3270"/>
                    <a:pt x="1943" y="3271"/>
                    <a:pt x="2001" y="3264"/>
                  </a:cubicBezTo>
                  <a:cubicBezTo>
                    <a:pt x="2015" y="3262"/>
                    <a:pt x="2090" y="3225"/>
                    <a:pt x="2097" y="3221"/>
                  </a:cubicBezTo>
                  <a:cubicBezTo>
                    <a:pt x="2225" y="3147"/>
                    <a:pt x="2277" y="3019"/>
                    <a:pt x="2350" y="2898"/>
                  </a:cubicBezTo>
                  <a:cubicBezTo>
                    <a:pt x="2409" y="2800"/>
                    <a:pt x="2462" y="2731"/>
                    <a:pt x="2481" y="2618"/>
                  </a:cubicBezTo>
                  <a:cubicBezTo>
                    <a:pt x="2478" y="2542"/>
                    <a:pt x="2480" y="2466"/>
                    <a:pt x="2472" y="2391"/>
                  </a:cubicBezTo>
                  <a:cubicBezTo>
                    <a:pt x="2471" y="2378"/>
                    <a:pt x="2461" y="2368"/>
                    <a:pt x="2454" y="2357"/>
                  </a:cubicBezTo>
                  <a:cubicBezTo>
                    <a:pt x="2408" y="2280"/>
                    <a:pt x="2352" y="2240"/>
                    <a:pt x="2262" y="2226"/>
                  </a:cubicBezTo>
                  <a:cubicBezTo>
                    <a:pt x="2211" y="2208"/>
                    <a:pt x="2167" y="2191"/>
                    <a:pt x="2114" y="2182"/>
                  </a:cubicBezTo>
                  <a:cubicBezTo>
                    <a:pt x="2070" y="2185"/>
                    <a:pt x="2026" y="2184"/>
                    <a:pt x="1983" y="2191"/>
                  </a:cubicBezTo>
                  <a:cubicBezTo>
                    <a:pt x="1947" y="2197"/>
                    <a:pt x="1948" y="2215"/>
                    <a:pt x="1922" y="2234"/>
                  </a:cubicBezTo>
                  <a:cubicBezTo>
                    <a:pt x="1888" y="2260"/>
                    <a:pt x="1848" y="2285"/>
                    <a:pt x="1809" y="2304"/>
                  </a:cubicBezTo>
                  <a:cubicBezTo>
                    <a:pt x="1793" y="2325"/>
                    <a:pt x="1770" y="2342"/>
                    <a:pt x="1756" y="2365"/>
                  </a:cubicBezTo>
                  <a:cubicBezTo>
                    <a:pt x="1724" y="2417"/>
                    <a:pt x="1705" y="2479"/>
                    <a:pt x="1669" y="2531"/>
                  </a:cubicBezTo>
                  <a:cubicBezTo>
                    <a:pt x="1637" y="2577"/>
                    <a:pt x="1598" y="2618"/>
                    <a:pt x="1564" y="2662"/>
                  </a:cubicBezTo>
                  <a:cubicBezTo>
                    <a:pt x="1530" y="2706"/>
                    <a:pt x="1512" y="2758"/>
                    <a:pt x="1477" y="2802"/>
                  </a:cubicBezTo>
                  <a:cubicBezTo>
                    <a:pt x="1440" y="2895"/>
                    <a:pt x="1382" y="2979"/>
                    <a:pt x="1346" y="3072"/>
                  </a:cubicBezTo>
                  <a:cubicBezTo>
                    <a:pt x="1314" y="3154"/>
                    <a:pt x="1291" y="3240"/>
                    <a:pt x="1215" y="3290"/>
                  </a:cubicBezTo>
                  <a:cubicBezTo>
                    <a:pt x="1160" y="3287"/>
                    <a:pt x="1104" y="3290"/>
                    <a:pt x="1049" y="3282"/>
                  </a:cubicBezTo>
                  <a:cubicBezTo>
                    <a:pt x="1041" y="3281"/>
                    <a:pt x="1039" y="3269"/>
                    <a:pt x="1032" y="3264"/>
                  </a:cubicBezTo>
                  <a:cubicBezTo>
                    <a:pt x="978" y="3225"/>
                    <a:pt x="931" y="3188"/>
                    <a:pt x="892" y="3133"/>
                  </a:cubicBezTo>
                  <a:cubicBezTo>
                    <a:pt x="876" y="3110"/>
                    <a:pt x="778" y="2971"/>
                    <a:pt x="761" y="2933"/>
                  </a:cubicBezTo>
                  <a:cubicBezTo>
                    <a:pt x="710" y="2816"/>
                    <a:pt x="683" y="2694"/>
                    <a:pt x="639" y="2575"/>
                  </a:cubicBezTo>
                  <a:cubicBezTo>
                    <a:pt x="613" y="2399"/>
                    <a:pt x="619" y="2464"/>
                    <a:pt x="639" y="2130"/>
                  </a:cubicBezTo>
                  <a:cubicBezTo>
                    <a:pt x="642" y="2079"/>
                    <a:pt x="716" y="1911"/>
                    <a:pt x="718" y="1903"/>
                  </a:cubicBezTo>
                  <a:cubicBezTo>
                    <a:pt x="735" y="1842"/>
                    <a:pt x="749" y="1776"/>
                    <a:pt x="779" y="1719"/>
                  </a:cubicBezTo>
                  <a:cubicBezTo>
                    <a:pt x="834" y="1617"/>
                    <a:pt x="900" y="1551"/>
                    <a:pt x="962" y="1458"/>
                  </a:cubicBezTo>
                  <a:cubicBezTo>
                    <a:pt x="989" y="1417"/>
                    <a:pt x="1006" y="1369"/>
                    <a:pt x="1032" y="1327"/>
                  </a:cubicBezTo>
                  <a:cubicBezTo>
                    <a:pt x="1091" y="1233"/>
                    <a:pt x="1158" y="1145"/>
                    <a:pt x="1224" y="1056"/>
                  </a:cubicBezTo>
                  <a:cubicBezTo>
                    <a:pt x="1267" y="999"/>
                    <a:pt x="1345" y="979"/>
                    <a:pt x="1407" y="951"/>
                  </a:cubicBezTo>
                  <a:cubicBezTo>
                    <a:pt x="1515" y="903"/>
                    <a:pt x="1648" y="845"/>
                    <a:pt x="1730" y="759"/>
                  </a:cubicBezTo>
                  <a:cubicBezTo>
                    <a:pt x="1870" y="773"/>
                    <a:pt x="1923" y="787"/>
                    <a:pt x="2053" y="777"/>
                  </a:cubicBezTo>
                  <a:cubicBezTo>
                    <a:pt x="2140" y="717"/>
                    <a:pt x="2220" y="747"/>
                    <a:pt x="2341" y="742"/>
                  </a:cubicBezTo>
                  <a:cubicBezTo>
                    <a:pt x="2413" y="713"/>
                    <a:pt x="2473" y="679"/>
                    <a:pt x="2542" y="646"/>
                  </a:cubicBezTo>
                  <a:cubicBezTo>
                    <a:pt x="2554" y="629"/>
                    <a:pt x="2572" y="614"/>
                    <a:pt x="2577" y="594"/>
                  </a:cubicBezTo>
                  <a:cubicBezTo>
                    <a:pt x="2588" y="544"/>
                    <a:pt x="2601" y="470"/>
                    <a:pt x="2629" y="428"/>
                  </a:cubicBezTo>
                  <a:cubicBezTo>
                    <a:pt x="2626" y="314"/>
                    <a:pt x="2625" y="201"/>
                    <a:pt x="2620" y="87"/>
                  </a:cubicBezTo>
                  <a:cubicBezTo>
                    <a:pt x="2618" y="47"/>
                    <a:pt x="2595" y="12"/>
                    <a:pt x="2559" y="0"/>
                  </a:cubicBezTo>
                  <a:cubicBezTo>
                    <a:pt x="2495" y="8"/>
                    <a:pt x="2430" y="38"/>
                    <a:pt x="2367" y="44"/>
                  </a:cubicBezTo>
                  <a:cubicBezTo>
                    <a:pt x="2283" y="52"/>
                    <a:pt x="2198" y="55"/>
                    <a:pt x="2114" y="61"/>
                  </a:cubicBezTo>
                  <a:cubicBezTo>
                    <a:pt x="2079" y="73"/>
                    <a:pt x="2027" y="131"/>
                    <a:pt x="2027" y="131"/>
                  </a:cubicBezTo>
                  <a:cubicBezTo>
                    <a:pt x="2008" y="203"/>
                    <a:pt x="1969" y="269"/>
                    <a:pt x="1948" y="341"/>
                  </a:cubicBezTo>
                  <a:cubicBezTo>
                    <a:pt x="1910" y="473"/>
                    <a:pt x="1877" y="607"/>
                    <a:pt x="1852" y="742"/>
                  </a:cubicBezTo>
                  <a:cubicBezTo>
                    <a:pt x="1861" y="1142"/>
                    <a:pt x="1779" y="1416"/>
                    <a:pt x="1940" y="1728"/>
                  </a:cubicBezTo>
                  <a:cubicBezTo>
                    <a:pt x="1952" y="1791"/>
                    <a:pt x="1945" y="1793"/>
                    <a:pt x="2009" y="1781"/>
                  </a:cubicBezTo>
                  <a:cubicBezTo>
                    <a:pt x="2087" y="1720"/>
                    <a:pt x="2167" y="1685"/>
                    <a:pt x="2245" y="1623"/>
                  </a:cubicBezTo>
                  <a:cubicBezTo>
                    <a:pt x="2267" y="1606"/>
                    <a:pt x="2300" y="1611"/>
                    <a:pt x="2324" y="1597"/>
                  </a:cubicBezTo>
                  <a:cubicBezTo>
                    <a:pt x="2358" y="1578"/>
                    <a:pt x="2392" y="1543"/>
                    <a:pt x="2428" y="1527"/>
                  </a:cubicBezTo>
                  <a:cubicBezTo>
                    <a:pt x="2450" y="1517"/>
                    <a:pt x="2475" y="1518"/>
                    <a:pt x="2498" y="1510"/>
                  </a:cubicBezTo>
                  <a:cubicBezTo>
                    <a:pt x="2556" y="1452"/>
                    <a:pt x="2623" y="1431"/>
                    <a:pt x="2699" y="1405"/>
                  </a:cubicBezTo>
                  <a:cubicBezTo>
                    <a:pt x="2742" y="1390"/>
                    <a:pt x="2779" y="1368"/>
                    <a:pt x="2821" y="1353"/>
                  </a:cubicBezTo>
                  <a:cubicBezTo>
                    <a:pt x="2841" y="1295"/>
                    <a:pt x="2785" y="1302"/>
                    <a:pt x="2742" y="1292"/>
                  </a:cubicBezTo>
                  <a:cubicBezTo>
                    <a:pt x="2634" y="1266"/>
                    <a:pt x="2713" y="1279"/>
                    <a:pt x="2603" y="1266"/>
                  </a:cubicBezTo>
                  <a:cubicBezTo>
                    <a:pt x="2437" y="1223"/>
                    <a:pt x="2242" y="1269"/>
                    <a:pt x="2088" y="1344"/>
                  </a:cubicBezTo>
                  <a:cubicBezTo>
                    <a:pt x="2061" y="1389"/>
                    <a:pt x="2044" y="1423"/>
                    <a:pt x="2044" y="1475"/>
                  </a:cubicBezTo>
                </a:path>
              </a:pathLst>
            </a:custGeom>
            <a:noFill/>
            <a:ln w="15875">
              <a:solidFill>
                <a:schemeClr val="tx1"/>
              </a:solidFill>
              <a:round/>
              <a:headEnd/>
              <a:tailEnd/>
            </a:ln>
            <a:effectLst/>
          </p:spPr>
          <p:txBody>
            <a:bodyPr/>
            <a:lstStyle/>
            <a:p>
              <a:endParaRPr lang="en-US"/>
            </a:p>
          </p:txBody>
        </p:sp>
        <p:sp>
          <p:nvSpPr>
            <p:cNvPr id="68" name="Freeform 2563"/>
            <p:cNvSpPr>
              <a:spLocks/>
            </p:cNvSpPr>
            <p:nvPr/>
          </p:nvSpPr>
          <p:spPr bwMode="auto">
            <a:xfrm>
              <a:off x="1726" y="1935"/>
              <a:ext cx="300" cy="170"/>
            </a:xfrm>
            <a:custGeom>
              <a:avLst/>
              <a:gdLst>
                <a:gd name="T0" fmla="*/ 11 w 300"/>
                <a:gd name="T1" fmla="*/ 11 h 170"/>
                <a:gd name="T2" fmla="*/ 46 w 300"/>
                <a:gd name="T3" fmla="*/ 46 h 170"/>
                <a:gd name="T4" fmla="*/ 81 w 300"/>
                <a:gd name="T5" fmla="*/ 80 h 170"/>
                <a:gd name="T6" fmla="*/ 124 w 300"/>
                <a:gd name="T7" fmla="*/ 107 h 170"/>
                <a:gd name="T8" fmla="*/ 177 w 300"/>
                <a:gd name="T9" fmla="*/ 124 h 170"/>
                <a:gd name="T10" fmla="*/ 246 w 300"/>
                <a:gd name="T11" fmla="*/ 150 h 170"/>
                <a:gd name="T12" fmla="*/ 273 w 300"/>
                <a:gd name="T13" fmla="*/ 168 h 170"/>
                <a:gd name="T14" fmla="*/ 0 60000 65536"/>
                <a:gd name="T15" fmla="*/ 0 60000 65536"/>
                <a:gd name="T16" fmla="*/ 0 60000 65536"/>
                <a:gd name="T17" fmla="*/ 0 60000 65536"/>
                <a:gd name="T18" fmla="*/ 0 60000 65536"/>
                <a:gd name="T19" fmla="*/ 0 60000 65536"/>
                <a:gd name="T20" fmla="*/ 0 60000 65536"/>
                <a:gd name="T21" fmla="*/ 0 w 300"/>
                <a:gd name="T22" fmla="*/ 0 h 170"/>
                <a:gd name="T23" fmla="*/ 300 w 300"/>
                <a:gd name="T24" fmla="*/ 170 h 1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0" h="170">
                  <a:moveTo>
                    <a:pt x="11" y="11"/>
                  </a:moveTo>
                  <a:cubicBezTo>
                    <a:pt x="32" y="79"/>
                    <a:pt x="0" y="0"/>
                    <a:pt x="46" y="46"/>
                  </a:cubicBezTo>
                  <a:cubicBezTo>
                    <a:pt x="91" y="91"/>
                    <a:pt x="10" y="59"/>
                    <a:pt x="81" y="80"/>
                  </a:cubicBezTo>
                  <a:cubicBezTo>
                    <a:pt x="104" y="104"/>
                    <a:pt x="91" y="96"/>
                    <a:pt x="124" y="107"/>
                  </a:cubicBezTo>
                  <a:cubicBezTo>
                    <a:pt x="142" y="113"/>
                    <a:pt x="177" y="124"/>
                    <a:pt x="177" y="124"/>
                  </a:cubicBezTo>
                  <a:cubicBezTo>
                    <a:pt x="215" y="164"/>
                    <a:pt x="167" y="121"/>
                    <a:pt x="246" y="150"/>
                  </a:cubicBezTo>
                  <a:cubicBezTo>
                    <a:pt x="300" y="170"/>
                    <a:pt x="243" y="168"/>
                    <a:pt x="273" y="168"/>
                  </a:cubicBezTo>
                </a:path>
              </a:pathLst>
            </a:custGeom>
            <a:noFill/>
            <a:ln w="31750">
              <a:solidFill>
                <a:srgbClr val="FF0000"/>
              </a:solidFill>
              <a:round/>
              <a:headEnd/>
              <a:tailEnd/>
            </a:ln>
          </p:spPr>
          <p:txBody>
            <a:bodyPr/>
            <a:lstStyle/>
            <a:p>
              <a:endParaRPr lang="en-US"/>
            </a:p>
          </p:txBody>
        </p:sp>
      </p:grpSp>
      <p:grpSp>
        <p:nvGrpSpPr>
          <p:cNvPr id="69" name="Group 2565"/>
          <p:cNvGrpSpPr>
            <a:grpSpLocks/>
          </p:cNvGrpSpPr>
          <p:nvPr/>
        </p:nvGrpSpPr>
        <p:grpSpPr bwMode="auto">
          <a:xfrm rot="554073">
            <a:off x="7425332" y="1834000"/>
            <a:ext cx="1260588" cy="1664835"/>
            <a:chOff x="5100" y="2111"/>
            <a:chExt cx="502" cy="907"/>
          </a:xfrm>
        </p:grpSpPr>
        <p:grpSp>
          <p:nvGrpSpPr>
            <p:cNvPr id="70" name="Group 821"/>
            <p:cNvGrpSpPr>
              <a:grpSpLocks/>
            </p:cNvGrpSpPr>
            <p:nvPr/>
          </p:nvGrpSpPr>
          <p:grpSpPr bwMode="auto">
            <a:xfrm>
              <a:off x="5104" y="2292"/>
              <a:ext cx="268" cy="409"/>
              <a:chOff x="2880" y="1207"/>
              <a:chExt cx="268" cy="409"/>
            </a:xfrm>
          </p:grpSpPr>
          <p:grpSp>
            <p:nvGrpSpPr>
              <p:cNvPr id="1736" name="Group 822"/>
              <p:cNvGrpSpPr>
                <a:grpSpLocks/>
              </p:cNvGrpSpPr>
              <p:nvPr/>
            </p:nvGrpSpPr>
            <p:grpSpPr bwMode="auto">
              <a:xfrm>
                <a:off x="2880" y="1207"/>
                <a:ext cx="126" cy="317"/>
                <a:chOff x="1655" y="1234"/>
                <a:chExt cx="126" cy="317"/>
              </a:xfrm>
            </p:grpSpPr>
            <p:grpSp>
              <p:nvGrpSpPr>
                <p:cNvPr id="1805" name="Group 823"/>
                <p:cNvGrpSpPr>
                  <a:grpSpLocks noChangeAspect="1"/>
                </p:cNvGrpSpPr>
                <p:nvPr/>
              </p:nvGrpSpPr>
              <p:grpSpPr bwMode="auto">
                <a:xfrm rot="-4350386">
                  <a:off x="1685" y="1327"/>
                  <a:ext cx="90" cy="56"/>
                  <a:chOff x="480" y="3413"/>
                  <a:chExt cx="673" cy="560"/>
                </a:xfrm>
              </p:grpSpPr>
              <p:sp>
                <p:nvSpPr>
                  <p:cNvPr id="1829" name="Freeform 8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830" name="Freeform 8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806" name="Group 826"/>
                <p:cNvGrpSpPr>
                  <a:grpSpLocks noChangeAspect="1"/>
                </p:cNvGrpSpPr>
                <p:nvPr/>
              </p:nvGrpSpPr>
              <p:grpSpPr bwMode="auto">
                <a:xfrm rot="-4350386">
                  <a:off x="1708" y="1252"/>
                  <a:ext cx="91" cy="55"/>
                  <a:chOff x="1054" y="3406"/>
                  <a:chExt cx="677" cy="565"/>
                </a:xfrm>
              </p:grpSpPr>
              <p:sp>
                <p:nvSpPr>
                  <p:cNvPr id="1820" name="Freeform 8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821" name="Freeform 82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822" name="Freeform 82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823" name="Freeform 83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824" name="Freeform 8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825" name="Freeform 83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826" name="Freeform 83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827" name="Freeform 83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828" name="Freeform 83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807" name="Group 836"/>
                <p:cNvGrpSpPr>
                  <a:grpSpLocks noChangeAspect="1"/>
                </p:cNvGrpSpPr>
                <p:nvPr/>
              </p:nvGrpSpPr>
              <p:grpSpPr bwMode="auto">
                <a:xfrm rot="-4350386">
                  <a:off x="1662" y="1397"/>
                  <a:ext cx="92" cy="56"/>
                  <a:chOff x="1054" y="3406"/>
                  <a:chExt cx="677" cy="565"/>
                </a:xfrm>
              </p:grpSpPr>
              <p:sp>
                <p:nvSpPr>
                  <p:cNvPr id="1811" name="Freeform 8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812" name="Freeform 83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813" name="Freeform 83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814" name="Freeform 84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815" name="Freeform 84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816" name="Freeform 84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817" name="Freeform 84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818" name="Freeform 84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819" name="Freeform 84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808" name="Group 846"/>
                <p:cNvGrpSpPr>
                  <a:grpSpLocks noChangeAspect="1"/>
                </p:cNvGrpSpPr>
                <p:nvPr/>
              </p:nvGrpSpPr>
              <p:grpSpPr bwMode="auto">
                <a:xfrm rot="-4350386">
                  <a:off x="1638" y="1478"/>
                  <a:ext cx="90" cy="55"/>
                  <a:chOff x="480" y="3413"/>
                  <a:chExt cx="673" cy="560"/>
                </a:xfrm>
              </p:grpSpPr>
              <p:sp>
                <p:nvSpPr>
                  <p:cNvPr id="1809" name="Freeform 84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810" name="Freeform 8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737" name="Group 849"/>
              <p:cNvGrpSpPr>
                <a:grpSpLocks/>
              </p:cNvGrpSpPr>
              <p:nvPr/>
            </p:nvGrpSpPr>
            <p:grpSpPr bwMode="auto">
              <a:xfrm>
                <a:off x="2926" y="1298"/>
                <a:ext cx="108" cy="227"/>
                <a:chOff x="2926" y="1324"/>
                <a:chExt cx="108" cy="227"/>
              </a:xfrm>
            </p:grpSpPr>
            <p:grpSp>
              <p:nvGrpSpPr>
                <p:cNvPr id="1789" name="Group 850"/>
                <p:cNvGrpSpPr>
                  <a:grpSpLocks noChangeAspect="1"/>
                </p:cNvGrpSpPr>
                <p:nvPr/>
              </p:nvGrpSpPr>
              <p:grpSpPr bwMode="auto">
                <a:xfrm rot="-4304073">
                  <a:off x="2959" y="1337"/>
                  <a:ext cx="87" cy="62"/>
                  <a:chOff x="480" y="3413"/>
                  <a:chExt cx="673" cy="560"/>
                </a:xfrm>
              </p:grpSpPr>
              <p:sp>
                <p:nvSpPr>
                  <p:cNvPr id="1803" name="Freeform 85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804" name="Freeform 8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790" name="Group 853"/>
                <p:cNvGrpSpPr>
                  <a:grpSpLocks noChangeAspect="1"/>
                </p:cNvGrpSpPr>
                <p:nvPr/>
              </p:nvGrpSpPr>
              <p:grpSpPr bwMode="auto">
                <a:xfrm rot="-4304073">
                  <a:off x="2936" y="1406"/>
                  <a:ext cx="87" cy="62"/>
                  <a:chOff x="1054" y="3406"/>
                  <a:chExt cx="677" cy="565"/>
                </a:xfrm>
              </p:grpSpPr>
              <p:sp>
                <p:nvSpPr>
                  <p:cNvPr id="1794" name="Freeform 85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795" name="Freeform 85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796" name="Freeform 85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797" name="Freeform 85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798" name="Freeform 85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799" name="Freeform 85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800" name="Freeform 86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801" name="Freeform 86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802" name="Freeform 86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791" name="Group 863"/>
                <p:cNvGrpSpPr>
                  <a:grpSpLocks noChangeAspect="1"/>
                </p:cNvGrpSpPr>
                <p:nvPr/>
              </p:nvGrpSpPr>
              <p:grpSpPr bwMode="auto">
                <a:xfrm rot="-4304073">
                  <a:off x="2914" y="1477"/>
                  <a:ext cx="86" cy="62"/>
                  <a:chOff x="480" y="3413"/>
                  <a:chExt cx="673" cy="560"/>
                </a:xfrm>
              </p:grpSpPr>
              <p:sp>
                <p:nvSpPr>
                  <p:cNvPr id="1792" name="Freeform 8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793" name="Freeform 8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738" name="Group 866"/>
              <p:cNvGrpSpPr>
                <a:grpSpLocks/>
              </p:cNvGrpSpPr>
              <p:nvPr/>
            </p:nvGrpSpPr>
            <p:grpSpPr bwMode="auto">
              <a:xfrm>
                <a:off x="3006" y="1239"/>
                <a:ext cx="101" cy="237"/>
                <a:chOff x="3016" y="1279"/>
                <a:chExt cx="101" cy="237"/>
              </a:xfrm>
            </p:grpSpPr>
            <p:grpSp>
              <p:nvGrpSpPr>
                <p:cNvPr id="1766" name="Group 867"/>
                <p:cNvGrpSpPr>
                  <a:grpSpLocks noChangeAspect="1"/>
                </p:cNvGrpSpPr>
                <p:nvPr/>
              </p:nvGrpSpPr>
              <p:grpSpPr bwMode="auto">
                <a:xfrm rot="-4350386">
                  <a:off x="3021" y="1372"/>
                  <a:ext cx="90" cy="56"/>
                  <a:chOff x="480" y="3413"/>
                  <a:chExt cx="673" cy="560"/>
                </a:xfrm>
              </p:grpSpPr>
              <p:sp>
                <p:nvSpPr>
                  <p:cNvPr id="1787" name="Freeform 8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788" name="Freeform 86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767" name="Group 870"/>
                <p:cNvGrpSpPr>
                  <a:grpSpLocks noChangeAspect="1"/>
                </p:cNvGrpSpPr>
                <p:nvPr/>
              </p:nvGrpSpPr>
              <p:grpSpPr bwMode="auto">
                <a:xfrm rot="-4350386">
                  <a:off x="3044" y="1297"/>
                  <a:ext cx="91" cy="55"/>
                  <a:chOff x="1054" y="3406"/>
                  <a:chExt cx="677" cy="565"/>
                </a:xfrm>
              </p:grpSpPr>
              <p:sp>
                <p:nvSpPr>
                  <p:cNvPr id="1778" name="Freeform 8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79" name="Freeform 87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80" name="Freeform 87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81" name="Freeform 87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82" name="Freeform 87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83" name="Freeform 87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784" name="Freeform 87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85" name="Freeform 87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786" name="Freeform 87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768" name="Group 880"/>
                <p:cNvGrpSpPr>
                  <a:grpSpLocks noChangeAspect="1"/>
                </p:cNvGrpSpPr>
                <p:nvPr/>
              </p:nvGrpSpPr>
              <p:grpSpPr bwMode="auto">
                <a:xfrm rot="-4350386">
                  <a:off x="2998" y="1442"/>
                  <a:ext cx="92" cy="56"/>
                  <a:chOff x="1054" y="3406"/>
                  <a:chExt cx="677" cy="565"/>
                </a:xfrm>
              </p:grpSpPr>
              <p:sp>
                <p:nvSpPr>
                  <p:cNvPr id="1769" name="Freeform 88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70" name="Freeform 88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71" name="Freeform 88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72" name="Freeform 88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73" name="Freeform 88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74" name="Freeform 88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775" name="Freeform 88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76" name="Freeform 88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777" name="Freeform 88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739" name="Group 890"/>
              <p:cNvGrpSpPr>
                <a:grpSpLocks/>
              </p:cNvGrpSpPr>
              <p:nvPr/>
            </p:nvGrpSpPr>
            <p:grpSpPr bwMode="auto">
              <a:xfrm>
                <a:off x="3016" y="1314"/>
                <a:ext cx="132" cy="302"/>
                <a:chOff x="2109" y="1324"/>
                <a:chExt cx="132" cy="302"/>
              </a:xfrm>
            </p:grpSpPr>
            <p:grpSp>
              <p:nvGrpSpPr>
                <p:cNvPr id="1740" name="Group 891"/>
                <p:cNvGrpSpPr>
                  <a:grpSpLocks noChangeAspect="1"/>
                </p:cNvGrpSpPr>
                <p:nvPr/>
              </p:nvGrpSpPr>
              <p:grpSpPr bwMode="auto">
                <a:xfrm rot="-4304073">
                  <a:off x="2166" y="1337"/>
                  <a:ext cx="87" cy="62"/>
                  <a:chOff x="480" y="3413"/>
                  <a:chExt cx="673" cy="560"/>
                </a:xfrm>
              </p:grpSpPr>
              <p:sp>
                <p:nvSpPr>
                  <p:cNvPr id="1764" name="Freeform 8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765" name="Freeform 8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741" name="Group 894"/>
                <p:cNvGrpSpPr>
                  <a:grpSpLocks noChangeAspect="1"/>
                </p:cNvGrpSpPr>
                <p:nvPr/>
              </p:nvGrpSpPr>
              <p:grpSpPr bwMode="auto">
                <a:xfrm rot="-4304073">
                  <a:off x="2143" y="1406"/>
                  <a:ext cx="87" cy="62"/>
                  <a:chOff x="1054" y="3406"/>
                  <a:chExt cx="677" cy="565"/>
                </a:xfrm>
              </p:grpSpPr>
              <p:sp>
                <p:nvSpPr>
                  <p:cNvPr id="1755" name="Freeform 8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756" name="Freeform 8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757" name="Freeform 8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758" name="Freeform 8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759" name="Freeform 8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760" name="Freeform 9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761" name="Freeform 9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762" name="Freeform 9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763" name="Freeform 9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742" name="Group 904"/>
                <p:cNvGrpSpPr>
                  <a:grpSpLocks noChangeAspect="1"/>
                </p:cNvGrpSpPr>
                <p:nvPr/>
              </p:nvGrpSpPr>
              <p:grpSpPr bwMode="auto">
                <a:xfrm rot="-4304073">
                  <a:off x="2121" y="1477"/>
                  <a:ext cx="86" cy="62"/>
                  <a:chOff x="480" y="3413"/>
                  <a:chExt cx="673" cy="560"/>
                </a:xfrm>
              </p:grpSpPr>
              <p:sp>
                <p:nvSpPr>
                  <p:cNvPr id="1753" name="Freeform 9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754" name="Freeform 90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743" name="Group 907"/>
                <p:cNvGrpSpPr>
                  <a:grpSpLocks noChangeAspect="1"/>
                </p:cNvGrpSpPr>
                <p:nvPr/>
              </p:nvGrpSpPr>
              <p:grpSpPr bwMode="auto">
                <a:xfrm rot="-4304073">
                  <a:off x="2096" y="1552"/>
                  <a:ext cx="87" cy="62"/>
                  <a:chOff x="1054" y="3406"/>
                  <a:chExt cx="677" cy="565"/>
                </a:xfrm>
              </p:grpSpPr>
              <p:sp>
                <p:nvSpPr>
                  <p:cNvPr id="1744" name="Freeform 90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745" name="Freeform 90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746" name="Freeform 91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747" name="Freeform 91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748" name="Freeform 91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749" name="Freeform 91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750" name="Freeform 91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751" name="Freeform 91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752" name="Freeform 91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73" name="Group 917"/>
            <p:cNvGrpSpPr>
              <a:grpSpLocks/>
            </p:cNvGrpSpPr>
            <p:nvPr/>
          </p:nvGrpSpPr>
          <p:grpSpPr bwMode="auto">
            <a:xfrm>
              <a:off x="5145" y="2337"/>
              <a:ext cx="280" cy="454"/>
              <a:chOff x="2868" y="1661"/>
              <a:chExt cx="280" cy="454"/>
            </a:xfrm>
          </p:grpSpPr>
          <p:grpSp>
            <p:nvGrpSpPr>
              <p:cNvPr id="1549" name="Group 918"/>
              <p:cNvGrpSpPr>
                <a:grpSpLocks/>
              </p:cNvGrpSpPr>
              <p:nvPr/>
            </p:nvGrpSpPr>
            <p:grpSpPr bwMode="auto">
              <a:xfrm>
                <a:off x="2868" y="1707"/>
                <a:ext cx="131" cy="298"/>
                <a:chOff x="1815" y="1253"/>
                <a:chExt cx="131" cy="298"/>
              </a:xfrm>
            </p:grpSpPr>
            <p:grpSp>
              <p:nvGrpSpPr>
                <p:cNvPr id="1710" name="Group 919"/>
                <p:cNvGrpSpPr>
                  <a:grpSpLocks noChangeAspect="1"/>
                </p:cNvGrpSpPr>
                <p:nvPr/>
              </p:nvGrpSpPr>
              <p:grpSpPr bwMode="auto">
                <a:xfrm rot="-4304073">
                  <a:off x="1872" y="1265"/>
                  <a:ext cx="86" cy="62"/>
                  <a:chOff x="1054" y="3406"/>
                  <a:chExt cx="677" cy="565"/>
                </a:xfrm>
              </p:grpSpPr>
              <p:sp>
                <p:nvSpPr>
                  <p:cNvPr id="1727" name="Freeform 9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728" name="Freeform 92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729" name="Freeform 92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730" name="Freeform 92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731" name="Freeform 92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732" name="Freeform 92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733" name="Freeform 92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734" name="Freeform 92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735" name="Freeform 92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711" name="Group 929"/>
                <p:cNvGrpSpPr>
                  <a:grpSpLocks noChangeAspect="1"/>
                </p:cNvGrpSpPr>
                <p:nvPr/>
              </p:nvGrpSpPr>
              <p:grpSpPr bwMode="auto">
                <a:xfrm rot="-4304073">
                  <a:off x="1848" y="1337"/>
                  <a:ext cx="87" cy="62"/>
                  <a:chOff x="480" y="3413"/>
                  <a:chExt cx="673" cy="560"/>
                </a:xfrm>
              </p:grpSpPr>
              <p:sp>
                <p:nvSpPr>
                  <p:cNvPr id="1725" name="Freeform 93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726" name="Freeform 9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712" name="Group 932"/>
                <p:cNvGrpSpPr>
                  <a:grpSpLocks noChangeAspect="1"/>
                </p:cNvGrpSpPr>
                <p:nvPr/>
              </p:nvGrpSpPr>
              <p:grpSpPr bwMode="auto">
                <a:xfrm rot="-4304073">
                  <a:off x="1825" y="1406"/>
                  <a:ext cx="87" cy="62"/>
                  <a:chOff x="1054" y="3406"/>
                  <a:chExt cx="677" cy="565"/>
                </a:xfrm>
              </p:grpSpPr>
              <p:sp>
                <p:nvSpPr>
                  <p:cNvPr id="1716" name="Freeform 93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717" name="Freeform 93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718" name="Freeform 93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719" name="Freeform 93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720" name="Freeform 9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721" name="Freeform 93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722" name="Freeform 93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723" name="Freeform 94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724" name="Freeform 94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713" name="Group 942"/>
                <p:cNvGrpSpPr>
                  <a:grpSpLocks noChangeAspect="1"/>
                </p:cNvGrpSpPr>
                <p:nvPr/>
              </p:nvGrpSpPr>
              <p:grpSpPr bwMode="auto">
                <a:xfrm rot="-4304073">
                  <a:off x="1803" y="1477"/>
                  <a:ext cx="86" cy="62"/>
                  <a:chOff x="480" y="3413"/>
                  <a:chExt cx="673" cy="560"/>
                </a:xfrm>
              </p:grpSpPr>
              <p:sp>
                <p:nvSpPr>
                  <p:cNvPr id="1714" name="Freeform 94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715" name="Freeform 9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550" name="Group 945"/>
              <p:cNvGrpSpPr>
                <a:grpSpLocks/>
              </p:cNvGrpSpPr>
              <p:nvPr/>
            </p:nvGrpSpPr>
            <p:grpSpPr bwMode="auto">
              <a:xfrm>
                <a:off x="2945" y="1661"/>
                <a:ext cx="124" cy="309"/>
                <a:chOff x="1998" y="1253"/>
                <a:chExt cx="124" cy="309"/>
              </a:xfrm>
            </p:grpSpPr>
            <p:grpSp>
              <p:nvGrpSpPr>
                <p:cNvPr id="1684" name="Group 946"/>
                <p:cNvGrpSpPr>
                  <a:grpSpLocks noChangeAspect="1"/>
                </p:cNvGrpSpPr>
                <p:nvPr/>
              </p:nvGrpSpPr>
              <p:grpSpPr bwMode="auto">
                <a:xfrm rot="-4350386">
                  <a:off x="2003" y="1418"/>
                  <a:ext cx="90" cy="56"/>
                  <a:chOff x="480" y="3413"/>
                  <a:chExt cx="673" cy="560"/>
                </a:xfrm>
              </p:grpSpPr>
              <p:sp>
                <p:nvSpPr>
                  <p:cNvPr id="1708" name="Freeform 94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709" name="Freeform 9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685" name="Group 949"/>
                <p:cNvGrpSpPr>
                  <a:grpSpLocks noChangeAspect="1"/>
                </p:cNvGrpSpPr>
                <p:nvPr/>
              </p:nvGrpSpPr>
              <p:grpSpPr bwMode="auto">
                <a:xfrm rot="-4350386">
                  <a:off x="2026" y="1343"/>
                  <a:ext cx="91" cy="55"/>
                  <a:chOff x="1054" y="3406"/>
                  <a:chExt cx="677" cy="565"/>
                </a:xfrm>
              </p:grpSpPr>
              <p:sp>
                <p:nvSpPr>
                  <p:cNvPr id="1699" name="Freeform 95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00" name="Freeform 95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01" name="Freeform 95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02" name="Freeform 95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03" name="Freeform 95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04" name="Freeform 95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705" name="Freeform 95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06" name="Freeform 95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707" name="Freeform 95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686" name="Group 959"/>
                <p:cNvGrpSpPr>
                  <a:grpSpLocks noChangeAspect="1"/>
                </p:cNvGrpSpPr>
                <p:nvPr/>
              </p:nvGrpSpPr>
              <p:grpSpPr bwMode="auto">
                <a:xfrm rot="-4350386">
                  <a:off x="1980" y="1488"/>
                  <a:ext cx="92" cy="56"/>
                  <a:chOff x="1054" y="3406"/>
                  <a:chExt cx="677" cy="565"/>
                </a:xfrm>
              </p:grpSpPr>
              <p:sp>
                <p:nvSpPr>
                  <p:cNvPr id="1690" name="Freeform 9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691" name="Freeform 96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692" name="Freeform 96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693" name="Freeform 96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694" name="Freeform 9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695" name="Freeform 96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696" name="Freeform 96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697" name="Freeform 96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698" name="Freeform 96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687" name="Group 969"/>
                <p:cNvGrpSpPr>
                  <a:grpSpLocks noChangeAspect="1"/>
                </p:cNvGrpSpPr>
                <p:nvPr/>
              </p:nvGrpSpPr>
              <p:grpSpPr bwMode="auto">
                <a:xfrm rot="-4350386">
                  <a:off x="2050" y="1270"/>
                  <a:ext cx="90" cy="55"/>
                  <a:chOff x="480" y="3413"/>
                  <a:chExt cx="673" cy="560"/>
                </a:xfrm>
              </p:grpSpPr>
              <p:sp>
                <p:nvSpPr>
                  <p:cNvPr id="1688" name="Freeform 97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689" name="Freeform 9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551" name="Group 972"/>
              <p:cNvGrpSpPr>
                <a:grpSpLocks noChangeAspect="1"/>
              </p:cNvGrpSpPr>
              <p:nvPr/>
            </p:nvGrpSpPr>
            <p:grpSpPr bwMode="auto">
              <a:xfrm>
                <a:off x="2971" y="1707"/>
                <a:ext cx="155" cy="373"/>
                <a:chOff x="932" y="1304"/>
                <a:chExt cx="141" cy="338"/>
              </a:xfrm>
            </p:grpSpPr>
            <p:grpSp>
              <p:nvGrpSpPr>
                <p:cNvPr id="1648" name="Group 973"/>
                <p:cNvGrpSpPr>
                  <a:grpSpLocks noChangeAspect="1"/>
                </p:cNvGrpSpPr>
                <p:nvPr/>
              </p:nvGrpSpPr>
              <p:grpSpPr bwMode="auto">
                <a:xfrm rot="-4304073">
                  <a:off x="1006" y="1315"/>
                  <a:ext cx="78" cy="56"/>
                  <a:chOff x="1054" y="3406"/>
                  <a:chExt cx="677" cy="565"/>
                </a:xfrm>
              </p:grpSpPr>
              <p:sp>
                <p:nvSpPr>
                  <p:cNvPr id="1675" name="Freeform 9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676" name="Freeform 97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677" name="Freeform 97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678" name="Freeform 97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679" name="Freeform 9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680" name="Freeform 97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681" name="Freeform 98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682" name="Freeform 98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683" name="Freeform 98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649" name="Group 983"/>
                <p:cNvGrpSpPr>
                  <a:grpSpLocks noChangeAspect="1"/>
                </p:cNvGrpSpPr>
                <p:nvPr/>
              </p:nvGrpSpPr>
              <p:grpSpPr bwMode="auto">
                <a:xfrm rot="-4304073">
                  <a:off x="984" y="1380"/>
                  <a:ext cx="79" cy="56"/>
                  <a:chOff x="480" y="3413"/>
                  <a:chExt cx="673" cy="560"/>
                </a:xfrm>
              </p:grpSpPr>
              <p:sp>
                <p:nvSpPr>
                  <p:cNvPr id="1673" name="Freeform 9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74" name="Freeform 98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650" name="Group 986"/>
                <p:cNvGrpSpPr>
                  <a:grpSpLocks noChangeAspect="1"/>
                </p:cNvGrpSpPr>
                <p:nvPr/>
              </p:nvGrpSpPr>
              <p:grpSpPr bwMode="auto">
                <a:xfrm rot="-4304073">
                  <a:off x="963" y="1443"/>
                  <a:ext cx="79" cy="56"/>
                  <a:chOff x="1054" y="3406"/>
                  <a:chExt cx="677" cy="565"/>
                </a:xfrm>
              </p:grpSpPr>
              <p:sp>
                <p:nvSpPr>
                  <p:cNvPr id="1664" name="Freeform 9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665" name="Freeform 98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666" name="Freeform 98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667" name="Freeform 99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668" name="Freeform 99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669" name="Freeform 99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670" name="Freeform 99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671" name="Freeform 99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672" name="Freeform 99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651" name="Group 996"/>
                <p:cNvGrpSpPr>
                  <a:grpSpLocks noChangeAspect="1"/>
                </p:cNvGrpSpPr>
                <p:nvPr/>
              </p:nvGrpSpPr>
              <p:grpSpPr bwMode="auto">
                <a:xfrm rot="-4304073">
                  <a:off x="943" y="1507"/>
                  <a:ext cx="78" cy="56"/>
                  <a:chOff x="480" y="3413"/>
                  <a:chExt cx="673" cy="560"/>
                </a:xfrm>
              </p:grpSpPr>
              <p:sp>
                <p:nvSpPr>
                  <p:cNvPr id="1662" name="Freeform 99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63" name="Freeform 99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652" name="Group 999"/>
                <p:cNvGrpSpPr>
                  <a:grpSpLocks noChangeAspect="1"/>
                </p:cNvGrpSpPr>
                <p:nvPr/>
              </p:nvGrpSpPr>
              <p:grpSpPr bwMode="auto">
                <a:xfrm rot="-4304073">
                  <a:off x="920" y="1575"/>
                  <a:ext cx="79" cy="56"/>
                  <a:chOff x="1054" y="3406"/>
                  <a:chExt cx="677" cy="565"/>
                </a:xfrm>
              </p:grpSpPr>
              <p:sp>
                <p:nvSpPr>
                  <p:cNvPr id="1653" name="Freeform 10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654" name="Freeform 100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655" name="Freeform 100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656" name="Freeform 100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657" name="Freeform 100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658" name="Freeform 100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659" name="Freeform 100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660" name="Freeform 100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661" name="Freeform 100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1552" name="Group 1009"/>
              <p:cNvGrpSpPr>
                <a:grpSpLocks/>
              </p:cNvGrpSpPr>
              <p:nvPr/>
            </p:nvGrpSpPr>
            <p:grpSpPr bwMode="auto">
              <a:xfrm>
                <a:off x="2880" y="1706"/>
                <a:ext cx="268" cy="409"/>
                <a:chOff x="2880" y="1207"/>
                <a:chExt cx="268" cy="409"/>
              </a:xfrm>
            </p:grpSpPr>
            <p:grpSp>
              <p:nvGrpSpPr>
                <p:cNvPr id="1553" name="Group 1010"/>
                <p:cNvGrpSpPr>
                  <a:grpSpLocks/>
                </p:cNvGrpSpPr>
                <p:nvPr/>
              </p:nvGrpSpPr>
              <p:grpSpPr bwMode="auto">
                <a:xfrm>
                  <a:off x="2880" y="1207"/>
                  <a:ext cx="126" cy="317"/>
                  <a:chOff x="1655" y="1234"/>
                  <a:chExt cx="126" cy="317"/>
                </a:xfrm>
              </p:grpSpPr>
              <p:grpSp>
                <p:nvGrpSpPr>
                  <p:cNvPr id="1622" name="Group 1011"/>
                  <p:cNvGrpSpPr>
                    <a:grpSpLocks noChangeAspect="1"/>
                  </p:cNvGrpSpPr>
                  <p:nvPr/>
                </p:nvGrpSpPr>
                <p:grpSpPr bwMode="auto">
                  <a:xfrm rot="-4350386">
                    <a:off x="1685" y="1327"/>
                    <a:ext cx="90" cy="56"/>
                    <a:chOff x="480" y="3413"/>
                    <a:chExt cx="673" cy="560"/>
                  </a:xfrm>
                </p:grpSpPr>
                <p:sp>
                  <p:nvSpPr>
                    <p:cNvPr id="1646" name="Freeform 10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647" name="Freeform 10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623" name="Group 1014"/>
                  <p:cNvGrpSpPr>
                    <a:grpSpLocks noChangeAspect="1"/>
                  </p:cNvGrpSpPr>
                  <p:nvPr/>
                </p:nvGrpSpPr>
                <p:grpSpPr bwMode="auto">
                  <a:xfrm rot="-4350386">
                    <a:off x="1708" y="1252"/>
                    <a:ext cx="91" cy="55"/>
                    <a:chOff x="1054" y="3406"/>
                    <a:chExt cx="677" cy="565"/>
                  </a:xfrm>
                </p:grpSpPr>
                <p:sp>
                  <p:nvSpPr>
                    <p:cNvPr id="1637" name="Freeform 10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638" name="Freeform 101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639" name="Freeform 101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640" name="Freeform 101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641" name="Freeform 10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642" name="Freeform 102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643" name="Freeform 102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644" name="Freeform 102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645" name="Freeform 102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624" name="Group 1024"/>
                  <p:cNvGrpSpPr>
                    <a:grpSpLocks noChangeAspect="1"/>
                  </p:cNvGrpSpPr>
                  <p:nvPr/>
                </p:nvGrpSpPr>
                <p:grpSpPr bwMode="auto">
                  <a:xfrm rot="-4350386">
                    <a:off x="1662" y="1397"/>
                    <a:ext cx="92" cy="56"/>
                    <a:chOff x="1054" y="3406"/>
                    <a:chExt cx="677" cy="565"/>
                  </a:xfrm>
                </p:grpSpPr>
                <p:sp>
                  <p:nvSpPr>
                    <p:cNvPr id="1628" name="Freeform 10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629" name="Freeform 102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630" name="Freeform 102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631" name="Freeform 102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632" name="Freeform 102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633" name="Freeform 103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634" name="Freeform 103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635" name="Freeform 103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636" name="Freeform 103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625" name="Group 1034"/>
                  <p:cNvGrpSpPr>
                    <a:grpSpLocks noChangeAspect="1"/>
                  </p:cNvGrpSpPr>
                  <p:nvPr/>
                </p:nvGrpSpPr>
                <p:grpSpPr bwMode="auto">
                  <a:xfrm rot="-4350386">
                    <a:off x="1638" y="1478"/>
                    <a:ext cx="90" cy="55"/>
                    <a:chOff x="480" y="3413"/>
                    <a:chExt cx="673" cy="560"/>
                  </a:xfrm>
                </p:grpSpPr>
                <p:sp>
                  <p:nvSpPr>
                    <p:cNvPr id="1626" name="Freeform 103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627" name="Freeform 10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554" name="Group 1037"/>
                <p:cNvGrpSpPr>
                  <a:grpSpLocks/>
                </p:cNvGrpSpPr>
                <p:nvPr/>
              </p:nvGrpSpPr>
              <p:grpSpPr bwMode="auto">
                <a:xfrm>
                  <a:off x="2926" y="1298"/>
                  <a:ext cx="108" cy="227"/>
                  <a:chOff x="2926" y="1324"/>
                  <a:chExt cx="108" cy="227"/>
                </a:xfrm>
              </p:grpSpPr>
              <p:grpSp>
                <p:nvGrpSpPr>
                  <p:cNvPr id="1606" name="Group 1038"/>
                  <p:cNvGrpSpPr>
                    <a:grpSpLocks noChangeAspect="1"/>
                  </p:cNvGrpSpPr>
                  <p:nvPr/>
                </p:nvGrpSpPr>
                <p:grpSpPr bwMode="auto">
                  <a:xfrm rot="-4304073">
                    <a:off x="2959" y="1337"/>
                    <a:ext cx="87" cy="62"/>
                    <a:chOff x="480" y="3413"/>
                    <a:chExt cx="673" cy="560"/>
                  </a:xfrm>
                </p:grpSpPr>
                <p:sp>
                  <p:nvSpPr>
                    <p:cNvPr id="1620" name="Freeform 103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21" name="Freeform 104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607" name="Group 1041"/>
                  <p:cNvGrpSpPr>
                    <a:grpSpLocks noChangeAspect="1"/>
                  </p:cNvGrpSpPr>
                  <p:nvPr/>
                </p:nvGrpSpPr>
                <p:grpSpPr bwMode="auto">
                  <a:xfrm rot="-4304073">
                    <a:off x="2936" y="1406"/>
                    <a:ext cx="87" cy="62"/>
                    <a:chOff x="1054" y="3406"/>
                    <a:chExt cx="677" cy="565"/>
                  </a:xfrm>
                </p:grpSpPr>
                <p:sp>
                  <p:nvSpPr>
                    <p:cNvPr id="1611" name="Freeform 10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612" name="Freeform 104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613" name="Freeform 104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614" name="Freeform 104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615" name="Freeform 104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616" name="Freeform 104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617" name="Freeform 104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618" name="Freeform 104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619" name="Freeform 105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608" name="Group 1051"/>
                  <p:cNvGrpSpPr>
                    <a:grpSpLocks noChangeAspect="1"/>
                  </p:cNvGrpSpPr>
                  <p:nvPr/>
                </p:nvGrpSpPr>
                <p:grpSpPr bwMode="auto">
                  <a:xfrm rot="-4304073">
                    <a:off x="2914" y="1477"/>
                    <a:ext cx="86" cy="62"/>
                    <a:chOff x="480" y="3413"/>
                    <a:chExt cx="673" cy="560"/>
                  </a:xfrm>
                </p:grpSpPr>
                <p:sp>
                  <p:nvSpPr>
                    <p:cNvPr id="1609" name="Freeform 10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10" name="Freeform 10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555" name="Group 1054"/>
                <p:cNvGrpSpPr>
                  <a:grpSpLocks/>
                </p:cNvGrpSpPr>
                <p:nvPr/>
              </p:nvGrpSpPr>
              <p:grpSpPr bwMode="auto">
                <a:xfrm>
                  <a:off x="3006" y="1239"/>
                  <a:ext cx="101" cy="237"/>
                  <a:chOff x="3016" y="1279"/>
                  <a:chExt cx="101" cy="237"/>
                </a:xfrm>
              </p:grpSpPr>
              <p:grpSp>
                <p:nvGrpSpPr>
                  <p:cNvPr id="1583" name="Group 1055"/>
                  <p:cNvGrpSpPr>
                    <a:grpSpLocks noChangeAspect="1"/>
                  </p:cNvGrpSpPr>
                  <p:nvPr/>
                </p:nvGrpSpPr>
                <p:grpSpPr bwMode="auto">
                  <a:xfrm rot="-4350386">
                    <a:off x="3021" y="1372"/>
                    <a:ext cx="90" cy="56"/>
                    <a:chOff x="480" y="3413"/>
                    <a:chExt cx="673" cy="560"/>
                  </a:xfrm>
                </p:grpSpPr>
                <p:sp>
                  <p:nvSpPr>
                    <p:cNvPr id="1604" name="Freeform 105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605" name="Freeform 105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584" name="Group 1058"/>
                  <p:cNvGrpSpPr>
                    <a:grpSpLocks noChangeAspect="1"/>
                  </p:cNvGrpSpPr>
                  <p:nvPr/>
                </p:nvGrpSpPr>
                <p:grpSpPr bwMode="auto">
                  <a:xfrm rot="-4350386">
                    <a:off x="3044" y="1297"/>
                    <a:ext cx="91" cy="55"/>
                    <a:chOff x="1054" y="3406"/>
                    <a:chExt cx="677" cy="565"/>
                  </a:xfrm>
                </p:grpSpPr>
                <p:sp>
                  <p:nvSpPr>
                    <p:cNvPr id="1595" name="Freeform 10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596" name="Freeform 106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597" name="Freeform 106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598" name="Freeform 106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99" name="Freeform 10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600" name="Freeform 106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601" name="Freeform 106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602" name="Freeform 106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603" name="Freeform 106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585" name="Group 1068"/>
                  <p:cNvGrpSpPr>
                    <a:grpSpLocks noChangeAspect="1"/>
                  </p:cNvGrpSpPr>
                  <p:nvPr/>
                </p:nvGrpSpPr>
                <p:grpSpPr bwMode="auto">
                  <a:xfrm rot="-4350386">
                    <a:off x="2998" y="1442"/>
                    <a:ext cx="92" cy="56"/>
                    <a:chOff x="1054" y="3406"/>
                    <a:chExt cx="677" cy="565"/>
                  </a:xfrm>
                </p:grpSpPr>
                <p:sp>
                  <p:nvSpPr>
                    <p:cNvPr id="1586" name="Freeform 10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587" name="Freeform 107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588" name="Freeform 107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589" name="Freeform 107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90" name="Freeform 10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591" name="Freeform 107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592" name="Freeform 107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593" name="Freeform 107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594" name="Freeform 107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556" name="Group 1078"/>
                <p:cNvGrpSpPr>
                  <a:grpSpLocks/>
                </p:cNvGrpSpPr>
                <p:nvPr/>
              </p:nvGrpSpPr>
              <p:grpSpPr bwMode="auto">
                <a:xfrm>
                  <a:off x="3016" y="1314"/>
                  <a:ext cx="132" cy="302"/>
                  <a:chOff x="2109" y="1324"/>
                  <a:chExt cx="132" cy="302"/>
                </a:xfrm>
              </p:grpSpPr>
              <p:grpSp>
                <p:nvGrpSpPr>
                  <p:cNvPr id="1557" name="Group 1079"/>
                  <p:cNvGrpSpPr>
                    <a:grpSpLocks noChangeAspect="1"/>
                  </p:cNvGrpSpPr>
                  <p:nvPr/>
                </p:nvGrpSpPr>
                <p:grpSpPr bwMode="auto">
                  <a:xfrm rot="-4304073">
                    <a:off x="2166" y="1337"/>
                    <a:ext cx="87" cy="62"/>
                    <a:chOff x="480" y="3413"/>
                    <a:chExt cx="673" cy="560"/>
                  </a:xfrm>
                </p:grpSpPr>
                <p:sp>
                  <p:nvSpPr>
                    <p:cNvPr id="1581" name="Freeform 10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82" name="Freeform 10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558" name="Group 1082"/>
                  <p:cNvGrpSpPr>
                    <a:grpSpLocks noChangeAspect="1"/>
                  </p:cNvGrpSpPr>
                  <p:nvPr/>
                </p:nvGrpSpPr>
                <p:grpSpPr bwMode="auto">
                  <a:xfrm rot="-4304073">
                    <a:off x="2143" y="1406"/>
                    <a:ext cx="87" cy="62"/>
                    <a:chOff x="1054" y="3406"/>
                    <a:chExt cx="677" cy="565"/>
                  </a:xfrm>
                </p:grpSpPr>
                <p:sp>
                  <p:nvSpPr>
                    <p:cNvPr id="1572" name="Freeform 10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573" name="Freeform 108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574" name="Freeform 108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575" name="Freeform 108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576" name="Freeform 10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577" name="Freeform 108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578" name="Freeform 108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579" name="Freeform 109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580" name="Freeform 109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559" name="Group 1092"/>
                  <p:cNvGrpSpPr>
                    <a:grpSpLocks noChangeAspect="1"/>
                  </p:cNvGrpSpPr>
                  <p:nvPr/>
                </p:nvGrpSpPr>
                <p:grpSpPr bwMode="auto">
                  <a:xfrm rot="-4304073">
                    <a:off x="2121" y="1477"/>
                    <a:ext cx="86" cy="62"/>
                    <a:chOff x="480" y="3413"/>
                    <a:chExt cx="673" cy="560"/>
                  </a:xfrm>
                </p:grpSpPr>
                <p:sp>
                  <p:nvSpPr>
                    <p:cNvPr id="1570" name="Freeform 10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71" name="Freeform 109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560" name="Group 1095"/>
                  <p:cNvGrpSpPr>
                    <a:grpSpLocks noChangeAspect="1"/>
                  </p:cNvGrpSpPr>
                  <p:nvPr/>
                </p:nvGrpSpPr>
                <p:grpSpPr bwMode="auto">
                  <a:xfrm rot="-4304073">
                    <a:off x="2096" y="1552"/>
                    <a:ext cx="87" cy="62"/>
                    <a:chOff x="1054" y="3406"/>
                    <a:chExt cx="677" cy="565"/>
                  </a:xfrm>
                </p:grpSpPr>
                <p:sp>
                  <p:nvSpPr>
                    <p:cNvPr id="1561" name="Freeform 10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562" name="Freeform 109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563" name="Freeform 109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564" name="Freeform 109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565" name="Freeform 11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566" name="Freeform 110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567" name="Freeform 110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568" name="Freeform 110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569" name="Freeform 110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76" name="Group 1105"/>
            <p:cNvGrpSpPr>
              <a:grpSpLocks/>
            </p:cNvGrpSpPr>
            <p:nvPr/>
          </p:nvGrpSpPr>
          <p:grpSpPr bwMode="auto">
            <a:xfrm>
              <a:off x="5190" y="2111"/>
              <a:ext cx="268" cy="409"/>
              <a:chOff x="2880" y="1207"/>
              <a:chExt cx="268" cy="409"/>
            </a:xfrm>
          </p:grpSpPr>
          <p:grpSp>
            <p:nvGrpSpPr>
              <p:cNvPr id="1454" name="Group 1106"/>
              <p:cNvGrpSpPr>
                <a:grpSpLocks/>
              </p:cNvGrpSpPr>
              <p:nvPr/>
            </p:nvGrpSpPr>
            <p:grpSpPr bwMode="auto">
              <a:xfrm>
                <a:off x="2880" y="1207"/>
                <a:ext cx="126" cy="317"/>
                <a:chOff x="1655" y="1234"/>
                <a:chExt cx="126" cy="317"/>
              </a:xfrm>
            </p:grpSpPr>
            <p:grpSp>
              <p:nvGrpSpPr>
                <p:cNvPr id="1523" name="Group 1107"/>
                <p:cNvGrpSpPr>
                  <a:grpSpLocks noChangeAspect="1"/>
                </p:cNvGrpSpPr>
                <p:nvPr/>
              </p:nvGrpSpPr>
              <p:grpSpPr bwMode="auto">
                <a:xfrm rot="-4350386">
                  <a:off x="1685" y="1327"/>
                  <a:ext cx="90" cy="56"/>
                  <a:chOff x="480" y="3413"/>
                  <a:chExt cx="673" cy="560"/>
                </a:xfrm>
              </p:grpSpPr>
              <p:sp>
                <p:nvSpPr>
                  <p:cNvPr id="1547" name="Freeform 11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548" name="Freeform 110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524" name="Group 1110"/>
                <p:cNvGrpSpPr>
                  <a:grpSpLocks noChangeAspect="1"/>
                </p:cNvGrpSpPr>
                <p:nvPr/>
              </p:nvGrpSpPr>
              <p:grpSpPr bwMode="auto">
                <a:xfrm rot="-4350386">
                  <a:off x="1708" y="1252"/>
                  <a:ext cx="91" cy="55"/>
                  <a:chOff x="1054" y="3406"/>
                  <a:chExt cx="677" cy="565"/>
                </a:xfrm>
              </p:grpSpPr>
              <p:sp>
                <p:nvSpPr>
                  <p:cNvPr id="1538" name="Freeform 11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539" name="Freeform 111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540" name="Freeform 111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541" name="Freeform 111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42" name="Freeform 11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543" name="Freeform 111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544" name="Freeform 111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545" name="Freeform 111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546" name="Freeform 111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525" name="Group 1120"/>
                <p:cNvGrpSpPr>
                  <a:grpSpLocks noChangeAspect="1"/>
                </p:cNvGrpSpPr>
                <p:nvPr/>
              </p:nvGrpSpPr>
              <p:grpSpPr bwMode="auto">
                <a:xfrm rot="-4350386">
                  <a:off x="1662" y="1397"/>
                  <a:ext cx="92" cy="56"/>
                  <a:chOff x="1054" y="3406"/>
                  <a:chExt cx="677" cy="565"/>
                </a:xfrm>
              </p:grpSpPr>
              <p:sp>
                <p:nvSpPr>
                  <p:cNvPr id="1529" name="Freeform 11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530" name="Freeform 112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531" name="Freeform 112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532" name="Freeform 112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33" name="Freeform 11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534" name="Freeform 112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535" name="Freeform 112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536" name="Freeform 112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537" name="Freeform 112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526" name="Group 1130"/>
                <p:cNvGrpSpPr>
                  <a:grpSpLocks noChangeAspect="1"/>
                </p:cNvGrpSpPr>
                <p:nvPr/>
              </p:nvGrpSpPr>
              <p:grpSpPr bwMode="auto">
                <a:xfrm rot="-4350386">
                  <a:off x="1638" y="1478"/>
                  <a:ext cx="90" cy="55"/>
                  <a:chOff x="480" y="3413"/>
                  <a:chExt cx="673" cy="560"/>
                </a:xfrm>
              </p:grpSpPr>
              <p:sp>
                <p:nvSpPr>
                  <p:cNvPr id="1527" name="Freeform 11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528" name="Freeform 11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455" name="Group 1133"/>
              <p:cNvGrpSpPr>
                <a:grpSpLocks/>
              </p:cNvGrpSpPr>
              <p:nvPr/>
            </p:nvGrpSpPr>
            <p:grpSpPr bwMode="auto">
              <a:xfrm>
                <a:off x="2926" y="1298"/>
                <a:ext cx="108" cy="227"/>
                <a:chOff x="2926" y="1324"/>
                <a:chExt cx="108" cy="227"/>
              </a:xfrm>
            </p:grpSpPr>
            <p:grpSp>
              <p:nvGrpSpPr>
                <p:cNvPr id="1507" name="Group 1134"/>
                <p:cNvGrpSpPr>
                  <a:grpSpLocks noChangeAspect="1"/>
                </p:cNvGrpSpPr>
                <p:nvPr/>
              </p:nvGrpSpPr>
              <p:grpSpPr bwMode="auto">
                <a:xfrm rot="-4304073">
                  <a:off x="2959" y="1337"/>
                  <a:ext cx="87" cy="62"/>
                  <a:chOff x="480" y="3413"/>
                  <a:chExt cx="673" cy="560"/>
                </a:xfrm>
              </p:grpSpPr>
              <p:sp>
                <p:nvSpPr>
                  <p:cNvPr id="1521" name="Freeform 113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22" name="Freeform 11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508" name="Group 1137"/>
                <p:cNvGrpSpPr>
                  <a:grpSpLocks noChangeAspect="1"/>
                </p:cNvGrpSpPr>
                <p:nvPr/>
              </p:nvGrpSpPr>
              <p:grpSpPr bwMode="auto">
                <a:xfrm rot="-4304073">
                  <a:off x="2936" y="1406"/>
                  <a:ext cx="87" cy="62"/>
                  <a:chOff x="1054" y="3406"/>
                  <a:chExt cx="677" cy="565"/>
                </a:xfrm>
              </p:grpSpPr>
              <p:sp>
                <p:nvSpPr>
                  <p:cNvPr id="1512" name="Freeform 113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513" name="Freeform 113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514" name="Freeform 114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515" name="Freeform 114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516" name="Freeform 11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517" name="Freeform 114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518" name="Freeform 114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519" name="Freeform 114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520" name="Freeform 114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509" name="Group 1147"/>
                <p:cNvGrpSpPr>
                  <a:grpSpLocks noChangeAspect="1"/>
                </p:cNvGrpSpPr>
                <p:nvPr/>
              </p:nvGrpSpPr>
              <p:grpSpPr bwMode="auto">
                <a:xfrm rot="-4304073">
                  <a:off x="2914" y="1477"/>
                  <a:ext cx="86" cy="62"/>
                  <a:chOff x="480" y="3413"/>
                  <a:chExt cx="673" cy="560"/>
                </a:xfrm>
              </p:grpSpPr>
              <p:sp>
                <p:nvSpPr>
                  <p:cNvPr id="1510" name="Freeform 11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11" name="Freeform 11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456" name="Group 1150"/>
              <p:cNvGrpSpPr>
                <a:grpSpLocks/>
              </p:cNvGrpSpPr>
              <p:nvPr/>
            </p:nvGrpSpPr>
            <p:grpSpPr bwMode="auto">
              <a:xfrm>
                <a:off x="3006" y="1239"/>
                <a:ext cx="101" cy="237"/>
                <a:chOff x="3016" y="1279"/>
                <a:chExt cx="101" cy="237"/>
              </a:xfrm>
            </p:grpSpPr>
            <p:grpSp>
              <p:nvGrpSpPr>
                <p:cNvPr id="1484" name="Group 1151"/>
                <p:cNvGrpSpPr>
                  <a:grpSpLocks noChangeAspect="1"/>
                </p:cNvGrpSpPr>
                <p:nvPr/>
              </p:nvGrpSpPr>
              <p:grpSpPr bwMode="auto">
                <a:xfrm rot="-4350386">
                  <a:off x="3021" y="1372"/>
                  <a:ext cx="90" cy="56"/>
                  <a:chOff x="480" y="3413"/>
                  <a:chExt cx="673" cy="560"/>
                </a:xfrm>
              </p:grpSpPr>
              <p:sp>
                <p:nvSpPr>
                  <p:cNvPr id="1505" name="Freeform 11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506" name="Freeform 11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485" name="Group 1154"/>
                <p:cNvGrpSpPr>
                  <a:grpSpLocks noChangeAspect="1"/>
                </p:cNvGrpSpPr>
                <p:nvPr/>
              </p:nvGrpSpPr>
              <p:grpSpPr bwMode="auto">
                <a:xfrm rot="-4350386">
                  <a:off x="3044" y="1297"/>
                  <a:ext cx="91" cy="55"/>
                  <a:chOff x="1054" y="3406"/>
                  <a:chExt cx="677" cy="565"/>
                </a:xfrm>
              </p:grpSpPr>
              <p:sp>
                <p:nvSpPr>
                  <p:cNvPr id="1496" name="Freeform 11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97" name="Freeform 115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98" name="Freeform 115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99" name="Freeform 115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00" name="Freeform 11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501" name="Freeform 116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502" name="Freeform 116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503" name="Freeform 116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504" name="Freeform 116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86" name="Group 1164"/>
                <p:cNvGrpSpPr>
                  <a:grpSpLocks noChangeAspect="1"/>
                </p:cNvGrpSpPr>
                <p:nvPr/>
              </p:nvGrpSpPr>
              <p:grpSpPr bwMode="auto">
                <a:xfrm rot="-4350386">
                  <a:off x="2998" y="1442"/>
                  <a:ext cx="92" cy="56"/>
                  <a:chOff x="1054" y="3406"/>
                  <a:chExt cx="677" cy="565"/>
                </a:xfrm>
              </p:grpSpPr>
              <p:sp>
                <p:nvSpPr>
                  <p:cNvPr id="1487" name="Freeform 116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88" name="Freeform 116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89" name="Freeform 116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90" name="Freeform 116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491" name="Freeform 11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492" name="Freeform 117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493" name="Freeform 117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494" name="Freeform 117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95" name="Freeform 117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457" name="Group 1174"/>
              <p:cNvGrpSpPr>
                <a:grpSpLocks/>
              </p:cNvGrpSpPr>
              <p:nvPr/>
            </p:nvGrpSpPr>
            <p:grpSpPr bwMode="auto">
              <a:xfrm>
                <a:off x="3016" y="1314"/>
                <a:ext cx="132" cy="302"/>
                <a:chOff x="2109" y="1324"/>
                <a:chExt cx="132" cy="302"/>
              </a:xfrm>
            </p:grpSpPr>
            <p:grpSp>
              <p:nvGrpSpPr>
                <p:cNvPr id="1458" name="Group 1175"/>
                <p:cNvGrpSpPr>
                  <a:grpSpLocks noChangeAspect="1"/>
                </p:cNvGrpSpPr>
                <p:nvPr/>
              </p:nvGrpSpPr>
              <p:grpSpPr bwMode="auto">
                <a:xfrm rot="-4304073">
                  <a:off x="2166" y="1337"/>
                  <a:ext cx="87" cy="62"/>
                  <a:chOff x="480" y="3413"/>
                  <a:chExt cx="673" cy="560"/>
                </a:xfrm>
              </p:grpSpPr>
              <p:sp>
                <p:nvSpPr>
                  <p:cNvPr id="1482" name="Freeform 11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83" name="Freeform 11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459" name="Group 1178"/>
                <p:cNvGrpSpPr>
                  <a:grpSpLocks noChangeAspect="1"/>
                </p:cNvGrpSpPr>
                <p:nvPr/>
              </p:nvGrpSpPr>
              <p:grpSpPr bwMode="auto">
                <a:xfrm rot="-4304073">
                  <a:off x="2143" y="1406"/>
                  <a:ext cx="87" cy="62"/>
                  <a:chOff x="1054" y="3406"/>
                  <a:chExt cx="677" cy="565"/>
                </a:xfrm>
              </p:grpSpPr>
              <p:sp>
                <p:nvSpPr>
                  <p:cNvPr id="1473" name="Freeform 11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474" name="Freeform 11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475" name="Freeform 11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476" name="Freeform 11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477" name="Freeform 11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478" name="Freeform 11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479" name="Freeform 11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480" name="Freeform 11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481" name="Freeform 11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460" name="Group 1188"/>
                <p:cNvGrpSpPr>
                  <a:grpSpLocks noChangeAspect="1"/>
                </p:cNvGrpSpPr>
                <p:nvPr/>
              </p:nvGrpSpPr>
              <p:grpSpPr bwMode="auto">
                <a:xfrm rot="-4304073">
                  <a:off x="2121" y="1477"/>
                  <a:ext cx="86" cy="62"/>
                  <a:chOff x="480" y="3413"/>
                  <a:chExt cx="673" cy="560"/>
                </a:xfrm>
              </p:grpSpPr>
              <p:sp>
                <p:nvSpPr>
                  <p:cNvPr id="1471" name="Freeform 11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72" name="Freeform 119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461" name="Group 1191"/>
                <p:cNvGrpSpPr>
                  <a:grpSpLocks noChangeAspect="1"/>
                </p:cNvGrpSpPr>
                <p:nvPr/>
              </p:nvGrpSpPr>
              <p:grpSpPr bwMode="auto">
                <a:xfrm rot="-4304073">
                  <a:off x="2096" y="1552"/>
                  <a:ext cx="87" cy="62"/>
                  <a:chOff x="1054" y="3406"/>
                  <a:chExt cx="677" cy="565"/>
                </a:xfrm>
              </p:grpSpPr>
              <p:sp>
                <p:nvSpPr>
                  <p:cNvPr id="1462" name="Freeform 119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463" name="Freeform 119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464" name="Freeform 119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465" name="Freeform 119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466" name="Freeform 11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467" name="Freeform 119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468" name="Freeform 119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469" name="Freeform 119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470" name="Freeform 120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84" name="Group 1201"/>
            <p:cNvGrpSpPr>
              <a:grpSpLocks/>
            </p:cNvGrpSpPr>
            <p:nvPr/>
          </p:nvGrpSpPr>
          <p:grpSpPr bwMode="auto">
            <a:xfrm>
              <a:off x="5231" y="2156"/>
              <a:ext cx="280" cy="454"/>
              <a:chOff x="2868" y="1661"/>
              <a:chExt cx="280" cy="454"/>
            </a:xfrm>
          </p:grpSpPr>
          <p:grpSp>
            <p:nvGrpSpPr>
              <p:cNvPr id="1267" name="Group 1202"/>
              <p:cNvGrpSpPr>
                <a:grpSpLocks/>
              </p:cNvGrpSpPr>
              <p:nvPr/>
            </p:nvGrpSpPr>
            <p:grpSpPr bwMode="auto">
              <a:xfrm>
                <a:off x="2868" y="1707"/>
                <a:ext cx="131" cy="298"/>
                <a:chOff x="1815" y="1253"/>
                <a:chExt cx="131" cy="298"/>
              </a:xfrm>
            </p:grpSpPr>
            <p:grpSp>
              <p:nvGrpSpPr>
                <p:cNvPr id="1428" name="Group 1203"/>
                <p:cNvGrpSpPr>
                  <a:grpSpLocks noChangeAspect="1"/>
                </p:cNvGrpSpPr>
                <p:nvPr/>
              </p:nvGrpSpPr>
              <p:grpSpPr bwMode="auto">
                <a:xfrm rot="-4304073">
                  <a:off x="1872" y="1265"/>
                  <a:ext cx="86" cy="62"/>
                  <a:chOff x="1054" y="3406"/>
                  <a:chExt cx="677" cy="565"/>
                </a:xfrm>
              </p:grpSpPr>
              <p:sp>
                <p:nvSpPr>
                  <p:cNvPr id="1445" name="Freeform 120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446" name="Freeform 120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447" name="Freeform 120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448" name="Freeform 120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449" name="Freeform 120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450" name="Freeform 120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451" name="Freeform 121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452" name="Freeform 121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453" name="Freeform 121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429" name="Group 1213"/>
                <p:cNvGrpSpPr>
                  <a:grpSpLocks noChangeAspect="1"/>
                </p:cNvGrpSpPr>
                <p:nvPr/>
              </p:nvGrpSpPr>
              <p:grpSpPr bwMode="auto">
                <a:xfrm rot="-4304073">
                  <a:off x="1848" y="1337"/>
                  <a:ext cx="87" cy="62"/>
                  <a:chOff x="480" y="3413"/>
                  <a:chExt cx="673" cy="560"/>
                </a:xfrm>
              </p:grpSpPr>
              <p:sp>
                <p:nvSpPr>
                  <p:cNvPr id="1443" name="Freeform 121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44" name="Freeform 12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430" name="Group 1216"/>
                <p:cNvGrpSpPr>
                  <a:grpSpLocks noChangeAspect="1"/>
                </p:cNvGrpSpPr>
                <p:nvPr/>
              </p:nvGrpSpPr>
              <p:grpSpPr bwMode="auto">
                <a:xfrm rot="-4304073">
                  <a:off x="1825" y="1406"/>
                  <a:ext cx="87" cy="62"/>
                  <a:chOff x="1054" y="3406"/>
                  <a:chExt cx="677" cy="565"/>
                </a:xfrm>
              </p:grpSpPr>
              <p:sp>
                <p:nvSpPr>
                  <p:cNvPr id="1434" name="Freeform 121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435" name="Freeform 121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436" name="Freeform 121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437" name="Freeform 122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438" name="Freeform 12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439" name="Freeform 122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440" name="Freeform 122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441" name="Freeform 122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442" name="Freeform 122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431" name="Group 1226"/>
                <p:cNvGrpSpPr>
                  <a:grpSpLocks noChangeAspect="1"/>
                </p:cNvGrpSpPr>
                <p:nvPr/>
              </p:nvGrpSpPr>
              <p:grpSpPr bwMode="auto">
                <a:xfrm rot="-4304073">
                  <a:off x="1803" y="1477"/>
                  <a:ext cx="86" cy="62"/>
                  <a:chOff x="480" y="3413"/>
                  <a:chExt cx="673" cy="560"/>
                </a:xfrm>
              </p:grpSpPr>
              <p:sp>
                <p:nvSpPr>
                  <p:cNvPr id="1432" name="Freeform 122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33" name="Freeform 122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268" name="Group 1229"/>
              <p:cNvGrpSpPr>
                <a:grpSpLocks/>
              </p:cNvGrpSpPr>
              <p:nvPr/>
            </p:nvGrpSpPr>
            <p:grpSpPr bwMode="auto">
              <a:xfrm>
                <a:off x="2945" y="1661"/>
                <a:ext cx="124" cy="309"/>
                <a:chOff x="1998" y="1253"/>
                <a:chExt cx="124" cy="309"/>
              </a:xfrm>
            </p:grpSpPr>
            <p:grpSp>
              <p:nvGrpSpPr>
                <p:cNvPr id="1402" name="Group 1230"/>
                <p:cNvGrpSpPr>
                  <a:grpSpLocks noChangeAspect="1"/>
                </p:cNvGrpSpPr>
                <p:nvPr/>
              </p:nvGrpSpPr>
              <p:grpSpPr bwMode="auto">
                <a:xfrm rot="-4350386">
                  <a:off x="2003" y="1418"/>
                  <a:ext cx="90" cy="56"/>
                  <a:chOff x="480" y="3413"/>
                  <a:chExt cx="673" cy="560"/>
                </a:xfrm>
              </p:grpSpPr>
              <p:sp>
                <p:nvSpPr>
                  <p:cNvPr id="1426" name="Freeform 12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427" name="Freeform 12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403" name="Group 1233"/>
                <p:cNvGrpSpPr>
                  <a:grpSpLocks noChangeAspect="1"/>
                </p:cNvGrpSpPr>
                <p:nvPr/>
              </p:nvGrpSpPr>
              <p:grpSpPr bwMode="auto">
                <a:xfrm rot="-4350386">
                  <a:off x="2026" y="1343"/>
                  <a:ext cx="91" cy="55"/>
                  <a:chOff x="1054" y="3406"/>
                  <a:chExt cx="677" cy="565"/>
                </a:xfrm>
              </p:grpSpPr>
              <p:sp>
                <p:nvSpPr>
                  <p:cNvPr id="1417" name="Freeform 123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18" name="Freeform 123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19" name="Freeform 123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20" name="Freeform 123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421" name="Freeform 123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422" name="Freeform 123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423" name="Freeform 124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424" name="Freeform 124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25" name="Freeform 124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04" name="Group 1243"/>
                <p:cNvGrpSpPr>
                  <a:grpSpLocks noChangeAspect="1"/>
                </p:cNvGrpSpPr>
                <p:nvPr/>
              </p:nvGrpSpPr>
              <p:grpSpPr bwMode="auto">
                <a:xfrm rot="-4350386">
                  <a:off x="1980" y="1488"/>
                  <a:ext cx="92" cy="56"/>
                  <a:chOff x="1054" y="3406"/>
                  <a:chExt cx="677" cy="565"/>
                </a:xfrm>
              </p:grpSpPr>
              <p:sp>
                <p:nvSpPr>
                  <p:cNvPr id="1408" name="Freeform 12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09" name="Freeform 124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10" name="Freeform 124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11" name="Freeform 124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412" name="Freeform 12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413" name="Freeform 124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414" name="Freeform 125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415" name="Freeform 125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16" name="Freeform 125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05" name="Group 1253"/>
                <p:cNvGrpSpPr>
                  <a:grpSpLocks noChangeAspect="1"/>
                </p:cNvGrpSpPr>
                <p:nvPr/>
              </p:nvGrpSpPr>
              <p:grpSpPr bwMode="auto">
                <a:xfrm rot="-4350386">
                  <a:off x="2050" y="1270"/>
                  <a:ext cx="90" cy="55"/>
                  <a:chOff x="480" y="3413"/>
                  <a:chExt cx="673" cy="560"/>
                </a:xfrm>
              </p:grpSpPr>
              <p:sp>
                <p:nvSpPr>
                  <p:cNvPr id="1406" name="Freeform 125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407" name="Freeform 125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269" name="Group 1256"/>
              <p:cNvGrpSpPr>
                <a:grpSpLocks noChangeAspect="1"/>
              </p:cNvGrpSpPr>
              <p:nvPr/>
            </p:nvGrpSpPr>
            <p:grpSpPr bwMode="auto">
              <a:xfrm>
                <a:off x="2971" y="1707"/>
                <a:ext cx="155" cy="373"/>
                <a:chOff x="932" y="1304"/>
                <a:chExt cx="141" cy="338"/>
              </a:xfrm>
            </p:grpSpPr>
            <p:grpSp>
              <p:nvGrpSpPr>
                <p:cNvPr id="1366" name="Group 1257"/>
                <p:cNvGrpSpPr>
                  <a:grpSpLocks noChangeAspect="1"/>
                </p:cNvGrpSpPr>
                <p:nvPr/>
              </p:nvGrpSpPr>
              <p:grpSpPr bwMode="auto">
                <a:xfrm rot="-4304073">
                  <a:off x="1006" y="1315"/>
                  <a:ext cx="78" cy="56"/>
                  <a:chOff x="1054" y="3406"/>
                  <a:chExt cx="677" cy="565"/>
                </a:xfrm>
              </p:grpSpPr>
              <p:sp>
                <p:nvSpPr>
                  <p:cNvPr id="1393" name="Freeform 125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394" name="Freeform 125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395" name="Freeform 126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396" name="Freeform 126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397" name="Freeform 126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398" name="Freeform 126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399" name="Freeform 126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400" name="Freeform 126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401" name="Freeform 126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367" name="Group 1267"/>
                <p:cNvGrpSpPr>
                  <a:grpSpLocks noChangeAspect="1"/>
                </p:cNvGrpSpPr>
                <p:nvPr/>
              </p:nvGrpSpPr>
              <p:grpSpPr bwMode="auto">
                <a:xfrm rot="-4304073">
                  <a:off x="984" y="1380"/>
                  <a:ext cx="79" cy="56"/>
                  <a:chOff x="480" y="3413"/>
                  <a:chExt cx="673" cy="560"/>
                </a:xfrm>
              </p:grpSpPr>
              <p:sp>
                <p:nvSpPr>
                  <p:cNvPr id="1391" name="Freeform 12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92" name="Freeform 126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368" name="Group 1270"/>
                <p:cNvGrpSpPr>
                  <a:grpSpLocks noChangeAspect="1"/>
                </p:cNvGrpSpPr>
                <p:nvPr/>
              </p:nvGrpSpPr>
              <p:grpSpPr bwMode="auto">
                <a:xfrm rot="-4304073">
                  <a:off x="963" y="1443"/>
                  <a:ext cx="79" cy="56"/>
                  <a:chOff x="1054" y="3406"/>
                  <a:chExt cx="677" cy="565"/>
                </a:xfrm>
              </p:grpSpPr>
              <p:sp>
                <p:nvSpPr>
                  <p:cNvPr id="1382" name="Freeform 12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383" name="Freeform 127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384" name="Freeform 127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385" name="Freeform 127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386" name="Freeform 127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387" name="Freeform 127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388" name="Freeform 127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389" name="Freeform 127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390" name="Freeform 127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369" name="Group 1280"/>
                <p:cNvGrpSpPr>
                  <a:grpSpLocks noChangeAspect="1"/>
                </p:cNvGrpSpPr>
                <p:nvPr/>
              </p:nvGrpSpPr>
              <p:grpSpPr bwMode="auto">
                <a:xfrm rot="-4304073">
                  <a:off x="943" y="1507"/>
                  <a:ext cx="78" cy="56"/>
                  <a:chOff x="480" y="3413"/>
                  <a:chExt cx="673" cy="560"/>
                </a:xfrm>
              </p:grpSpPr>
              <p:sp>
                <p:nvSpPr>
                  <p:cNvPr id="1380" name="Freeform 12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81" name="Freeform 128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370" name="Group 1283"/>
                <p:cNvGrpSpPr>
                  <a:grpSpLocks noChangeAspect="1"/>
                </p:cNvGrpSpPr>
                <p:nvPr/>
              </p:nvGrpSpPr>
              <p:grpSpPr bwMode="auto">
                <a:xfrm rot="-4304073">
                  <a:off x="920" y="1575"/>
                  <a:ext cx="79" cy="56"/>
                  <a:chOff x="1054" y="3406"/>
                  <a:chExt cx="677" cy="565"/>
                </a:xfrm>
              </p:grpSpPr>
              <p:sp>
                <p:nvSpPr>
                  <p:cNvPr id="1371" name="Freeform 12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372" name="Freeform 128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373" name="Freeform 128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374" name="Freeform 128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375" name="Freeform 128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376" name="Freeform 128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377" name="Freeform 129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378" name="Freeform 129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379" name="Freeform 129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1270" name="Group 1293"/>
              <p:cNvGrpSpPr>
                <a:grpSpLocks/>
              </p:cNvGrpSpPr>
              <p:nvPr/>
            </p:nvGrpSpPr>
            <p:grpSpPr bwMode="auto">
              <a:xfrm>
                <a:off x="2880" y="1706"/>
                <a:ext cx="268" cy="409"/>
                <a:chOff x="2880" y="1207"/>
                <a:chExt cx="268" cy="409"/>
              </a:xfrm>
            </p:grpSpPr>
            <p:grpSp>
              <p:nvGrpSpPr>
                <p:cNvPr id="1271" name="Group 1294"/>
                <p:cNvGrpSpPr>
                  <a:grpSpLocks/>
                </p:cNvGrpSpPr>
                <p:nvPr/>
              </p:nvGrpSpPr>
              <p:grpSpPr bwMode="auto">
                <a:xfrm>
                  <a:off x="2880" y="1207"/>
                  <a:ext cx="126" cy="317"/>
                  <a:chOff x="1655" y="1234"/>
                  <a:chExt cx="126" cy="317"/>
                </a:xfrm>
              </p:grpSpPr>
              <p:grpSp>
                <p:nvGrpSpPr>
                  <p:cNvPr id="1340" name="Group 1295"/>
                  <p:cNvGrpSpPr>
                    <a:grpSpLocks noChangeAspect="1"/>
                  </p:cNvGrpSpPr>
                  <p:nvPr/>
                </p:nvGrpSpPr>
                <p:grpSpPr bwMode="auto">
                  <a:xfrm rot="-4350386">
                    <a:off x="1685" y="1327"/>
                    <a:ext cx="90" cy="56"/>
                    <a:chOff x="480" y="3413"/>
                    <a:chExt cx="673" cy="560"/>
                  </a:xfrm>
                </p:grpSpPr>
                <p:sp>
                  <p:nvSpPr>
                    <p:cNvPr id="1364" name="Freeform 129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365" name="Freeform 129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341" name="Group 1298"/>
                  <p:cNvGrpSpPr>
                    <a:grpSpLocks noChangeAspect="1"/>
                  </p:cNvGrpSpPr>
                  <p:nvPr/>
                </p:nvGrpSpPr>
                <p:grpSpPr bwMode="auto">
                  <a:xfrm rot="-4350386">
                    <a:off x="1708" y="1252"/>
                    <a:ext cx="91" cy="55"/>
                    <a:chOff x="1054" y="3406"/>
                    <a:chExt cx="677" cy="565"/>
                  </a:xfrm>
                </p:grpSpPr>
                <p:sp>
                  <p:nvSpPr>
                    <p:cNvPr id="1355" name="Freeform 12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56" name="Freeform 130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57" name="Freeform 130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58" name="Freeform 130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59" name="Freeform 130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60" name="Freeform 130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61" name="Freeform 130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62" name="Freeform 130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363" name="Freeform 130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342" name="Group 1308"/>
                  <p:cNvGrpSpPr>
                    <a:grpSpLocks noChangeAspect="1"/>
                  </p:cNvGrpSpPr>
                  <p:nvPr/>
                </p:nvGrpSpPr>
                <p:grpSpPr bwMode="auto">
                  <a:xfrm rot="-4350386">
                    <a:off x="1662" y="1397"/>
                    <a:ext cx="92" cy="56"/>
                    <a:chOff x="1054" y="3406"/>
                    <a:chExt cx="677" cy="565"/>
                  </a:xfrm>
                </p:grpSpPr>
                <p:sp>
                  <p:nvSpPr>
                    <p:cNvPr id="1346" name="Freeform 13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47" name="Freeform 131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48" name="Freeform 131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49" name="Freeform 131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50" name="Freeform 131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51" name="Freeform 131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52" name="Freeform 131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53" name="Freeform 131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354" name="Freeform 131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343" name="Group 1318"/>
                  <p:cNvGrpSpPr>
                    <a:grpSpLocks noChangeAspect="1"/>
                  </p:cNvGrpSpPr>
                  <p:nvPr/>
                </p:nvGrpSpPr>
                <p:grpSpPr bwMode="auto">
                  <a:xfrm rot="-4350386">
                    <a:off x="1638" y="1478"/>
                    <a:ext cx="90" cy="55"/>
                    <a:chOff x="480" y="3413"/>
                    <a:chExt cx="673" cy="560"/>
                  </a:xfrm>
                </p:grpSpPr>
                <p:sp>
                  <p:nvSpPr>
                    <p:cNvPr id="1344" name="Freeform 131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345" name="Freeform 13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272" name="Group 1321"/>
                <p:cNvGrpSpPr>
                  <a:grpSpLocks/>
                </p:cNvGrpSpPr>
                <p:nvPr/>
              </p:nvGrpSpPr>
              <p:grpSpPr bwMode="auto">
                <a:xfrm>
                  <a:off x="2926" y="1298"/>
                  <a:ext cx="108" cy="227"/>
                  <a:chOff x="2926" y="1324"/>
                  <a:chExt cx="108" cy="227"/>
                </a:xfrm>
              </p:grpSpPr>
              <p:grpSp>
                <p:nvGrpSpPr>
                  <p:cNvPr id="1324" name="Group 1322"/>
                  <p:cNvGrpSpPr>
                    <a:grpSpLocks noChangeAspect="1"/>
                  </p:cNvGrpSpPr>
                  <p:nvPr/>
                </p:nvGrpSpPr>
                <p:grpSpPr bwMode="auto">
                  <a:xfrm rot="-4304073">
                    <a:off x="2959" y="1337"/>
                    <a:ext cx="87" cy="62"/>
                    <a:chOff x="480" y="3413"/>
                    <a:chExt cx="673" cy="560"/>
                  </a:xfrm>
                </p:grpSpPr>
                <p:sp>
                  <p:nvSpPr>
                    <p:cNvPr id="1338" name="Freeform 132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39" name="Freeform 13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325" name="Group 1325"/>
                  <p:cNvGrpSpPr>
                    <a:grpSpLocks noChangeAspect="1"/>
                  </p:cNvGrpSpPr>
                  <p:nvPr/>
                </p:nvGrpSpPr>
                <p:grpSpPr bwMode="auto">
                  <a:xfrm rot="-4304073">
                    <a:off x="2936" y="1406"/>
                    <a:ext cx="87" cy="62"/>
                    <a:chOff x="1054" y="3406"/>
                    <a:chExt cx="677" cy="565"/>
                  </a:xfrm>
                </p:grpSpPr>
                <p:sp>
                  <p:nvSpPr>
                    <p:cNvPr id="1329" name="Freeform 13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330" name="Freeform 132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331" name="Freeform 132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332" name="Freeform 132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333" name="Freeform 133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334" name="Freeform 133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335" name="Freeform 133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336" name="Freeform 133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337" name="Freeform 133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326" name="Group 1335"/>
                  <p:cNvGrpSpPr>
                    <a:grpSpLocks noChangeAspect="1"/>
                  </p:cNvGrpSpPr>
                  <p:nvPr/>
                </p:nvGrpSpPr>
                <p:grpSpPr bwMode="auto">
                  <a:xfrm rot="-4304073">
                    <a:off x="2914" y="1477"/>
                    <a:ext cx="86" cy="62"/>
                    <a:chOff x="480" y="3413"/>
                    <a:chExt cx="673" cy="560"/>
                  </a:xfrm>
                </p:grpSpPr>
                <p:sp>
                  <p:nvSpPr>
                    <p:cNvPr id="1327" name="Freeform 13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28" name="Freeform 13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273" name="Group 1338"/>
                <p:cNvGrpSpPr>
                  <a:grpSpLocks/>
                </p:cNvGrpSpPr>
                <p:nvPr/>
              </p:nvGrpSpPr>
              <p:grpSpPr bwMode="auto">
                <a:xfrm>
                  <a:off x="3006" y="1239"/>
                  <a:ext cx="101" cy="237"/>
                  <a:chOff x="3016" y="1279"/>
                  <a:chExt cx="101" cy="237"/>
                </a:xfrm>
              </p:grpSpPr>
              <p:grpSp>
                <p:nvGrpSpPr>
                  <p:cNvPr id="1301" name="Group 1339"/>
                  <p:cNvGrpSpPr>
                    <a:grpSpLocks noChangeAspect="1"/>
                  </p:cNvGrpSpPr>
                  <p:nvPr/>
                </p:nvGrpSpPr>
                <p:grpSpPr bwMode="auto">
                  <a:xfrm rot="-4350386">
                    <a:off x="3021" y="1372"/>
                    <a:ext cx="90" cy="56"/>
                    <a:chOff x="480" y="3413"/>
                    <a:chExt cx="673" cy="560"/>
                  </a:xfrm>
                </p:grpSpPr>
                <p:sp>
                  <p:nvSpPr>
                    <p:cNvPr id="1322" name="Freeform 134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323" name="Freeform 134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302" name="Group 1342"/>
                  <p:cNvGrpSpPr>
                    <a:grpSpLocks noChangeAspect="1"/>
                  </p:cNvGrpSpPr>
                  <p:nvPr/>
                </p:nvGrpSpPr>
                <p:grpSpPr bwMode="auto">
                  <a:xfrm rot="-4350386">
                    <a:off x="3044" y="1297"/>
                    <a:ext cx="91" cy="55"/>
                    <a:chOff x="1054" y="3406"/>
                    <a:chExt cx="677" cy="565"/>
                  </a:xfrm>
                </p:grpSpPr>
                <p:sp>
                  <p:nvSpPr>
                    <p:cNvPr id="1313" name="Freeform 13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14" name="Freeform 134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15" name="Freeform 134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16" name="Freeform 134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17" name="Freeform 13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18" name="Freeform 134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19" name="Freeform 134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20" name="Freeform 135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321" name="Freeform 135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303" name="Group 1352"/>
                  <p:cNvGrpSpPr>
                    <a:grpSpLocks noChangeAspect="1"/>
                  </p:cNvGrpSpPr>
                  <p:nvPr/>
                </p:nvGrpSpPr>
                <p:grpSpPr bwMode="auto">
                  <a:xfrm rot="-4350386">
                    <a:off x="2998" y="1442"/>
                    <a:ext cx="92" cy="56"/>
                    <a:chOff x="1054" y="3406"/>
                    <a:chExt cx="677" cy="565"/>
                  </a:xfrm>
                </p:grpSpPr>
                <p:sp>
                  <p:nvSpPr>
                    <p:cNvPr id="1304" name="Freeform 13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05" name="Freeform 135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06" name="Freeform 135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07" name="Freeform 135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08" name="Freeform 13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09" name="Freeform 135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10" name="Freeform 135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11" name="Freeform 136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312" name="Freeform 136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274" name="Group 1362"/>
                <p:cNvGrpSpPr>
                  <a:grpSpLocks/>
                </p:cNvGrpSpPr>
                <p:nvPr/>
              </p:nvGrpSpPr>
              <p:grpSpPr bwMode="auto">
                <a:xfrm>
                  <a:off x="3016" y="1314"/>
                  <a:ext cx="132" cy="302"/>
                  <a:chOff x="2109" y="1324"/>
                  <a:chExt cx="132" cy="302"/>
                </a:xfrm>
              </p:grpSpPr>
              <p:grpSp>
                <p:nvGrpSpPr>
                  <p:cNvPr id="1275" name="Group 1363"/>
                  <p:cNvGrpSpPr>
                    <a:grpSpLocks noChangeAspect="1"/>
                  </p:cNvGrpSpPr>
                  <p:nvPr/>
                </p:nvGrpSpPr>
                <p:grpSpPr bwMode="auto">
                  <a:xfrm rot="-4304073">
                    <a:off x="2166" y="1337"/>
                    <a:ext cx="87" cy="62"/>
                    <a:chOff x="480" y="3413"/>
                    <a:chExt cx="673" cy="560"/>
                  </a:xfrm>
                </p:grpSpPr>
                <p:sp>
                  <p:nvSpPr>
                    <p:cNvPr id="1299" name="Freeform 13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00" name="Freeform 13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276" name="Group 1366"/>
                  <p:cNvGrpSpPr>
                    <a:grpSpLocks noChangeAspect="1"/>
                  </p:cNvGrpSpPr>
                  <p:nvPr/>
                </p:nvGrpSpPr>
                <p:grpSpPr bwMode="auto">
                  <a:xfrm rot="-4304073">
                    <a:off x="2143" y="1406"/>
                    <a:ext cx="87" cy="62"/>
                    <a:chOff x="1054" y="3406"/>
                    <a:chExt cx="677" cy="565"/>
                  </a:xfrm>
                </p:grpSpPr>
                <p:sp>
                  <p:nvSpPr>
                    <p:cNvPr id="1290" name="Freeform 13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291" name="Freeform 136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292" name="Freeform 136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293" name="Freeform 137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294" name="Freeform 13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295" name="Freeform 137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296" name="Freeform 137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297" name="Freeform 137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298" name="Freeform 137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277" name="Group 1376"/>
                  <p:cNvGrpSpPr>
                    <a:grpSpLocks noChangeAspect="1"/>
                  </p:cNvGrpSpPr>
                  <p:nvPr/>
                </p:nvGrpSpPr>
                <p:grpSpPr bwMode="auto">
                  <a:xfrm rot="-4304073">
                    <a:off x="2121" y="1477"/>
                    <a:ext cx="86" cy="62"/>
                    <a:chOff x="480" y="3413"/>
                    <a:chExt cx="673" cy="560"/>
                  </a:xfrm>
                </p:grpSpPr>
                <p:sp>
                  <p:nvSpPr>
                    <p:cNvPr id="1288" name="Freeform 13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89" name="Freeform 137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278" name="Group 1379"/>
                  <p:cNvGrpSpPr>
                    <a:grpSpLocks noChangeAspect="1"/>
                  </p:cNvGrpSpPr>
                  <p:nvPr/>
                </p:nvGrpSpPr>
                <p:grpSpPr bwMode="auto">
                  <a:xfrm rot="-4304073">
                    <a:off x="2096" y="1552"/>
                    <a:ext cx="87" cy="62"/>
                    <a:chOff x="1054" y="3406"/>
                    <a:chExt cx="677" cy="565"/>
                  </a:xfrm>
                </p:grpSpPr>
                <p:sp>
                  <p:nvSpPr>
                    <p:cNvPr id="1279" name="Freeform 13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280" name="Freeform 138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281" name="Freeform 138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282" name="Freeform 138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283" name="Freeform 13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284" name="Freeform 138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285" name="Freeform 138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286" name="Freeform 138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287" name="Freeform 138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85" name="Group 1389"/>
            <p:cNvGrpSpPr>
              <a:grpSpLocks/>
            </p:cNvGrpSpPr>
            <p:nvPr/>
          </p:nvGrpSpPr>
          <p:grpSpPr bwMode="auto">
            <a:xfrm>
              <a:off x="5190" y="2428"/>
              <a:ext cx="268" cy="409"/>
              <a:chOff x="2880" y="1207"/>
              <a:chExt cx="268" cy="409"/>
            </a:xfrm>
          </p:grpSpPr>
          <p:grpSp>
            <p:nvGrpSpPr>
              <p:cNvPr id="1172" name="Group 1390"/>
              <p:cNvGrpSpPr>
                <a:grpSpLocks/>
              </p:cNvGrpSpPr>
              <p:nvPr/>
            </p:nvGrpSpPr>
            <p:grpSpPr bwMode="auto">
              <a:xfrm>
                <a:off x="2880" y="1207"/>
                <a:ext cx="126" cy="317"/>
                <a:chOff x="1655" y="1234"/>
                <a:chExt cx="126" cy="317"/>
              </a:xfrm>
            </p:grpSpPr>
            <p:grpSp>
              <p:nvGrpSpPr>
                <p:cNvPr id="1241" name="Group 1391"/>
                <p:cNvGrpSpPr>
                  <a:grpSpLocks noChangeAspect="1"/>
                </p:cNvGrpSpPr>
                <p:nvPr/>
              </p:nvGrpSpPr>
              <p:grpSpPr bwMode="auto">
                <a:xfrm rot="-4350386">
                  <a:off x="1685" y="1327"/>
                  <a:ext cx="90" cy="56"/>
                  <a:chOff x="480" y="3413"/>
                  <a:chExt cx="673" cy="560"/>
                </a:xfrm>
              </p:grpSpPr>
              <p:sp>
                <p:nvSpPr>
                  <p:cNvPr id="1265" name="Freeform 13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266" name="Freeform 13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242" name="Group 1394"/>
                <p:cNvGrpSpPr>
                  <a:grpSpLocks noChangeAspect="1"/>
                </p:cNvGrpSpPr>
                <p:nvPr/>
              </p:nvGrpSpPr>
              <p:grpSpPr bwMode="auto">
                <a:xfrm rot="-4350386">
                  <a:off x="1708" y="1252"/>
                  <a:ext cx="91" cy="55"/>
                  <a:chOff x="1054" y="3406"/>
                  <a:chExt cx="677" cy="565"/>
                </a:xfrm>
              </p:grpSpPr>
              <p:sp>
                <p:nvSpPr>
                  <p:cNvPr id="1256" name="Freeform 13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57" name="Freeform 13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58" name="Freeform 13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59" name="Freeform 13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60" name="Freeform 13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61" name="Freeform 14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62" name="Freeform 14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63" name="Freeform 14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64" name="Freeform 14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243" name="Group 1404"/>
                <p:cNvGrpSpPr>
                  <a:grpSpLocks noChangeAspect="1"/>
                </p:cNvGrpSpPr>
                <p:nvPr/>
              </p:nvGrpSpPr>
              <p:grpSpPr bwMode="auto">
                <a:xfrm rot="-4350386">
                  <a:off x="1662" y="1397"/>
                  <a:ext cx="92" cy="56"/>
                  <a:chOff x="1054" y="3406"/>
                  <a:chExt cx="677" cy="565"/>
                </a:xfrm>
              </p:grpSpPr>
              <p:sp>
                <p:nvSpPr>
                  <p:cNvPr id="1247" name="Freeform 14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48" name="Freeform 140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49" name="Freeform 140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50" name="Freeform 140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51" name="Freeform 14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52" name="Freeform 141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53" name="Freeform 141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54" name="Freeform 141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55" name="Freeform 141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244" name="Group 1414"/>
                <p:cNvGrpSpPr>
                  <a:grpSpLocks noChangeAspect="1"/>
                </p:cNvGrpSpPr>
                <p:nvPr/>
              </p:nvGrpSpPr>
              <p:grpSpPr bwMode="auto">
                <a:xfrm rot="-4350386">
                  <a:off x="1638" y="1478"/>
                  <a:ext cx="90" cy="55"/>
                  <a:chOff x="480" y="3413"/>
                  <a:chExt cx="673" cy="560"/>
                </a:xfrm>
              </p:grpSpPr>
              <p:sp>
                <p:nvSpPr>
                  <p:cNvPr id="1245" name="Freeform 14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246" name="Freeform 14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173" name="Group 1417"/>
              <p:cNvGrpSpPr>
                <a:grpSpLocks/>
              </p:cNvGrpSpPr>
              <p:nvPr/>
            </p:nvGrpSpPr>
            <p:grpSpPr bwMode="auto">
              <a:xfrm>
                <a:off x="2926" y="1298"/>
                <a:ext cx="108" cy="227"/>
                <a:chOff x="2926" y="1324"/>
                <a:chExt cx="108" cy="227"/>
              </a:xfrm>
            </p:grpSpPr>
            <p:grpSp>
              <p:nvGrpSpPr>
                <p:cNvPr id="1225" name="Group 1418"/>
                <p:cNvGrpSpPr>
                  <a:grpSpLocks noChangeAspect="1"/>
                </p:cNvGrpSpPr>
                <p:nvPr/>
              </p:nvGrpSpPr>
              <p:grpSpPr bwMode="auto">
                <a:xfrm rot="-4304073">
                  <a:off x="2959" y="1337"/>
                  <a:ext cx="87" cy="62"/>
                  <a:chOff x="480" y="3413"/>
                  <a:chExt cx="673" cy="560"/>
                </a:xfrm>
              </p:grpSpPr>
              <p:sp>
                <p:nvSpPr>
                  <p:cNvPr id="1239" name="Freeform 141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40" name="Freeform 14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226" name="Group 1421"/>
                <p:cNvGrpSpPr>
                  <a:grpSpLocks noChangeAspect="1"/>
                </p:cNvGrpSpPr>
                <p:nvPr/>
              </p:nvGrpSpPr>
              <p:grpSpPr bwMode="auto">
                <a:xfrm rot="-4304073">
                  <a:off x="2936" y="1406"/>
                  <a:ext cx="87" cy="62"/>
                  <a:chOff x="1054" y="3406"/>
                  <a:chExt cx="677" cy="565"/>
                </a:xfrm>
              </p:grpSpPr>
              <p:sp>
                <p:nvSpPr>
                  <p:cNvPr id="1230" name="Freeform 142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231" name="Freeform 142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232" name="Freeform 142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233" name="Freeform 142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234" name="Freeform 14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235" name="Freeform 142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236" name="Freeform 142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237" name="Freeform 142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238" name="Freeform 143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227" name="Group 1431"/>
                <p:cNvGrpSpPr>
                  <a:grpSpLocks noChangeAspect="1"/>
                </p:cNvGrpSpPr>
                <p:nvPr/>
              </p:nvGrpSpPr>
              <p:grpSpPr bwMode="auto">
                <a:xfrm rot="-4304073">
                  <a:off x="2914" y="1477"/>
                  <a:ext cx="86" cy="62"/>
                  <a:chOff x="480" y="3413"/>
                  <a:chExt cx="673" cy="560"/>
                </a:xfrm>
              </p:grpSpPr>
              <p:sp>
                <p:nvSpPr>
                  <p:cNvPr id="1228" name="Freeform 14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29" name="Freeform 14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174" name="Group 1434"/>
              <p:cNvGrpSpPr>
                <a:grpSpLocks/>
              </p:cNvGrpSpPr>
              <p:nvPr/>
            </p:nvGrpSpPr>
            <p:grpSpPr bwMode="auto">
              <a:xfrm>
                <a:off x="3006" y="1239"/>
                <a:ext cx="101" cy="237"/>
                <a:chOff x="3016" y="1279"/>
                <a:chExt cx="101" cy="237"/>
              </a:xfrm>
            </p:grpSpPr>
            <p:grpSp>
              <p:nvGrpSpPr>
                <p:cNvPr id="1202" name="Group 1435"/>
                <p:cNvGrpSpPr>
                  <a:grpSpLocks noChangeAspect="1"/>
                </p:cNvGrpSpPr>
                <p:nvPr/>
              </p:nvGrpSpPr>
              <p:grpSpPr bwMode="auto">
                <a:xfrm rot="-4350386">
                  <a:off x="3021" y="1372"/>
                  <a:ext cx="90" cy="56"/>
                  <a:chOff x="480" y="3413"/>
                  <a:chExt cx="673" cy="560"/>
                </a:xfrm>
              </p:grpSpPr>
              <p:sp>
                <p:nvSpPr>
                  <p:cNvPr id="1223" name="Freeform 14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224" name="Freeform 14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203" name="Group 1438"/>
                <p:cNvGrpSpPr>
                  <a:grpSpLocks noChangeAspect="1"/>
                </p:cNvGrpSpPr>
                <p:nvPr/>
              </p:nvGrpSpPr>
              <p:grpSpPr bwMode="auto">
                <a:xfrm rot="-4350386">
                  <a:off x="3044" y="1297"/>
                  <a:ext cx="91" cy="55"/>
                  <a:chOff x="1054" y="3406"/>
                  <a:chExt cx="677" cy="565"/>
                </a:xfrm>
              </p:grpSpPr>
              <p:sp>
                <p:nvSpPr>
                  <p:cNvPr id="1214" name="Freeform 14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15" name="Freeform 144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16" name="Freeform 144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17" name="Freeform 144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18" name="Freeform 14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19" name="Freeform 144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20" name="Freeform 144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21" name="Freeform 144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22" name="Freeform 144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204" name="Group 1448"/>
                <p:cNvGrpSpPr>
                  <a:grpSpLocks noChangeAspect="1"/>
                </p:cNvGrpSpPr>
                <p:nvPr/>
              </p:nvGrpSpPr>
              <p:grpSpPr bwMode="auto">
                <a:xfrm rot="-4350386">
                  <a:off x="2998" y="1442"/>
                  <a:ext cx="92" cy="56"/>
                  <a:chOff x="1054" y="3406"/>
                  <a:chExt cx="677" cy="565"/>
                </a:xfrm>
              </p:grpSpPr>
              <p:sp>
                <p:nvSpPr>
                  <p:cNvPr id="1205" name="Freeform 144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06" name="Freeform 145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07" name="Freeform 145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08" name="Freeform 145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09" name="Freeform 14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10" name="Freeform 145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11" name="Freeform 145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12" name="Freeform 145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13" name="Freeform 145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175" name="Group 1458"/>
              <p:cNvGrpSpPr>
                <a:grpSpLocks/>
              </p:cNvGrpSpPr>
              <p:nvPr/>
            </p:nvGrpSpPr>
            <p:grpSpPr bwMode="auto">
              <a:xfrm>
                <a:off x="3016" y="1314"/>
                <a:ext cx="132" cy="302"/>
                <a:chOff x="2109" y="1324"/>
                <a:chExt cx="132" cy="302"/>
              </a:xfrm>
            </p:grpSpPr>
            <p:grpSp>
              <p:nvGrpSpPr>
                <p:cNvPr id="1176" name="Group 1459"/>
                <p:cNvGrpSpPr>
                  <a:grpSpLocks noChangeAspect="1"/>
                </p:cNvGrpSpPr>
                <p:nvPr/>
              </p:nvGrpSpPr>
              <p:grpSpPr bwMode="auto">
                <a:xfrm rot="-4304073">
                  <a:off x="2166" y="1337"/>
                  <a:ext cx="87" cy="62"/>
                  <a:chOff x="480" y="3413"/>
                  <a:chExt cx="673" cy="560"/>
                </a:xfrm>
              </p:grpSpPr>
              <p:sp>
                <p:nvSpPr>
                  <p:cNvPr id="1200" name="Freeform 14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01" name="Freeform 14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177" name="Group 1462"/>
                <p:cNvGrpSpPr>
                  <a:grpSpLocks noChangeAspect="1"/>
                </p:cNvGrpSpPr>
                <p:nvPr/>
              </p:nvGrpSpPr>
              <p:grpSpPr bwMode="auto">
                <a:xfrm rot="-4304073">
                  <a:off x="2143" y="1406"/>
                  <a:ext cx="87" cy="62"/>
                  <a:chOff x="1054" y="3406"/>
                  <a:chExt cx="677" cy="565"/>
                </a:xfrm>
              </p:grpSpPr>
              <p:sp>
                <p:nvSpPr>
                  <p:cNvPr id="1191" name="Freeform 14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192" name="Freeform 146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193" name="Freeform 146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194" name="Freeform 146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195" name="Freeform 14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196" name="Freeform 146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197" name="Freeform 146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198" name="Freeform 147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199" name="Freeform 147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178" name="Group 1472"/>
                <p:cNvGrpSpPr>
                  <a:grpSpLocks noChangeAspect="1"/>
                </p:cNvGrpSpPr>
                <p:nvPr/>
              </p:nvGrpSpPr>
              <p:grpSpPr bwMode="auto">
                <a:xfrm rot="-4304073">
                  <a:off x="2121" y="1477"/>
                  <a:ext cx="86" cy="62"/>
                  <a:chOff x="480" y="3413"/>
                  <a:chExt cx="673" cy="560"/>
                </a:xfrm>
              </p:grpSpPr>
              <p:sp>
                <p:nvSpPr>
                  <p:cNvPr id="1189" name="Freeform 147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90" name="Freeform 147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179" name="Group 1475"/>
                <p:cNvGrpSpPr>
                  <a:grpSpLocks noChangeAspect="1"/>
                </p:cNvGrpSpPr>
                <p:nvPr/>
              </p:nvGrpSpPr>
              <p:grpSpPr bwMode="auto">
                <a:xfrm rot="-4304073">
                  <a:off x="2096" y="1552"/>
                  <a:ext cx="87" cy="62"/>
                  <a:chOff x="1054" y="3406"/>
                  <a:chExt cx="677" cy="565"/>
                </a:xfrm>
              </p:grpSpPr>
              <p:sp>
                <p:nvSpPr>
                  <p:cNvPr id="1180" name="Freeform 147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181" name="Freeform 147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182" name="Freeform 147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183" name="Freeform 147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184" name="Freeform 14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185" name="Freeform 148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186" name="Freeform 148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187" name="Freeform 148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188" name="Freeform 148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86" name="Group 1485"/>
            <p:cNvGrpSpPr>
              <a:grpSpLocks/>
            </p:cNvGrpSpPr>
            <p:nvPr/>
          </p:nvGrpSpPr>
          <p:grpSpPr bwMode="auto">
            <a:xfrm>
              <a:off x="5231" y="2473"/>
              <a:ext cx="280" cy="454"/>
              <a:chOff x="2868" y="1661"/>
              <a:chExt cx="280" cy="454"/>
            </a:xfrm>
          </p:grpSpPr>
          <p:grpSp>
            <p:nvGrpSpPr>
              <p:cNvPr id="985" name="Group 1486"/>
              <p:cNvGrpSpPr>
                <a:grpSpLocks/>
              </p:cNvGrpSpPr>
              <p:nvPr/>
            </p:nvGrpSpPr>
            <p:grpSpPr bwMode="auto">
              <a:xfrm>
                <a:off x="2868" y="1707"/>
                <a:ext cx="131" cy="298"/>
                <a:chOff x="1815" y="1253"/>
                <a:chExt cx="131" cy="298"/>
              </a:xfrm>
            </p:grpSpPr>
            <p:grpSp>
              <p:nvGrpSpPr>
                <p:cNvPr id="1146" name="Group 1487"/>
                <p:cNvGrpSpPr>
                  <a:grpSpLocks noChangeAspect="1"/>
                </p:cNvGrpSpPr>
                <p:nvPr/>
              </p:nvGrpSpPr>
              <p:grpSpPr bwMode="auto">
                <a:xfrm rot="-4304073">
                  <a:off x="1872" y="1265"/>
                  <a:ext cx="86" cy="62"/>
                  <a:chOff x="1054" y="3406"/>
                  <a:chExt cx="677" cy="565"/>
                </a:xfrm>
              </p:grpSpPr>
              <p:sp>
                <p:nvSpPr>
                  <p:cNvPr id="1163" name="Freeform 148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164" name="Freeform 148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165" name="Freeform 149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166" name="Freeform 149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167" name="Freeform 149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168" name="Freeform 149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169" name="Freeform 149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170" name="Freeform 149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171" name="Freeform 149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147" name="Group 1497"/>
                <p:cNvGrpSpPr>
                  <a:grpSpLocks noChangeAspect="1"/>
                </p:cNvGrpSpPr>
                <p:nvPr/>
              </p:nvGrpSpPr>
              <p:grpSpPr bwMode="auto">
                <a:xfrm rot="-4304073">
                  <a:off x="1848" y="1337"/>
                  <a:ext cx="87" cy="62"/>
                  <a:chOff x="480" y="3413"/>
                  <a:chExt cx="673" cy="560"/>
                </a:xfrm>
              </p:grpSpPr>
              <p:sp>
                <p:nvSpPr>
                  <p:cNvPr id="1161" name="Freeform 149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62" name="Freeform 14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148" name="Group 1500"/>
                <p:cNvGrpSpPr>
                  <a:grpSpLocks noChangeAspect="1"/>
                </p:cNvGrpSpPr>
                <p:nvPr/>
              </p:nvGrpSpPr>
              <p:grpSpPr bwMode="auto">
                <a:xfrm rot="-4304073">
                  <a:off x="1825" y="1406"/>
                  <a:ext cx="87" cy="62"/>
                  <a:chOff x="1054" y="3406"/>
                  <a:chExt cx="677" cy="565"/>
                </a:xfrm>
              </p:grpSpPr>
              <p:sp>
                <p:nvSpPr>
                  <p:cNvPr id="1152" name="Freeform 150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153" name="Freeform 150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154" name="Freeform 150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155" name="Freeform 150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156" name="Freeform 15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157" name="Freeform 150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158" name="Freeform 150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159" name="Freeform 150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160" name="Freeform 150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149" name="Group 1510"/>
                <p:cNvGrpSpPr>
                  <a:grpSpLocks noChangeAspect="1"/>
                </p:cNvGrpSpPr>
                <p:nvPr/>
              </p:nvGrpSpPr>
              <p:grpSpPr bwMode="auto">
                <a:xfrm rot="-4304073">
                  <a:off x="1803" y="1477"/>
                  <a:ext cx="86" cy="62"/>
                  <a:chOff x="480" y="3413"/>
                  <a:chExt cx="673" cy="560"/>
                </a:xfrm>
              </p:grpSpPr>
              <p:sp>
                <p:nvSpPr>
                  <p:cNvPr id="1150" name="Freeform 151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51" name="Freeform 15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986" name="Group 1513"/>
              <p:cNvGrpSpPr>
                <a:grpSpLocks/>
              </p:cNvGrpSpPr>
              <p:nvPr/>
            </p:nvGrpSpPr>
            <p:grpSpPr bwMode="auto">
              <a:xfrm>
                <a:off x="2945" y="1661"/>
                <a:ext cx="124" cy="309"/>
                <a:chOff x="1998" y="1253"/>
                <a:chExt cx="124" cy="309"/>
              </a:xfrm>
            </p:grpSpPr>
            <p:grpSp>
              <p:nvGrpSpPr>
                <p:cNvPr id="1120" name="Group 1514"/>
                <p:cNvGrpSpPr>
                  <a:grpSpLocks noChangeAspect="1"/>
                </p:cNvGrpSpPr>
                <p:nvPr/>
              </p:nvGrpSpPr>
              <p:grpSpPr bwMode="auto">
                <a:xfrm rot="-4350386">
                  <a:off x="2003" y="1418"/>
                  <a:ext cx="90" cy="56"/>
                  <a:chOff x="480" y="3413"/>
                  <a:chExt cx="673" cy="560"/>
                </a:xfrm>
              </p:grpSpPr>
              <p:sp>
                <p:nvSpPr>
                  <p:cNvPr id="1144" name="Freeform 15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145" name="Freeform 15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121" name="Group 1517"/>
                <p:cNvGrpSpPr>
                  <a:grpSpLocks noChangeAspect="1"/>
                </p:cNvGrpSpPr>
                <p:nvPr/>
              </p:nvGrpSpPr>
              <p:grpSpPr bwMode="auto">
                <a:xfrm rot="-4350386">
                  <a:off x="2026" y="1343"/>
                  <a:ext cx="91" cy="55"/>
                  <a:chOff x="1054" y="3406"/>
                  <a:chExt cx="677" cy="565"/>
                </a:xfrm>
              </p:grpSpPr>
              <p:sp>
                <p:nvSpPr>
                  <p:cNvPr id="1135" name="Freeform 151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136" name="Freeform 151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137" name="Freeform 152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138" name="Freeform 152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139" name="Freeform 152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140" name="Freeform 152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141" name="Freeform 152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142" name="Freeform 152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143" name="Freeform 152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122" name="Group 1527"/>
                <p:cNvGrpSpPr>
                  <a:grpSpLocks noChangeAspect="1"/>
                </p:cNvGrpSpPr>
                <p:nvPr/>
              </p:nvGrpSpPr>
              <p:grpSpPr bwMode="auto">
                <a:xfrm rot="-4350386">
                  <a:off x="1980" y="1488"/>
                  <a:ext cx="92" cy="56"/>
                  <a:chOff x="1054" y="3406"/>
                  <a:chExt cx="677" cy="565"/>
                </a:xfrm>
              </p:grpSpPr>
              <p:sp>
                <p:nvSpPr>
                  <p:cNvPr id="1126" name="Freeform 152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127" name="Freeform 152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128" name="Freeform 153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129" name="Freeform 153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130" name="Freeform 15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131" name="Freeform 153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132" name="Freeform 153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133" name="Freeform 153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134" name="Freeform 153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123" name="Group 1537"/>
                <p:cNvGrpSpPr>
                  <a:grpSpLocks noChangeAspect="1"/>
                </p:cNvGrpSpPr>
                <p:nvPr/>
              </p:nvGrpSpPr>
              <p:grpSpPr bwMode="auto">
                <a:xfrm rot="-4350386">
                  <a:off x="2050" y="1270"/>
                  <a:ext cx="90" cy="55"/>
                  <a:chOff x="480" y="3413"/>
                  <a:chExt cx="673" cy="560"/>
                </a:xfrm>
              </p:grpSpPr>
              <p:sp>
                <p:nvSpPr>
                  <p:cNvPr id="1124" name="Freeform 153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125" name="Freeform 153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987" name="Group 1540"/>
              <p:cNvGrpSpPr>
                <a:grpSpLocks noChangeAspect="1"/>
              </p:cNvGrpSpPr>
              <p:nvPr/>
            </p:nvGrpSpPr>
            <p:grpSpPr bwMode="auto">
              <a:xfrm>
                <a:off x="2971" y="1707"/>
                <a:ext cx="155" cy="373"/>
                <a:chOff x="932" y="1304"/>
                <a:chExt cx="141" cy="338"/>
              </a:xfrm>
            </p:grpSpPr>
            <p:grpSp>
              <p:nvGrpSpPr>
                <p:cNvPr id="1084" name="Group 1541"/>
                <p:cNvGrpSpPr>
                  <a:grpSpLocks noChangeAspect="1"/>
                </p:cNvGrpSpPr>
                <p:nvPr/>
              </p:nvGrpSpPr>
              <p:grpSpPr bwMode="auto">
                <a:xfrm rot="-4304073">
                  <a:off x="1006" y="1315"/>
                  <a:ext cx="78" cy="56"/>
                  <a:chOff x="1054" y="3406"/>
                  <a:chExt cx="677" cy="565"/>
                </a:xfrm>
              </p:grpSpPr>
              <p:sp>
                <p:nvSpPr>
                  <p:cNvPr id="1111" name="Freeform 15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112" name="Freeform 154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113" name="Freeform 154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114" name="Freeform 154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115" name="Freeform 154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116" name="Freeform 154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117" name="Freeform 154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118" name="Freeform 154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119" name="Freeform 155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085" name="Group 1551"/>
                <p:cNvGrpSpPr>
                  <a:grpSpLocks noChangeAspect="1"/>
                </p:cNvGrpSpPr>
                <p:nvPr/>
              </p:nvGrpSpPr>
              <p:grpSpPr bwMode="auto">
                <a:xfrm rot="-4304073">
                  <a:off x="984" y="1380"/>
                  <a:ext cx="79" cy="56"/>
                  <a:chOff x="480" y="3413"/>
                  <a:chExt cx="673" cy="560"/>
                </a:xfrm>
              </p:grpSpPr>
              <p:sp>
                <p:nvSpPr>
                  <p:cNvPr id="1109" name="Freeform 15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10" name="Freeform 15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086" name="Group 1554"/>
                <p:cNvGrpSpPr>
                  <a:grpSpLocks noChangeAspect="1"/>
                </p:cNvGrpSpPr>
                <p:nvPr/>
              </p:nvGrpSpPr>
              <p:grpSpPr bwMode="auto">
                <a:xfrm rot="-4304073">
                  <a:off x="963" y="1443"/>
                  <a:ext cx="79" cy="56"/>
                  <a:chOff x="1054" y="3406"/>
                  <a:chExt cx="677" cy="565"/>
                </a:xfrm>
              </p:grpSpPr>
              <p:sp>
                <p:nvSpPr>
                  <p:cNvPr id="1100" name="Freeform 15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101" name="Freeform 155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102" name="Freeform 155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103" name="Freeform 155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104" name="Freeform 15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105" name="Freeform 156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106" name="Freeform 156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107" name="Freeform 156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108" name="Freeform 156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087" name="Group 1564"/>
                <p:cNvGrpSpPr>
                  <a:grpSpLocks noChangeAspect="1"/>
                </p:cNvGrpSpPr>
                <p:nvPr/>
              </p:nvGrpSpPr>
              <p:grpSpPr bwMode="auto">
                <a:xfrm rot="-4304073">
                  <a:off x="943" y="1507"/>
                  <a:ext cx="78" cy="56"/>
                  <a:chOff x="480" y="3413"/>
                  <a:chExt cx="673" cy="560"/>
                </a:xfrm>
              </p:grpSpPr>
              <p:sp>
                <p:nvSpPr>
                  <p:cNvPr id="1098" name="Freeform 15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99" name="Freeform 156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088" name="Group 1567"/>
                <p:cNvGrpSpPr>
                  <a:grpSpLocks noChangeAspect="1"/>
                </p:cNvGrpSpPr>
                <p:nvPr/>
              </p:nvGrpSpPr>
              <p:grpSpPr bwMode="auto">
                <a:xfrm rot="-4304073">
                  <a:off x="920" y="1575"/>
                  <a:ext cx="79" cy="56"/>
                  <a:chOff x="1054" y="3406"/>
                  <a:chExt cx="677" cy="565"/>
                </a:xfrm>
              </p:grpSpPr>
              <p:sp>
                <p:nvSpPr>
                  <p:cNvPr id="1089" name="Freeform 156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090" name="Freeform 156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091" name="Freeform 157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092" name="Freeform 157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093" name="Freeform 157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094" name="Freeform 157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095" name="Freeform 157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096" name="Freeform 157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097" name="Freeform 157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988" name="Group 1577"/>
              <p:cNvGrpSpPr>
                <a:grpSpLocks/>
              </p:cNvGrpSpPr>
              <p:nvPr/>
            </p:nvGrpSpPr>
            <p:grpSpPr bwMode="auto">
              <a:xfrm>
                <a:off x="2880" y="1706"/>
                <a:ext cx="268" cy="409"/>
                <a:chOff x="2880" y="1207"/>
                <a:chExt cx="268" cy="409"/>
              </a:xfrm>
            </p:grpSpPr>
            <p:grpSp>
              <p:nvGrpSpPr>
                <p:cNvPr id="989" name="Group 1578"/>
                <p:cNvGrpSpPr>
                  <a:grpSpLocks/>
                </p:cNvGrpSpPr>
                <p:nvPr/>
              </p:nvGrpSpPr>
              <p:grpSpPr bwMode="auto">
                <a:xfrm>
                  <a:off x="2880" y="1207"/>
                  <a:ext cx="126" cy="317"/>
                  <a:chOff x="1655" y="1234"/>
                  <a:chExt cx="126" cy="317"/>
                </a:xfrm>
              </p:grpSpPr>
              <p:grpSp>
                <p:nvGrpSpPr>
                  <p:cNvPr id="1058" name="Group 1579"/>
                  <p:cNvGrpSpPr>
                    <a:grpSpLocks noChangeAspect="1"/>
                  </p:cNvGrpSpPr>
                  <p:nvPr/>
                </p:nvGrpSpPr>
                <p:grpSpPr bwMode="auto">
                  <a:xfrm rot="-4350386">
                    <a:off x="1685" y="1327"/>
                    <a:ext cx="90" cy="56"/>
                    <a:chOff x="480" y="3413"/>
                    <a:chExt cx="673" cy="560"/>
                  </a:xfrm>
                </p:grpSpPr>
                <p:sp>
                  <p:nvSpPr>
                    <p:cNvPr id="1082" name="Freeform 15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083" name="Freeform 15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059" name="Group 1582"/>
                  <p:cNvGrpSpPr>
                    <a:grpSpLocks noChangeAspect="1"/>
                  </p:cNvGrpSpPr>
                  <p:nvPr/>
                </p:nvGrpSpPr>
                <p:grpSpPr bwMode="auto">
                  <a:xfrm rot="-4350386">
                    <a:off x="1708" y="1252"/>
                    <a:ext cx="91" cy="55"/>
                    <a:chOff x="1054" y="3406"/>
                    <a:chExt cx="677" cy="565"/>
                  </a:xfrm>
                </p:grpSpPr>
                <p:sp>
                  <p:nvSpPr>
                    <p:cNvPr id="1073" name="Freeform 15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074" name="Freeform 158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075" name="Freeform 158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076" name="Freeform 158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077" name="Freeform 15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078" name="Freeform 158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079" name="Freeform 158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080" name="Freeform 159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081" name="Freeform 159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060" name="Group 1592"/>
                  <p:cNvGrpSpPr>
                    <a:grpSpLocks noChangeAspect="1"/>
                  </p:cNvGrpSpPr>
                  <p:nvPr/>
                </p:nvGrpSpPr>
                <p:grpSpPr bwMode="auto">
                  <a:xfrm rot="-4350386">
                    <a:off x="1662" y="1397"/>
                    <a:ext cx="92" cy="56"/>
                    <a:chOff x="1054" y="3406"/>
                    <a:chExt cx="677" cy="565"/>
                  </a:xfrm>
                </p:grpSpPr>
                <p:sp>
                  <p:nvSpPr>
                    <p:cNvPr id="1064" name="Freeform 15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065" name="Freeform 159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066" name="Freeform 159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067" name="Freeform 159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068" name="Freeform 159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069" name="Freeform 159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070" name="Freeform 159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071" name="Freeform 160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072" name="Freeform 160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061" name="Group 1602"/>
                  <p:cNvGrpSpPr>
                    <a:grpSpLocks noChangeAspect="1"/>
                  </p:cNvGrpSpPr>
                  <p:nvPr/>
                </p:nvGrpSpPr>
                <p:grpSpPr bwMode="auto">
                  <a:xfrm rot="-4350386">
                    <a:off x="1638" y="1478"/>
                    <a:ext cx="90" cy="55"/>
                    <a:chOff x="480" y="3413"/>
                    <a:chExt cx="673" cy="560"/>
                  </a:xfrm>
                </p:grpSpPr>
                <p:sp>
                  <p:nvSpPr>
                    <p:cNvPr id="1062" name="Freeform 160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063" name="Freeform 16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990" name="Group 1605"/>
                <p:cNvGrpSpPr>
                  <a:grpSpLocks/>
                </p:cNvGrpSpPr>
                <p:nvPr/>
              </p:nvGrpSpPr>
              <p:grpSpPr bwMode="auto">
                <a:xfrm>
                  <a:off x="2926" y="1298"/>
                  <a:ext cx="108" cy="227"/>
                  <a:chOff x="2926" y="1324"/>
                  <a:chExt cx="108" cy="227"/>
                </a:xfrm>
              </p:grpSpPr>
              <p:grpSp>
                <p:nvGrpSpPr>
                  <p:cNvPr id="1042" name="Group 1606"/>
                  <p:cNvGrpSpPr>
                    <a:grpSpLocks noChangeAspect="1"/>
                  </p:cNvGrpSpPr>
                  <p:nvPr/>
                </p:nvGrpSpPr>
                <p:grpSpPr bwMode="auto">
                  <a:xfrm rot="-4304073">
                    <a:off x="2959" y="1337"/>
                    <a:ext cx="87" cy="62"/>
                    <a:chOff x="480" y="3413"/>
                    <a:chExt cx="673" cy="560"/>
                  </a:xfrm>
                </p:grpSpPr>
                <p:sp>
                  <p:nvSpPr>
                    <p:cNvPr id="1056" name="Freeform 160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57" name="Freeform 16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043" name="Group 1609"/>
                  <p:cNvGrpSpPr>
                    <a:grpSpLocks noChangeAspect="1"/>
                  </p:cNvGrpSpPr>
                  <p:nvPr/>
                </p:nvGrpSpPr>
                <p:grpSpPr bwMode="auto">
                  <a:xfrm rot="-4304073">
                    <a:off x="2936" y="1406"/>
                    <a:ext cx="87" cy="62"/>
                    <a:chOff x="1054" y="3406"/>
                    <a:chExt cx="677" cy="565"/>
                  </a:xfrm>
                </p:grpSpPr>
                <p:sp>
                  <p:nvSpPr>
                    <p:cNvPr id="1047" name="Freeform 16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048" name="Freeform 161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049" name="Freeform 161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050" name="Freeform 161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051" name="Freeform 161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052" name="Freeform 161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053" name="Freeform 161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054" name="Freeform 161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055" name="Freeform 161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044" name="Group 1619"/>
                  <p:cNvGrpSpPr>
                    <a:grpSpLocks noChangeAspect="1"/>
                  </p:cNvGrpSpPr>
                  <p:nvPr/>
                </p:nvGrpSpPr>
                <p:grpSpPr bwMode="auto">
                  <a:xfrm rot="-4304073">
                    <a:off x="2914" y="1477"/>
                    <a:ext cx="86" cy="62"/>
                    <a:chOff x="480" y="3413"/>
                    <a:chExt cx="673" cy="560"/>
                  </a:xfrm>
                </p:grpSpPr>
                <p:sp>
                  <p:nvSpPr>
                    <p:cNvPr id="1045" name="Freeform 16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46" name="Freeform 16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991" name="Group 1622"/>
                <p:cNvGrpSpPr>
                  <a:grpSpLocks/>
                </p:cNvGrpSpPr>
                <p:nvPr/>
              </p:nvGrpSpPr>
              <p:grpSpPr bwMode="auto">
                <a:xfrm>
                  <a:off x="3006" y="1239"/>
                  <a:ext cx="101" cy="237"/>
                  <a:chOff x="3016" y="1279"/>
                  <a:chExt cx="101" cy="237"/>
                </a:xfrm>
              </p:grpSpPr>
              <p:grpSp>
                <p:nvGrpSpPr>
                  <p:cNvPr id="1019" name="Group 1623"/>
                  <p:cNvGrpSpPr>
                    <a:grpSpLocks noChangeAspect="1"/>
                  </p:cNvGrpSpPr>
                  <p:nvPr/>
                </p:nvGrpSpPr>
                <p:grpSpPr bwMode="auto">
                  <a:xfrm rot="-4350386">
                    <a:off x="3021" y="1372"/>
                    <a:ext cx="90" cy="56"/>
                    <a:chOff x="480" y="3413"/>
                    <a:chExt cx="673" cy="560"/>
                  </a:xfrm>
                </p:grpSpPr>
                <p:sp>
                  <p:nvSpPr>
                    <p:cNvPr id="1040" name="Freeform 16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041" name="Freeform 16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020" name="Group 1626"/>
                  <p:cNvGrpSpPr>
                    <a:grpSpLocks noChangeAspect="1"/>
                  </p:cNvGrpSpPr>
                  <p:nvPr/>
                </p:nvGrpSpPr>
                <p:grpSpPr bwMode="auto">
                  <a:xfrm rot="-4350386">
                    <a:off x="3044" y="1297"/>
                    <a:ext cx="91" cy="55"/>
                    <a:chOff x="1054" y="3406"/>
                    <a:chExt cx="677" cy="565"/>
                  </a:xfrm>
                </p:grpSpPr>
                <p:sp>
                  <p:nvSpPr>
                    <p:cNvPr id="1031" name="Freeform 16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032" name="Freeform 162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033" name="Freeform 162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034" name="Freeform 163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035" name="Freeform 16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036" name="Freeform 163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037" name="Freeform 163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038" name="Freeform 163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039" name="Freeform 163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021" name="Group 1636"/>
                  <p:cNvGrpSpPr>
                    <a:grpSpLocks noChangeAspect="1"/>
                  </p:cNvGrpSpPr>
                  <p:nvPr/>
                </p:nvGrpSpPr>
                <p:grpSpPr bwMode="auto">
                  <a:xfrm rot="-4350386">
                    <a:off x="2998" y="1442"/>
                    <a:ext cx="92" cy="56"/>
                    <a:chOff x="1054" y="3406"/>
                    <a:chExt cx="677" cy="565"/>
                  </a:xfrm>
                </p:grpSpPr>
                <p:sp>
                  <p:nvSpPr>
                    <p:cNvPr id="1022" name="Freeform 16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023" name="Freeform 163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024" name="Freeform 163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025" name="Freeform 164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026" name="Freeform 164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027" name="Freeform 164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028" name="Freeform 164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029" name="Freeform 164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030" name="Freeform 164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992" name="Group 1646"/>
                <p:cNvGrpSpPr>
                  <a:grpSpLocks/>
                </p:cNvGrpSpPr>
                <p:nvPr/>
              </p:nvGrpSpPr>
              <p:grpSpPr bwMode="auto">
                <a:xfrm>
                  <a:off x="3016" y="1314"/>
                  <a:ext cx="132" cy="302"/>
                  <a:chOff x="2109" y="1324"/>
                  <a:chExt cx="132" cy="302"/>
                </a:xfrm>
              </p:grpSpPr>
              <p:grpSp>
                <p:nvGrpSpPr>
                  <p:cNvPr id="993" name="Group 1647"/>
                  <p:cNvGrpSpPr>
                    <a:grpSpLocks noChangeAspect="1"/>
                  </p:cNvGrpSpPr>
                  <p:nvPr/>
                </p:nvGrpSpPr>
                <p:grpSpPr bwMode="auto">
                  <a:xfrm rot="-4304073">
                    <a:off x="2166" y="1337"/>
                    <a:ext cx="87" cy="62"/>
                    <a:chOff x="480" y="3413"/>
                    <a:chExt cx="673" cy="560"/>
                  </a:xfrm>
                </p:grpSpPr>
                <p:sp>
                  <p:nvSpPr>
                    <p:cNvPr id="1017" name="Freeform 16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18" name="Freeform 16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994" name="Group 1650"/>
                  <p:cNvGrpSpPr>
                    <a:grpSpLocks noChangeAspect="1"/>
                  </p:cNvGrpSpPr>
                  <p:nvPr/>
                </p:nvGrpSpPr>
                <p:grpSpPr bwMode="auto">
                  <a:xfrm rot="-4304073">
                    <a:off x="2143" y="1406"/>
                    <a:ext cx="87" cy="62"/>
                    <a:chOff x="1054" y="3406"/>
                    <a:chExt cx="677" cy="565"/>
                  </a:xfrm>
                </p:grpSpPr>
                <p:sp>
                  <p:nvSpPr>
                    <p:cNvPr id="1008" name="Freeform 16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009" name="Freeform 165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010" name="Freeform 165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011" name="Freeform 165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012" name="Freeform 16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013" name="Freeform 165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014" name="Freeform 165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015" name="Freeform 165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016" name="Freeform 165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995" name="Group 1660"/>
                  <p:cNvGrpSpPr>
                    <a:grpSpLocks noChangeAspect="1"/>
                  </p:cNvGrpSpPr>
                  <p:nvPr/>
                </p:nvGrpSpPr>
                <p:grpSpPr bwMode="auto">
                  <a:xfrm rot="-4304073">
                    <a:off x="2121" y="1477"/>
                    <a:ext cx="86" cy="62"/>
                    <a:chOff x="480" y="3413"/>
                    <a:chExt cx="673" cy="560"/>
                  </a:xfrm>
                </p:grpSpPr>
                <p:sp>
                  <p:nvSpPr>
                    <p:cNvPr id="1006" name="Freeform 16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07" name="Freeform 166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996" name="Group 1663"/>
                  <p:cNvGrpSpPr>
                    <a:grpSpLocks noChangeAspect="1"/>
                  </p:cNvGrpSpPr>
                  <p:nvPr/>
                </p:nvGrpSpPr>
                <p:grpSpPr bwMode="auto">
                  <a:xfrm rot="-4304073">
                    <a:off x="2096" y="1552"/>
                    <a:ext cx="87" cy="62"/>
                    <a:chOff x="1054" y="3406"/>
                    <a:chExt cx="677" cy="565"/>
                  </a:xfrm>
                </p:grpSpPr>
                <p:sp>
                  <p:nvSpPr>
                    <p:cNvPr id="997" name="Freeform 16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998" name="Freeform 166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999" name="Freeform 166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000" name="Freeform 166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001" name="Freeform 166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002" name="Freeform 166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003" name="Freeform 167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004" name="Freeform 167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005" name="Freeform 167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89" name="Group 1673"/>
            <p:cNvGrpSpPr>
              <a:grpSpLocks/>
            </p:cNvGrpSpPr>
            <p:nvPr/>
          </p:nvGrpSpPr>
          <p:grpSpPr bwMode="auto">
            <a:xfrm>
              <a:off x="5232" y="2292"/>
              <a:ext cx="268" cy="409"/>
              <a:chOff x="2880" y="1207"/>
              <a:chExt cx="268" cy="409"/>
            </a:xfrm>
          </p:grpSpPr>
          <p:grpSp>
            <p:nvGrpSpPr>
              <p:cNvPr id="890" name="Group 1674"/>
              <p:cNvGrpSpPr>
                <a:grpSpLocks/>
              </p:cNvGrpSpPr>
              <p:nvPr/>
            </p:nvGrpSpPr>
            <p:grpSpPr bwMode="auto">
              <a:xfrm>
                <a:off x="2880" y="1207"/>
                <a:ext cx="126" cy="317"/>
                <a:chOff x="1655" y="1234"/>
                <a:chExt cx="126" cy="317"/>
              </a:xfrm>
            </p:grpSpPr>
            <p:grpSp>
              <p:nvGrpSpPr>
                <p:cNvPr id="959" name="Group 1675"/>
                <p:cNvGrpSpPr>
                  <a:grpSpLocks noChangeAspect="1"/>
                </p:cNvGrpSpPr>
                <p:nvPr/>
              </p:nvGrpSpPr>
              <p:grpSpPr bwMode="auto">
                <a:xfrm rot="-4350386">
                  <a:off x="1685" y="1327"/>
                  <a:ext cx="90" cy="56"/>
                  <a:chOff x="480" y="3413"/>
                  <a:chExt cx="673" cy="560"/>
                </a:xfrm>
              </p:grpSpPr>
              <p:sp>
                <p:nvSpPr>
                  <p:cNvPr id="983" name="Freeform 16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984" name="Freeform 16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960" name="Group 1678"/>
                <p:cNvGrpSpPr>
                  <a:grpSpLocks noChangeAspect="1"/>
                </p:cNvGrpSpPr>
                <p:nvPr/>
              </p:nvGrpSpPr>
              <p:grpSpPr bwMode="auto">
                <a:xfrm rot="-4350386">
                  <a:off x="1708" y="1252"/>
                  <a:ext cx="91" cy="55"/>
                  <a:chOff x="1054" y="3406"/>
                  <a:chExt cx="677" cy="565"/>
                </a:xfrm>
              </p:grpSpPr>
              <p:sp>
                <p:nvSpPr>
                  <p:cNvPr id="974" name="Freeform 16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975" name="Freeform 16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976" name="Freeform 16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977" name="Freeform 16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978" name="Freeform 16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979" name="Freeform 16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980" name="Freeform 16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981" name="Freeform 16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982" name="Freeform 16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961" name="Group 1688"/>
                <p:cNvGrpSpPr>
                  <a:grpSpLocks noChangeAspect="1"/>
                </p:cNvGrpSpPr>
                <p:nvPr/>
              </p:nvGrpSpPr>
              <p:grpSpPr bwMode="auto">
                <a:xfrm rot="-4350386">
                  <a:off x="1662" y="1397"/>
                  <a:ext cx="92" cy="56"/>
                  <a:chOff x="1054" y="3406"/>
                  <a:chExt cx="677" cy="565"/>
                </a:xfrm>
              </p:grpSpPr>
              <p:sp>
                <p:nvSpPr>
                  <p:cNvPr id="965" name="Freeform 16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966" name="Freeform 169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967" name="Freeform 169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968" name="Freeform 169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969" name="Freeform 16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970" name="Freeform 169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971" name="Freeform 169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972" name="Freeform 169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973" name="Freeform 169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962" name="Group 1698"/>
                <p:cNvGrpSpPr>
                  <a:grpSpLocks noChangeAspect="1"/>
                </p:cNvGrpSpPr>
                <p:nvPr/>
              </p:nvGrpSpPr>
              <p:grpSpPr bwMode="auto">
                <a:xfrm rot="-4350386">
                  <a:off x="1638" y="1478"/>
                  <a:ext cx="90" cy="55"/>
                  <a:chOff x="480" y="3413"/>
                  <a:chExt cx="673" cy="560"/>
                </a:xfrm>
              </p:grpSpPr>
              <p:sp>
                <p:nvSpPr>
                  <p:cNvPr id="963" name="Freeform 16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964" name="Freeform 17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891" name="Group 1701"/>
              <p:cNvGrpSpPr>
                <a:grpSpLocks/>
              </p:cNvGrpSpPr>
              <p:nvPr/>
            </p:nvGrpSpPr>
            <p:grpSpPr bwMode="auto">
              <a:xfrm>
                <a:off x="2926" y="1298"/>
                <a:ext cx="108" cy="227"/>
                <a:chOff x="2926" y="1324"/>
                <a:chExt cx="108" cy="227"/>
              </a:xfrm>
            </p:grpSpPr>
            <p:grpSp>
              <p:nvGrpSpPr>
                <p:cNvPr id="943" name="Group 1702"/>
                <p:cNvGrpSpPr>
                  <a:grpSpLocks noChangeAspect="1"/>
                </p:cNvGrpSpPr>
                <p:nvPr/>
              </p:nvGrpSpPr>
              <p:grpSpPr bwMode="auto">
                <a:xfrm rot="-4304073">
                  <a:off x="2959" y="1337"/>
                  <a:ext cx="87" cy="62"/>
                  <a:chOff x="480" y="3413"/>
                  <a:chExt cx="673" cy="560"/>
                </a:xfrm>
              </p:grpSpPr>
              <p:sp>
                <p:nvSpPr>
                  <p:cNvPr id="957" name="Freeform 170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958" name="Freeform 17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944" name="Group 1705"/>
                <p:cNvGrpSpPr>
                  <a:grpSpLocks noChangeAspect="1"/>
                </p:cNvGrpSpPr>
                <p:nvPr/>
              </p:nvGrpSpPr>
              <p:grpSpPr bwMode="auto">
                <a:xfrm rot="-4304073">
                  <a:off x="2936" y="1406"/>
                  <a:ext cx="87" cy="62"/>
                  <a:chOff x="1054" y="3406"/>
                  <a:chExt cx="677" cy="565"/>
                </a:xfrm>
              </p:grpSpPr>
              <p:sp>
                <p:nvSpPr>
                  <p:cNvPr id="948" name="Freeform 170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949" name="Freeform 170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950" name="Freeform 170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951" name="Freeform 170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952" name="Freeform 17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953" name="Freeform 171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954" name="Freeform 171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955" name="Freeform 171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956" name="Freeform 171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945" name="Group 1715"/>
                <p:cNvGrpSpPr>
                  <a:grpSpLocks noChangeAspect="1"/>
                </p:cNvGrpSpPr>
                <p:nvPr/>
              </p:nvGrpSpPr>
              <p:grpSpPr bwMode="auto">
                <a:xfrm rot="-4304073">
                  <a:off x="2914" y="1477"/>
                  <a:ext cx="86" cy="62"/>
                  <a:chOff x="480" y="3413"/>
                  <a:chExt cx="673" cy="560"/>
                </a:xfrm>
              </p:grpSpPr>
              <p:sp>
                <p:nvSpPr>
                  <p:cNvPr id="946" name="Freeform 17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947" name="Freeform 17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892" name="Group 1718"/>
              <p:cNvGrpSpPr>
                <a:grpSpLocks/>
              </p:cNvGrpSpPr>
              <p:nvPr/>
            </p:nvGrpSpPr>
            <p:grpSpPr bwMode="auto">
              <a:xfrm>
                <a:off x="3006" y="1239"/>
                <a:ext cx="101" cy="237"/>
                <a:chOff x="3016" y="1279"/>
                <a:chExt cx="101" cy="237"/>
              </a:xfrm>
            </p:grpSpPr>
            <p:grpSp>
              <p:nvGrpSpPr>
                <p:cNvPr id="920" name="Group 1719"/>
                <p:cNvGrpSpPr>
                  <a:grpSpLocks noChangeAspect="1"/>
                </p:cNvGrpSpPr>
                <p:nvPr/>
              </p:nvGrpSpPr>
              <p:grpSpPr bwMode="auto">
                <a:xfrm rot="-4350386">
                  <a:off x="3021" y="1372"/>
                  <a:ext cx="90" cy="56"/>
                  <a:chOff x="480" y="3413"/>
                  <a:chExt cx="673" cy="560"/>
                </a:xfrm>
              </p:grpSpPr>
              <p:sp>
                <p:nvSpPr>
                  <p:cNvPr id="941" name="Freeform 17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942" name="Freeform 17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921" name="Group 1722"/>
                <p:cNvGrpSpPr>
                  <a:grpSpLocks noChangeAspect="1"/>
                </p:cNvGrpSpPr>
                <p:nvPr/>
              </p:nvGrpSpPr>
              <p:grpSpPr bwMode="auto">
                <a:xfrm rot="-4350386">
                  <a:off x="3044" y="1297"/>
                  <a:ext cx="91" cy="55"/>
                  <a:chOff x="1054" y="3406"/>
                  <a:chExt cx="677" cy="565"/>
                </a:xfrm>
              </p:grpSpPr>
              <p:sp>
                <p:nvSpPr>
                  <p:cNvPr id="932" name="Freeform 17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933" name="Freeform 172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934" name="Freeform 172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935" name="Freeform 172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936" name="Freeform 17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937" name="Freeform 172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938" name="Freeform 172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939" name="Freeform 173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940" name="Freeform 173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922" name="Group 1732"/>
                <p:cNvGrpSpPr>
                  <a:grpSpLocks noChangeAspect="1"/>
                </p:cNvGrpSpPr>
                <p:nvPr/>
              </p:nvGrpSpPr>
              <p:grpSpPr bwMode="auto">
                <a:xfrm rot="-4350386">
                  <a:off x="2998" y="1442"/>
                  <a:ext cx="92" cy="56"/>
                  <a:chOff x="1054" y="3406"/>
                  <a:chExt cx="677" cy="565"/>
                </a:xfrm>
              </p:grpSpPr>
              <p:sp>
                <p:nvSpPr>
                  <p:cNvPr id="923" name="Freeform 173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924" name="Freeform 173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925" name="Freeform 173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926" name="Freeform 173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927" name="Freeform 17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928" name="Freeform 173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929" name="Freeform 173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930" name="Freeform 174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931" name="Freeform 174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893" name="Group 1742"/>
              <p:cNvGrpSpPr>
                <a:grpSpLocks/>
              </p:cNvGrpSpPr>
              <p:nvPr/>
            </p:nvGrpSpPr>
            <p:grpSpPr bwMode="auto">
              <a:xfrm>
                <a:off x="3016" y="1314"/>
                <a:ext cx="132" cy="302"/>
                <a:chOff x="2109" y="1324"/>
                <a:chExt cx="132" cy="302"/>
              </a:xfrm>
            </p:grpSpPr>
            <p:grpSp>
              <p:nvGrpSpPr>
                <p:cNvPr id="894" name="Group 1743"/>
                <p:cNvGrpSpPr>
                  <a:grpSpLocks noChangeAspect="1"/>
                </p:cNvGrpSpPr>
                <p:nvPr/>
              </p:nvGrpSpPr>
              <p:grpSpPr bwMode="auto">
                <a:xfrm rot="-4304073">
                  <a:off x="2166" y="1337"/>
                  <a:ext cx="87" cy="62"/>
                  <a:chOff x="480" y="3413"/>
                  <a:chExt cx="673" cy="560"/>
                </a:xfrm>
              </p:grpSpPr>
              <p:sp>
                <p:nvSpPr>
                  <p:cNvPr id="918" name="Freeform 17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919" name="Freeform 17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95" name="Group 1746"/>
                <p:cNvGrpSpPr>
                  <a:grpSpLocks noChangeAspect="1"/>
                </p:cNvGrpSpPr>
                <p:nvPr/>
              </p:nvGrpSpPr>
              <p:grpSpPr bwMode="auto">
                <a:xfrm rot="-4304073">
                  <a:off x="2143" y="1406"/>
                  <a:ext cx="87" cy="62"/>
                  <a:chOff x="1054" y="3406"/>
                  <a:chExt cx="677" cy="565"/>
                </a:xfrm>
              </p:grpSpPr>
              <p:sp>
                <p:nvSpPr>
                  <p:cNvPr id="909" name="Freeform 17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910" name="Freeform 174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911" name="Freeform 174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912" name="Freeform 175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913" name="Freeform 17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914" name="Freeform 175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915" name="Freeform 175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916" name="Freeform 175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917" name="Freeform 175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896" name="Group 1756"/>
                <p:cNvGrpSpPr>
                  <a:grpSpLocks noChangeAspect="1"/>
                </p:cNvGrpSpPr>
                <p:nvPr/>
              </p:nvGrpSpPr>
              <p:grpSpPr bwMode="auto">
                <a:xfrm rot="-4304073">
                  <a:off x="2121" y="1477"/>
                  <a:ext cx="86" cy="62"/>
                  <a:chOff x="480" y="3413"/>
                  <a:chExt cx="673" cy="560"/>
                </a:xfrm>
              </p:grpSpPr>
              <p:sp>
                <p:nvSpPr>
                  <p:cNvPr id="907" name="Freeform 175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908" name="Freeform 175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97" name="Group 1759"/>
                <p:cNvGrpSpPr>
                  <a:grpSpLocks noChangeAspect="1"/>
                </p:cNvGrpSpPr>
                <p:nvPr/>
              </p:nvGrpSpPr>
              <p:grpSpPr bwMode="auto">
                <a:xfrm rot="-4304073">
                  <a:off x="2096" y="1552"/>
                  <a:ext cx="87" cy="62"/>
                  <a:chOff x="1054" y="3406"/>
                  <a:chExt cx="677" cy="565"/>
                </a:xfrm>
              </p:grpSpPr>
              <p:sp>
                <p:nvSpPr>
                  <p:cNvPr id="898" name="Freeform 17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899" name="Freeform 176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900" name="Freeform 176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901" name="Freeform 176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902" name="Freeform 17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903" name="Freeform 176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904" name="Freeform 176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905" name="Freeform 176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906" name="Freeform 176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90" name="Group 1769"/>
            <p:cNvGrpSpPr>
              <a:grpSpLocks/>
            </p:cNvGrpSpPr>
            <p:nvPr/>
          </p:nvGrpSpPr>
          <p:grpSpPr bwMode="auto">
            <a:xfrm>
              <a:off x="5273" y="2337"/>
              <a:ext cx="280" cy="454"/>
              <a:chOff x="2868" y="1661"/>
              <a:chExt cx="280" cy="454"/>
            </a:xfrm>
          </p:grpSpPr>
          <p:grpSp>
            <p:nvGrpSpPr>
              <p:cNvPr id="703" name="Group 1770"/>
              <p:cNvGrpSpPr>
                <a:grpSpLocks/>
              </p:cNvGrpSpPr>
              <p:nvPr/>
            </p:nvGrpSpPr>
            <p:grpSpPr bwMode="auto">
              <a:xfrm>
                <a:off x="2868" y="1707"/>
                <a:ext cx="131" cy="298"/>
                <a:chOff x="1815" y="1253"/>
                <a:chExt cx="131" cy="298"/>
              </a:xfrm>
            </p:grpSpPr>
            <p:grpSp>
              <p:nvGrpSpPr>
                <p:cNvPr id="864" name="Group 1771"/>
                <p:cNvGrpSpPr>
                  <a:grpSpLocks noChangeAspect="1"/>
                </p:cNvGrpSpPr>
                <p:nvPr/>
              </p:nvGrpSpPr>
              <p:grpSpPr bwMode="auto">
                <a:xfrm rot="-4304073">
                  <a:off x="1872" y="1265"/>
                  <a:ext cx="86" cy="62"/>
                  <a:chOff x="1054" y="3406"/>
                  <a:chExt cx="677" cy="565"/>
                </a:xfrm>
              </p:grpSpPr>
              <p:sp>
                <p:nvSpPr>
                  <p:cNvPr id="881" name="Freeform 177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882" name="Freeform 177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883" name="Freeform 177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884" name="Freeform 177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885" name="Freeform 177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886" name="Freeform 177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887" name="Freeform 177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888" name="Freeform 177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889" name="Freeform 178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865" name="Group 1781"/>
                <p:cNvGrpSpPr>
                  <a:grpSpLocks noChangeAspect="1"/>
                </p:cNvGrpSpPr>
                <p:nvPr/>
              </p:nvGrpSpPr>
              <p:grpSpPr bwMode="auto">
                <a:xfrm rot="-4304073">
                  <a:off x="1848" y="1337"/>
                  <a:ext cx="87" cy="62"/>
                  <a:chOff x="480" y="3413"/>
                  <a:chExt cx="673" cy="560"/>
                </a:xfrm>
              </p:grpSpPr>
              <p:sp>
                <p:nvSpPr>
                  <p:cNvPr id="879" name="Freeform 178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80" name="Freeform 17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66" name="Group 1784"/>
                <p:cNvGrpSpPr>
                  <a:grpSpLocks noChangeAspect="1"/>
                </p:cNvGrpSpPr>
                <p:nvPr/>
              </p:nvGrpSpPr>
              <p:grpSpPr bwMode="auto">
                <a:xfrm rot="-4304073">
                  <a:off x="1825" y="1406"/>
                  <a:ext cx="87" cy="62"/>
                  <a:chOff x="1054" y="3406"/>
                  <a:chExt cx="677" cy="565"/>
                </a:xfrm>
              </p:grpSpPr>
              <p:sp>
                <p:nvSpPr>
                  <p:cNvPr id="870" name="Freeform 178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871" name="Freeform 178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872" name="Freeform 178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873" name="Freeform 178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874" name="Freeform 17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875" name="Freeform 179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876" name="Freeform 179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877" name="Freeform 179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878" name="Freeform 179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867" name="Group 1794"/>
                <p:cNvGrpSpPr>
                  <a:grpSpLocks noChangeAspect="1"/>
                </p:cNvGrpSpPr>
                <p:nvPr/>
              </p:nvGrpSpPr>
              <p:grpSpPr bwMode="auto">
                <a:xfrm rot="-4304073">
                  <a:off x="1803" y="1477"/>
                  <a:ext cx="86" cy="62"/>
                  <a:chOff x="480" y="3413"/>
                  <a:chExt cx="673" cy="560"/>
                </a:xfrm>
              </p:grpSpPr>
              <p:sp>
                <p:nvSpPr>
                  <p:cNvPr id="868" name="Freeform 179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69" name="Freeform 179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704" name="Group 1797"/>
              <p:cNvGrpSpPr>
                <a:grpSpLocks/>
              </p:cNvGrpSpPr>
              <p:nvPr/>
            </p:nvGrpSpPr>
            <p:grpSpPr bwMode="auto">
              <a:xfrm>
                <a:off x="2945" y="1661"/>
                <a:ext cx="124" cy="309"/>
                <a:chOff x="1998" y="1253"/>
                <a:chExt cx="124" cy="309"/>
              </a:xfrm>
            </p:grpSpPr>
            <p:grpSp>
              <p:nvGrpSpPr>
                <p:cNvPr id="838" name="Group 1798"/>
                <p:cNvGrpSpPr>
                  <a:grpSpLocks noChangeAspect="1"/>
                </p:cNvGrpSpPr>
                <p:nvPr/>
              </p:nvGrpSpPr>
              <p:grpSpPr bwMode="auto">
                <a:xfrm rot="-4350386">
                  <a:off x="2003" y="1418"/>
                  <a:ext cx="90" cy="56"/>
                  <a:chOff x="480" y="3413"/>
                  <a:chExt cx="673" cy="560"/>
                </a:xfrm>
              </p:grpSpPr>
              <p:sp>
                <p:nvSpPr>
                  <p:cNvPr id="862" name="Freeform 17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863" name="Freeform 18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839" name="Group 1801"/>
                <p:cNvGrpSpPr>
                  <a:grpSpLocks noChangeAspect="1"/>
                </p:cNvGrpSpPr>
                <p:nvPr/>
              </p:nvGrpSpPr>
              <p:grpSpPr bwMode="auto">
                <a:xfrm rot="-4350386">
                  <a:off x="2026" y="1343"/>
                  <a:ext cx="91" cy="55"/>
                  <a:chOff x="1054" y="3406"/>
                  <a:chExt cx="677" cy="565"/>
                </a:xfrm>
              </p:grpSpPr>
              <p:sp>
                <p:nvSpPr>
                  <p:cNvPr id="853" name="Freeform 180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854" name="Freeform 180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855" name="Freeform 180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856" name="Freeform 180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857" name="Freeform 180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858" name="Freeform 180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859" name="Freeform 180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860" name="Freeform 180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861" name="Freeform 181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840" name="Group 1811"/>
                <p:cNvGrpSpPr>
                  <a:grpSpLocks noChangeAspect="1"/>
                </p:cNvGrpSpPr>
                <p:nvPr/>
              </p:nvGrpSpPr>
              <p:grpSpPr bwMode="auto">
                <a:xfrm rot="-4350386">
                  <a:off x="1980" y="1488"/>
                  <a:ext cx="92" cy="56"/>
                  <a:chOff x="1054" y="3406"/>
                  <a:chExt cx="677" cy="565"/>
                </a:xfrm>
              </p:grpSpPr>
              <p:sp>
                <p:nvSpPr>
                  <p:cNvPr id="844" name="Freeform 181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845" name="Freeform 181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846" name="Freeform 181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847" name="Freeform 181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848" name="Freeform 181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849" name="Freeform 181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850" name="Freeform 181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851" name="Freeform 181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852" name="Freeform 182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841" name="Group 1821"/>
                <p:cNvGrpSpPr>
                  <a:grpSpLocks noChangeAspect="1"/>
                </p:cNvGrpSpPr>
                <p:nvPr/>
              </p:nvGrpSpPr>
              <p:grpSpPr bwMode="auto">
                <a:xfrm rot="-4350386">
                  <a:off x="2050" y="1270"/>
                  <a:ext cx="90" cy="55"/>
                  <a:chOff x="480" y="3413"/>
                  <a:chExt cx="673" cy="560"/>
                </a:xfrm>
              </p:grpSpPr>
              <p:sp>
                <p:nvSpPr>
                  <p:cNvPr id="842" name="Freeform 182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843" name="Freeform 182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705" name="Group 1824"/>
              <p:cNvGrpSpPr>
                <a:grpSpLocks noChangeAspect="1"/>
              </p:cNvGrpSpPr>
              <p:nvPr/>
            </p:nvGrpSpPr>
            <p:grpSpPr bwMode="auto">
              <a:xfrm>
                <a:off x="2971" y="1707"/>
                <a:ext cx="155" cy="373"/>
                <a:chOff x="932" y="1304"/>
                <a:chExt cx="141" cy="338"/>
              </a:xfrm>
            </p:grpSpPr>
            <p:grpSp>
              <p:nvGrpSpPr>
                <p:cNvPr id="802" name="Group 1825"/>
                <p:cNvGrpSpPr>
                  <a:grpSpLocks noChangeAspect="1"/>
                </p:cNvGrpSpPr>
                <p:nvPr/>
              </p:nvGrpSpPr>
              <p:grpSpPr bwMode="auto">
                <a:xfrm rot="-4304073">
                  <a:off x="1006" y="1315"/>
                  <a:ext cx="78" cy="56"/>
                  <a:chOff x="1054" y="3406"/>
                  <a:chExt cx="677" cy="565"/>
                </a:xfrm>
              </p:grpSpPr>
              <p:sp>
                <p:nvSpPr>
                  <p:cNvPr id="829" name="Freeform 18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830" name="Freeform 182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831" name="Freeform 182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832" name="Freeform 182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833" name="Freeform 183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834" name="Freeform 183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835" name="Freeform 183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836" name="Freeform 183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837" name="Freeform 183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803" name="Group 1835"/>
                <p:cNvGrpSpPr>
                  <a:grpSpLocks noChangeAspect="1"/>
                </p:cNvGrpSpPr>
                <p:nvPr/>
              </p:nvGrpSpPr>
              <p:grpSpPr bwMode="auto">
                <a:xfrm rot="-4304073">
                  <a:off x="984" y="1380"/>
                  <a:ext cx="79" cy="56"/>
                  <a:chOff x="480" y="3413"/>
                  <a:chExt cx="673" cy="560"/>
                </a:xfrm>
              </p:grpSpPr>
              <p:sp>
                <p:nvSpPr>
                  <p:cNvPr id="827" name="Freeform 18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28" name="Freeform 18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04" name="Group 1838"/>
                <p:cNvGrpSpPr>
                  <a:grpSpLocks noChangeAspect="1"/>
                </p:cNvGrpSpPr>
                <p:nvPr/>
              </p:nvGrpSpPr>
              <p:grpSpPr bwMode="auto">
                <a:xfrm rot="-4304073">
                  <a:off x="963" y="1443"/>
                  <a:ext cx="79" cy="56"/>
                  <a:chOff x="1054" y="3406"/>
                  <a:chExt cx="677" cy="565"/>
                </a:xfrm>
              </p:grpSpPr>
              <p:sp>
                <p:nvSpPr>
                  <p:cNvPr id="818" name="Freeform 18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819" name="Freeform 184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820" name="Freeform 184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821" name="Freeform 184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822" name="Freeform 18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823" name="Freeform 184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824" name="Freeform 184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825" name="Freeform 184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826" name="Freeform 184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805" name="Group 1848"/>
                <p:cNvGrpSpPr>
                  <a:grpSpLocks noChangeAspect="1"/>
                </p:cNvGrpSpPr>
                <p:nvPr/>
              </p:nvGrpSpPr>
              <p:grpSpPr bwMode="auto">
                <a:xfrm rot="-4304073">
                  <a:off x="943" y="1507"/>
                  <a:ext cx="78" cy="56"/>
                  <a:chOff x="480" y="3413"/>
                  <a:chExt cx="673" cy="560"/>
                </a:xfrm>
              </p:grpSpPr>
              <p:sp>
                <p:nvSpPr>
                  <p:cNvPr id="816" name="Freeform 18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17" name="Freeform 185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06" name="Group 1851"/>
                <p:cNvGrpSpPr>
                  <a:grpSpLocks noChangeAspect="1"/>
                </p:cNvGrpSpPr>
                <p:nvPr/>
              </p:nvGrpSpPr>
              <p:grpSpPr bwMode="auto">
                <a:xfrm rot="-4304073">
                  <a:off x="920" y="1575"/>
                  <a:ext cx="79" cy="56"/>
                  <a:chOff x="1054" y="3406"/>
                  <a:chExt cx="677" cy="565"/>
                </a:xfrm>
              </p:grpSpPr>
              <p:sp>
                <p:nvSpPr>
                  <p:cNvPr id="807" name="Freeform 185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808" name="Freeform 185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809" name="Freeform 185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810" name="Freeform 185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811" name="Freeform 185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812" name="Freeform 185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813" name="Freeform 185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814" name="Freeform 185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815" name="Freeform 186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706" name="Group 1861"/>
              <p:cNvGrpSpPr>
                <a:grpSpLocks/>
              </p:cNvGrpSpPr>
              <p:nvPr/>
            </p:nvGrpSpPr>
            <p:grpSpPr bwMode="auto">
              <a:xfrm>
                <a:off x="2880" y="1706"/>
                <a:ext cx="268" cy="409"/>
                <a:chOff x="2880" y="1207"/>
                <a:chExt cx="268" cy="409"/>
              </a:xfrm>
            </p:grpSpPr>
            <p:grpSp>
              <p:nvGrpSpPr>
                <p:cNvPr id="707" name="Group 1862"/>
                <p:cNvGrpSpPr>
                  <a:grpSpLocks/>
                </p:cNvGrpSpPr>
                <p:nvPr/>
              </p:nvGrpSpPr>
              <p:grpSpPr bwMode="auto">
                <a:xfrm>
                  <a:off x="2880" y="1207"/>
                  <a:ext cx="126" cy="317"/>
                  <a:chOff x="1655" y="1234"/>
                  <a:chExt cx="126" cy="317"/>
                </a:xfrm>
              </p:grpSpPr>
              <p:grpSp>
                <p:nvGrpSpPr>
                  <p:cNvPr id="776" name="Group 1863"/>
                  <p:cNvGrpSpPr>
                    <a:grpSpLocks noChangeAspect="1"/>
                  </p:cNvGrpSpPr>
                  <p:nvPr/>
                </p:nvGrpSpPr>
                <p:grpSpPr bwMode="auto">
                  <a:xfrm rot="-4350386">
                    <a:off x="1685" y="1327"/>
                    <a:ext cx="90" cy="56"/>
                    <a:chOff x="480" y="3413"/>
                    <a:chExt cx="673" cy="560"/>
                  </a:xfrm>
                </p:grpSpPr>
                <p:sp>
                  <p:nvSpPr>
                    <p:cNvPr id="800" name="Freeform 18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801" name="Freeform 18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777" name="Group 1866"/>
                  <p:cNvGrpSpPr>
                    <a:grpSpLocks noChangeAspect="1"/>
                  </p:cNvGrpSpPr>
                  <p:nvPr/>
                </p:nvGrpSpPr>
                <p:grpSpPr bwMode="auto">
                  <a:xfrm rot="-4350386">
                    <a:off x="1708" y="1252"/>
                    <a:ext cx="91" cy="55"/>
                    <a:chOff x="1054" y="3406"/>
                    <a:chExt cx="677" cy="565"/>
                  </a:xfrm>
                </p:grpSpPr>
                <p:sp>
                  <p:nvSpPr>
                    <p:cNvPr id="791" name="Freeform 18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792" name="Freeform 186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793" name="Freeform 186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794" name="Freeform 187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795" name="Freeform 18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796" name="Freeform 187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797" name="Freeform 187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798" name="Freeform 187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99" name="Freeform 187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778" name="Group 1876"/>
                  <p:cNvGrpSpPr>
                    <a:grpSpLocks noChangeAspect="1"/>
                  </p:cNvGrpSpPr>
                  <p:nvPr/>
                </p:nvGrpSpPr>
                <p:grpSpPr bwMode="auto">
                  <a:xfrm rot="-4350386">
                    <a:off x="1662" y="1397"/>
                    <a:ext cx="92" cy="56"/>
                    <a:chOff x="1054" y="3406"/>
                    <a:chExt cx="677" cy="565"/>
                  </a:xfrm>
                </p:grpSpPr>
                <p:sp>
                  <p:nvSpPr>
                    <p:cNvPr id="782" name="Freeform 187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783" name="Freeform 187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784" name="Freeform 187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785" name="Freeform 188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786" name="Freeform 188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787" name="Freeform 188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788" name="Freeform 188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789" name="Freeform 188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90" name="Freeform 188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779" name="Group 1886"/>
                  <p:cNvGrpSpPr>
                    <a:grpSpLocks noChangeAspect="1"/>
                  </p:cNvGrpSpPr>
                  <p:nvPr/>
                </p:nvGrpSpPr>
                <p:grpSpPr bwMode="auto">
                  <a:xfrm rot="-4350386">
                    <a:off x="1638" y="1478"/>
                    <a:ext cx="90" cy="55"/>
                    <a:chOff x="480" y="3413"/>
                    <a:chExt cx="673" cy="560"/>
                  </a:xfrm>
                </p:grpSpPr>
                <p:sp>
                  <p:nvSpPr>
                    <p:cNvPr id="780" name="Freeform 188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781" name="Freeform 18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708" name="Group 1889"/>
                <p:cNvGrpSpPr>
                  <a:grpSpLocks/>
                </p:cNvGrpSpPr>
                <p:nvPr/>
              </p:nvGrpSpPr>
              <p:grpSpPr bwMode="auto">
                <a:xfrm>
                  <a:off x="2926" y="1298"/>
                  <a:ext cx="108" cy="227"/>
                  <a:chOff x="2926" y="1324"/>
                  <a:chExt cx="108" cy="227"/>
                </a:xfrm>
              </p:grpSpPr>
              <p:grpSp>
                <p:nvGrpSpPr>
                  <p:cNvPr id="760" name="Group 1890"/>
                  <p:cNvGrpSpPr>
                    <a:grpSpLocks noChangeAspect="1"/>
                  </p:cNvGrpSpPr>
                  <p:nvPr/>
                </p:nvGrpSpPr>
                <p:grpSpPr bwMode="auto">
                  <a:xfrm rot="-4304073">
                    <a:off x="2959" y="1337"/>
                    <a:ext cx="87" cy="62"/>
                    <a:chOff x="480" y="3413"/>
                    <a:chExt cx="673" cy="560"/>
                  </a:xfrm>
                </p:grpSpPr>
                <p:sp>
                  <p:nvSpPr>
                    <p:cNvPr id="774" name="Freeform 189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775" name="Freeform 18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761" name="Group 1893"/>
                  <p:cNvGrpSpPr>
                    <a:grpSpLocks noChangeAspect="1"/>
                  </p:cNvGrpSpPr>
                  <p:nvPr/>
                </p:nvGrpSpPr>
                <p:grpSpPr bwMode="auto">
                  <a:xfrm rot="-4304073">
                    <a:off x="2936" y="1406"/>
                    <a:ext cx="87" cy="62"/>
                    <a:chOff x="1054" y="3406"/>
                    <a:chExt cx="677" cy="565"/>
                  </a:xfrm>
                </p:grpSpPr>
                <p:sp>
                  <p:nvSpPr>
                    <p:cNvPr id="765" name="Freeform 18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766" name="Freeform 189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767" name="Freeform 189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768" name="Freeform 189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769" name="Freeform 189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770" name="Freeform 189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771" name="Freeform 190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772" name="Freeform 190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773" name="Freeform 190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762" name="Group 1903"/>
                  <p:cNvGrpSpPr>
                    <a:grpSpLocks noChangeAspect="1"/>
                  </p:cNvGrpSpPr>
                  <p:nvPr/>
                </p:nvGrpSpPr>
                <p:grpSpPr bwMode="auto">
                  <a:xfrm rot="-4304073">
                    <a:off x="2914" y="1477"/>
                    <a:ext cx="86" cy="62"/>
                    <a:chOff x="480" y="3413"/>
                    <a:chExt cx="673" cy="560"/>
                  </a:xfrm>
                </p:grpSpPr>
                <p:sp>
                  <p:nvSpPr>
                    <p:cNvPr id="763" name="Freeform 19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764" name="Freeform 19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709" name="Group 1906"/>
                <p:cNvGrpSpPr>
                  <a:grpSpLocks/>
                </p:cNvGrpSpPr>
                <p:nvPr/>
              </p:nvGrpSpPr>
              <p:grpSpPr bwMode="auto">
                <a:xfrm>
                  <a:off x="3006" y="1239"/>
                  <a:ext cx="101" cy="237"/>
                  <a:chOff x="3016" y="1279"/>
                  <a:chExt cx="101" cy="237"/>
                </a:xfrm>
              </p:grpSpPr>
              <p:grpSp>
                <p:nvGrpSpPr>
                  <p:cNvPr id="737" name="Group 1907"/>
                  <p:cNvGrpSpPr>
                    <a:grpSpLocks noChangeAspect="1"/>
                  </p:cNvGrpSpPr>
                  <p:nvPr/>
                </p:nvGrpSpPr>
                <p:grpSpPr bwMode="auto">
                  <a:xfrm rot="-4350386">
                    <a:off x="3021" y="1372"/>
                    <a:ext cx="90" cy="56"/>
                    <a:chOff x="480" y="3413"/>
                    <a:chExt cx="673" cy="560"/>
                  </a:xfrm>
                </p:grpSpPr>
                <p:sp>
                  <p:nvSpPr>
                    <p:cNvPr id="758" name="Freeform 19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759" name="Freeform 190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738" name="Group 1910"/>
                  <p:cNvGrpSpPr>
                    <a:grpSpLocks noChangeAspect="1"/>
                  </p:cNvGrpSpPr>
                  <p:nvPr/>
                </p:nvGrpSpPr>
                <p:grpSpPr bwMode="auto">
                  <a:xfrm rot="-4350386">
                    <a:off x="3044" y="1297"/>
                    <a:ext cx="91" cy="55"/>
                    <a:chOff x="1054" y="3406"/>
                    <a:chExt cx="677" cy="565"/>
                  </a:xfrm>
                </p:grpSpPr>
                <p:sp>
                  <p:nvSpPr>
                    <p:cNvPr id="749" name="Freeform 19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750" name="Freeform 191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751" name="Freeform 191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752" name="Freeform 191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753" name="Freeform 19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754" name="Freeform 191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755" name="Freeform 191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756" name="Freeform 191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57" name="Freeform 191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739" name="Group 1920"/>
                  <p:cNvGrpSpPr>
                    <a:grpSpLocks noChangeAspect="1"/>
                  </p:cNvGrpSpPr>
                  <p:nvPr/>
                </p:nvGrpSpPr>
                <p:grpSpPr bwMode="auto">
                  <a:xfrm rot="-4350386">
                    <a:off x="2998" y="1442"/>
                    <a:ext cx="92" cy="56"/>
                    <a:chOff x="1054" y="3406"/>
                    <a:chExt cx="677" cy="565"/>
                  </a:xfrm>
                </p:grpSpPr>
                <p:sp>
                  <p:nvSpPr>
                    <p:cNvPr id="740" name="Freeform 19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741" name="Freeform 192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742" name="Freeform 192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743" name="Freeform 192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744" name="Freeform 19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745" name="Freeform 192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746" name="Freeform 192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747" name="Freeform 192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48" name="Freeform 192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710" name="Group 1930"/>
                <p:cNvGrpSpPr>
                  <a:grpSpLocks/>
                </p:cNvGrpSpPr>
                <p:nvPr/>
              </p:nvGrpSpPr>
              <p:grpSpPr bwMode="auto">
                <a:xfrm>
                  <a:off x="3016" y="1314"/>
                  <a:ext cx="132" cy="302"/>
                  <a:chOff x="2109" y="1324"/>
                  <a:chExt cx="132" cy="302"/>
                </a:xfrm>
              </p:grpSpPr>
              <p:grpSp>
                <p:nvGrpSpPr>
                  <p:cNvPr id="711" name="Group 1931"/>
                  <p:cNvGrpSpPr>
                    <a:grpSpLocks noChangeAspect="1"/>
                  </p:cNvGrpSpPr>
                  <p:nvPr/>
                </p:nvGrpSpPr>
                <p:grpSpPr bwMode="auto">
                  <a:xfrm rot="-4304073">
                    <a:off x="2166" y="1337"/>
                    <a:ext cx="87" cy="62"/>
                    <a:chOff x="480" y="3413"/>
                    <a:chExt cx="673" cy="560"/>
                  </a:xfrm>
                </p:grpSpPr>
                <p:sp>
                  <p:nvSpPr>
                    <p:cNvPr id="735" name="Freeform 19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736" name="Freeform 19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712" name="Group 1934"/>
                  <p:cNvGrpSpPr>
                    <a:grpSpLocks noChangeAspect="1"/>
                  </p:cNvGrpSpPr>
                  <p:nvPr/>
                </p:nvGrpSpPr>
                <p:grpSpPr bwMode="auto">
                  <a:xfrm rot="-4304073">
                    <a:off x="2143" y="1406"/>
                    <a:ext cx="87" cy="62"/>
                    <a:chOff x="1054" y="3406"/>
                    <a:chExt cx="677" cy="565"/>
                  </a:xfrm>
                </p:grpSpPr>
                <p:sp>
                  <p:nvSpPr>
                    <p:cNvPr id="726" name="Freeform 19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727" name="Freeform 193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728" name="Freeform 193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729" name="Freeform 193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730" name="Freeform 19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731" name="Freeform 194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732" name="Freeform 194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733" name="Freeform 194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734" name="Freeform 194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713" name="Group 1944"/>
                  <p:cNvGrpSpPr>
                    <a:grpSpLocks noChangeAspect="1"/>
                  </p:cNvGrpSpPr>
                  <p:nvPr/>
                </p:nvGrpSpPr>
                <p:grpSpPr bwMode="auto">
                  <a:xfrm rot="-4304073">
                    <a:off x="2121" y="1477"/>
                    <a:ext cx="86" cy="62"/>
                    <a:chOff x="480" y="3413"/>
                    <a:chExt cx="673" cy="560"/>
                  </a:xfrm>
                </p:grpSpPr>
                <p:sp>
                  <p:nvSpPr>
                    <p:cNvPr id="724" name="Freeform 19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725" name="Freeform 194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714" name="Group 1947"/>
                  <p:cNvGrpSpPr>
                    <a:grpSpLocks noChangeAspect="1"/>
                  </p:cNvGrpSpPr>
                  <p:nvPr/>
                </p:nvGrpSpPr>
                <p:grpSpPr bwMode="auto">
                  <a:xfrm rot="-4304073">
                    <a:off x="2096" y="1552"/>
                    <a:ext cx="87" cy="62"/>
                    <a:chOff x="1054" y="3406"/>
                    <a:chExt cx="677" cy="565"/>
                  </a:xfrm>
                </p:grpSpPr>
                <p:sp>
                  <p:nvSpPr>
                    <p:cNvPr id="715" name="Freeform 19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716" name="Freeform 194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717" name="Freeform 195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718" name="Freeform 195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719" name="Freeform 195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720" name="Freeform 195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721" name="Freeform 195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722" name="Freeform 195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723" name="Freeform 195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91" name="Group 1957"/>
            <p:cNvGrpSpPr>
              <a:grpSpLocks/>
            </p:cNvGrpSpPr>
            <p:nvPr/>
          </p:nvGrpSpPr>
          <p:grpSpPr bwMode="auto">
            <a:xfrm>
              <a:off x="5100" y="2519"/>
              <a:ext cx="268" cy="409"/>
              <a:chOff x="2880" y="1207"/>
              <a:chExt cx="268" cy="409"/>
            </a:xfrm>
          </p:grpSpPr>
          <p:grpSp>
            <p:nvGrpSpPr>
              <p:cNvPr id="608" name="Group 1958"/>
              <p:cNvGrpSpPr>
                <a:grpSpLocks/>
              </p:cNvGrpSpPr>
              <p:nvPr/>
            </p:nvGrpSpPr>
            <p:grpSpPr bwMode="auto">
              <a:xfrm>
                <a:off x="2880" y="1207"/>
                <a:ext cx="126" cy="317"/>
                <a:chOff x="1655" y="1234"/>
                <a:chExt cx="126" cy="317"/>
              </a:xfrm>
            </p:grpSpPr>
            <p:grpSp>
              <p:nvGrpSpPr>
                <p:cNvPr id="677" name="Group 1959"/>
                <p:cNvGrpSpPr>
                  <a:grpSpLocks noChangeAspect="1"/>
                </p:cNvGrpSpPr>
                <p:nvPr/>
              </p:nvGrpSpPr>
              <p:grpSpPr bwMode="auto">
                <a:xfrm rot="-4350386">
                  <a:off x="1685" y="1327"/>
                  <a:ext cx="90" cy="56"/>
                  <a:chOff x="480" y="3413"/>
                  <a:chExt cx="673" cy="560"/>
                </a:xfrm>
              </p:grpSpPr>
              <p:sp>
                <p:nvSpPr>
                  <p:cNvPr id="701" name="Freeform 19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702" name="Freeform 19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678" name="Group 1962"/>
                <p:cNvGrpSpPr>
                  <a:grpSpLocks noChangeAspect="1"/>
                </p:cNvGrpSpPr>
                <p:nvPr/>
              </p:nvGrpSpPr>
              <p:grpSpPr bwMode="auto">
                <a:xfrm rot="-4350386">
                  <a:off x="1708" y="1252"/>
                  <a:ext cx="91" cy="55"/>
                  <a:chOff x="1054" y="3406"/>
                  <a:chExt cx="677" cy="565"/>
                </a:xfrm>
              </p:grpSpPr>
              <p:sp>
                <p:nvSpPr>
                  <p:cNvPr id="692" name="Freeform 19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693" name="Freeform 196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694" name="Freeform 196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695" name="Freeform 196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696" name="Freeform 19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97" name="Freeform 196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698" name="Freeform 196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699" name="Freeform 197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00" name="Freeform 197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679" name="Group 1972"/>
                <p:cNvGrpSpPr>
                  <a:grpSpLocks noChangeAspect="1"/>
                </p:cNvGrpSpPr>
                <p:nvPr/>
              </p:nvGrpSpPr>
              <p:grpSpPr bwMode="auto">
                <a:xfrm rot="-4350386">
                  <a:off x="1662" y="1397"/>
                  <a:ext cx="92" cy="56"/>
                  <a:chOff x="1054" y="3406"/>
                  <a:chExt cx="677" cy="565"/>
                </a:xfrm>
              </p:grpSpPr>
              <p:sp>
                <p:nvSpPr>
                  <p:cNvPr id="683" name="Freeform 19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684" name="Freeform 197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685" name="Freeform 197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686" name="Freeform 197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687" name="Freeform 197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88" name="Freeform 197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689" name="Freeform 197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690" name="Freeform 198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691" name="Freeform 198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680" name="Group 1982"/>
                <p:cNvGrpSpPr>
                  <a:grpSpLocks noChangeAspect="1"/>
                </p:cNvGrpSpPr>
                <p:nvPr/>
              </p:nvGrpSpPr>
              <p:grpSpPr bwMode="auto">
                <a:xfrm rot="-4350386">
                  <a:off x="1638" y="1478"/>
                  <a:ext cx="90" cy="55"/>
                  <a:chOff x="480" y="3413"/>
                  <a:chExt cx="673" cy="560"/>
                </a:xfrm>
              </p:grpSpPr>
              <p:sp>
                <p:nvSpPr>
                  <p:cNvPr id="681" name="Freeform 19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682" name="Freeform 19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609" name="Group 1985"/>
              <p:cNvGrpSpPr>
                <a:grpSpLocks/>
              </p:cNvGrpSpPr>
              <p:nvPr/>
            </p:nvGrpSpPr>
            <p:grpSpPr bwMode="auto">
              <a:xfrm>
                <a:off x="2926" y="1298"/>
                <a:ext cx="108" cy="227"/>
                <a:chOff x="2926" y="1324"/>
                <a:chExt cx="108" cy="227"/>
              </a:xfrm>
            </p:grpSpPr>
            <p:grpSp>
              <p:nvGrpSpPr>
                <p:cNvPr id="661" name="Group 1986"/>
                <p:cNvGrpSpPr>
                  <a:grpSpLocks noChangeAspect="1"/>
                </p:cNvGrpSpPr>
                <p:nvPr/>
              </p:nvGrpSpPr>
              <p:grpSpPr bwMode="auto">
                <a:xfrm rot="-4304073">
                  <a:off x="2959" y="1337"/>
                  <a:ext cx="87" cy="62"/>
                  <a:chOff x="480" y="3413"/>
                  <a:chExt cx="673" cy="560"/>
                </a:xfrm>
              </p:grpSpPr>
              <p:sp>
                <p:nvSpPr>
                  <p:cNvPr id="675" name="Freeform 198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676" name="Freeform 19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662" name="Group 1989"/>
                <p:cNvGrpSpPr>
                  <a:grpSpLocks noChangeAspect="1"/>
                </p:cNvGrpSpPr>
                <p:nvPr/>
              </p:nvGrpSpPr>
              <p:grpSpPr bwMode="auto">
                <a:xfrm rot="-4304073">
                  <a:off x="2936" y="1406"/>
                  <a:ext cx="87" cy="62"/>
                  <a:chOff x="1054" y="3406"/>
                  <a:chExt cx="677" cy="565"/>
                </a:xfrm>
              </p:grpSpPr>
              <p:sp>
                <p:nvSpPr>
                  <p:cNvPr id="666" name="Freeform 199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667" name="Freeform 199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668" name="Freeform 199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669" name="Freeform 199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670" name="Freeform 19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671" name="Freeform 199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672" name="Freeform 199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673" name="Freeform 199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674" name="Freeform 199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663" name="Group 1999"/>
                <p:cNvGrpSpPr>
                  <a:grpSpLocks noChangeAspect="1"/>
                </p:cNvGrpSpPr>
                <p:nvPr/>
              </p:nvGrpSpPr>
              <p:grpSpPr bwMode="auto">
                <a:xfrm rot="-4304073">
                  <a:off x="2914" y="1477"/>
                  <a:ext cx="86" cy="62"/>
                  <a:chOff x="480" y="3413"/>
                  <a:chExt cx="673" cy="560"/>
                </a:xfrm>
              </p:grpSpPr>
              <p:sp>
                <p:nvSpPr>
                  <p:cNvPr id="664" name="Freeform 20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665" name="Freeform 200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610" name="Group 2002"/>
              <p:cNvGrpSpPr>
                <a:grpSpLocks/>
              </p:cNvGrpSpPr>
              <p:nvPr/>
            </p:nvGrpSpPr>
            <p:grpSpPr bwMode="auto">
              <a:xfrm>
                <a:off x="3006" y="1239"/>
                <a:ext cx="101" cy="237"/>
                <a:chOff x="3016" y="1279"/>
                <a:chExt cx="101" cy="237"/>
              </a:xfrm>
            </p:grpSpPr>
            <p:grpSp>
              <p:nvGrpSpPr>
                <p:cNvPr id="638" name="Group 2003"/>
                <p:cNvGrpSpPr>
                  <a:grpSpLocks noChangeAspect="1"/>
                </p:cNvGrpSpPr>
                <p:nvPr/>
              </p:nvGrpSpPr>
              <p:grpSpPr bwMode="auto">
                <a:xfrm rot="-4350386">
                  <a:off x="3021" y="1372"/>
                  <a:ext cx="90" cy="56"/>
                  <a:chOff x="480" y="3413"/>
                  <a:chExt cx="673" cy="560"/>
                </a:xfrm>
              </p:grpSpPr>
              <p:sp>
                <p:nvSpPr>
                  <p:cNvPr id="659" name="Freeform 20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660" name="Freeform 20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639" name="Group 2006"/>
                <p:cNvGrpSpPr>
                  <a:grpSpLocks noChangeAspect="1"/>
                </p:cNvGrpSpPr>
                <p:nvPr/>
              </p:nvGrpSpPr>
              <p:grpSpPr bwMode="auto">
                <a:xfrm rot="-4350386">
                  <a:off x="3044" y="1297"/>
                  <a:ext cx="91" cy="55"/>
                  <a:chOff x="1054" y="3406"/>
                  <a:chExt cx="677" cy="565"/>
                </a:xfrm>
              </p:grpSpPr>
              <p:sp>
                <p:nvSpPr>
                  <p:cNvPr id="650" name="Freeform 20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651" name="Freeform 200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652" name="Freeform 200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653" name="Freeform 201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654" name="Freeform 20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55" name="Freeform 201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656" name="Freeform 201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657" name="Freeform 201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658" name="Freeform 201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640" name="Group 2016"/>
                <p:cNvGrpSpPr>
                  <a:grpSpLocks noChangeAspect="1"/>
                </p:cNvGrpSpPr>
                <p:nvPr/>
              </p:nvGrpSpPr>
              <p:grpSpPr bwMode="auto">
                <a:xfrm rot="-4350386">
                  <a:off x="2998" y="1442"/>
                  <a:ext cx="92" cy="56"/>
                  <a:chOff x="1054" y="3406"/>
                  <a:chExt cx="677" cy="565"/>
                </a:xfrm>
              </p:grpSpPr>
              <p:sp>
                <p:nvSpPr>
                  <p:cNvPr id="641" name="Freeform 201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642" name="Freeform 201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643" name="Freeform 201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644" name="Freeform 202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645" name="Freeform 20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46" name="Freeform 202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647" name="Freeform 202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648" name="Freeform 202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649" name="Freeform 202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611" name="Group 2026"/>
              <p:cNvGrpSpPr>
                <a:grpSpLocks/>
              </p:cNvGrpSpPr>
              <p:nvPr/>
            </p:nvGrpSpPr>
            <p:grpSpPr bwMode="auto">
              <a:xfrm>
                <a:off x="3016" y="1314"/>
                <a:ext cx="132" cy="302"/>
                <a:chOff x="2109" y="1324"/>
                <a:chExt cx="132" cy="302"/>
              </a:xfrm>
            </p:grpSpPr>
            <p:grpSp>
              <p:nvGrpSpPr>
                <p:cNvPr id="612" name="Group 2027"/>
                <p:cNvGrpSpPr>
                  <a:grpSpLocks noChangeAspect="1"/>
                </p:cNvGrpSpPr>
                <p:nvPr/>
              </p:nvGrpSpPr>
              <p:grpSpPr bwMode="auto">
                <a:xfrm rot="-4304073">
                  <a:off x="2166" y="1337"/>
                  <a:ext cx="87" cy="62"/>
                  <a:chOff x="480" y="3413"/>
                  <a:chExt cx="673" cy="560"/>
                </a:xfrm>
              </p:grpSpPr>
              <p:sp>
                <p:nvSpPr>
                  <p:cNvPr id="636" name="Freeform 202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637" name="Freeform 202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613" name="Group 2030"/>
                <p:cNvGrpSpPr>
                  <a:grpSpLocks noChangeAspect="1"/>
                </p:cNvGrpSpPr>
                <p:nvPr/>
              </p:nvGrpSpPr>
              <p:grpSpPr bwMode="auto">
                <a:xfrm rot="-4304073">
                  <a:off x="2143" y="1406"/>
                  <a:ext cx="87" cy="62"/>
                  <a:chOff x="1054" y="3406"/>
                  <a:chExt cx="677" cy="565"/>
                </a:xfrm>
              </p:grpSpPr>
              <p:sp>
                <p:nvSpPr>
                  <p:cNvPr id="627" name="Freeform 20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628" name="Freeform 203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629" name="Freeform 203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630" name="Freeform 203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631" name="Freeform 20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632" name="Freeform 203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633" name="Freeform 203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634" name="Freeform 203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635" name="Freeform 203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614" name="Group 2040"/>
                <p:cNvGrpSpPr>
                  <a:grpSpLocks noChangeAspect="1"/>
                </p:cNvGrpSpPr>
                <p:nvPr/>
              </p:nvGrpSpPr>
              <p:grpSpPr bwMode="auto">
                <a:xfrm rot="-4304073">
                  <a:off x="2121" y="1477"/>
                  <a:ext cx="86" cy="62"/>
                  <a:chOff x="480" y="3413"/>
                  <a:chExt cx="673" cy="560"/>
                </a:xfrm>
              </p:grpSpPr>
              <p:sp>
                <p:nvSpPr>
                  <p:cNvPr id="625" name="Freeform 204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626" name="Freeform 204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615" name="Group 2043"/>
                <p:cNvGrpSpPr>
                  <a:grpSpLocks noChangeAspect="1"/>
                </p:cNvGrpSpPr>
                <p:nvPr/>
              </p:nvGrpSpPr>
              <p:grpSpPr bwMode="auto">
                <a:xfrm rot="-4304073">
                  <a:off x="2096" y="1552"/>
                  <a:ext cx="87" cy="62"/>
                  <a:chOff x="1054" y="3406"/>
                  <a:chExt cx="677" cy="565"/>
                </a:xfrm>
              </p:grpSpPr>
              <p:sp>
                <p:nvSpPr>
                  <p:cNvPr id="616" name="Freeform 20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617" name="Freeform 204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618" name="Freeform 204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619" name="Freeform 204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620" name="Freeform 20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621" name="Freeform 204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622" name="Freeform 205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623" name="Freeform 205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624" name="Freeform 205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92" name="Group 2053"/>
            <p:cNvGrpSpPr>
              <a:grpSpLocks/>
            </p:cNvGrpSpPr>
            <p:nvPr/>
          </p:nvGrpSpPr>
          <p:grpSpPr bwMode="auto">
            <a:xfrm>
              <a:off x="5141" y="2564"/>
              <a:ext cx="280" cy="454"/>
              <a:chOff x="2868" y="1661"/>
              <a:chExt cx="280" cy="454"/>
            </a:xfrm>
          </p:grpSpPr>
          <p:grpSp>
            <p:nvGrpSpPr>
              <p:cNvPr id="377" name="Group 2054"/>
              <p:cNvGrpSpPr>
                <a:grpSpLocks/>
              </p:cNvGrpSpPr>
              <p:nvPr/>
            </p:nvGrpSpPr>
            <p:grpSpPr bwMode="auto">
              <a:xfrm>
                <a:off x="2868" y="1707"/>
                <a:ext cx="131" cy="298"/>
                <a:chOff x="1815" y="1253"/>
                <a:chExt cx="131" cy="298"/>
              </a:xfrm>
            </p:grpSpPr>
            <p:grpSp>
              <p:nvGrpSpPr>
                <p:cNvPr id="582" name="Group 2055"/>
                <p:cNvGrpSpPr>
                  <a:grpSpLocks noChangeAspect="1"/>
                </p:cNvGrpSpPr>
                <p:nvPr/>
              </p:nvGrpSpPr>
              <p:grpSpPr bwMode="auto">
                <a:xfrm rot="-4304073">
                  <a:off x="1872" y="1265"/>
                  <a:ext cx="86" cy="62"/>
                  <a:chOff x="1054" y="3406"/>
                  <a:chExt cx="677" cy="565"/>
                </a:xfrm>
              </p:grpSpPr>
              <p:sp>
                <p:nvSpPr>
                  <p:cNvPr id="599" name="Freeform 205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600" name="Freeform 205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601" name="Freeform 205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602" name="Freeform 205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603" name="Freeform 20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604" name="Freeform 206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605" name="Freeform 206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606" name="Freeform 206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607" name="Freeform 206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583" name="Group 2065"/>
                <p:cNvGrpSpPr>
                  <a:grpSpLocks noChangeAspect="1"/>
                </p:cNvGrpSpPr>
                <p:nvPr/>
              </p:nvGrpSpPr>
              <p:grpSpPr bwMode="auto">
                <a:xfrm rot="-4304073">
                  <a:off x="1848" y="1337"/>
                  <a:ext cx="87" cy="62"/>
                  <a:chOff x="480" y="3413"/>
                  <a:chExt cx="673" cy="560"/>
                </a:xfrm>
              </p:grpSpPr>
              <p:sp>
                <p:nvSpPr>
                  <p:cNvPr id="597" name="Freeform 206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598" name="Freeform 20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584" name="Group 2068"/>
                <p:cNvGrpSpPr>
                  <a:grpSpLocks noChangeAspect="1"/>
                </p:cNvGrpSpPr>
                <p:nvPr/>
              </p:nvGrpSpPr>
              <p:grpSpPr bwMode="auto">
                <a:xfrm rot="-4304073">
                  <a:off x="1825" y="1406"/>
                  <a:ext cx="87" cy="62"/>
                  <a:chOff x="1054" y="3406"/>
                  <a:chExt cx="677" cy="565"/>
                </a:xfrm>
              </p:grpSpPr>
              <p:sp>
                <p:nvSpPr>
                  <p:cNvPr id="588" name="Freeform 20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589" name="Freeform 207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590" name="Freeform 207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591" name="Freeform 207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592" name="Freeform 20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593" name="Freeform 207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594" name="Freeform 207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595" name="Freeform 207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596" name="Freeform 207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585" name="Group 2078"/>
                <p:cNvGrpSpPr>
                  <a:grpSpLocks noChangeAspect="1"/>
                </p:cNvGrpSpPr>
                <p:nvPr/>
              </p:nvGrpSpPr>
              <p:grpSpPr bwMode="auto">
                <a:xfrm rot="-4304073">
                  <a:off x="1803" y="1477"/>
                  <a:ext cx="86" cy="62"/>
                  <a:chOff x="480" y="3413"/>
                  <a:chExt cx="673" cy="560"/>
                </a:xfrm>
              </p:grpSpPr>
              <p:sp>
                <p:nvSpPr>
                  <p:cNvPr id="586" name="Freeform 207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587" name="Freeform 20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78" name="Group 2081"/>
              <p:cNvGrpSpPr>
                <a:grpSpLocks/>
              </p:cNvGrpSpPr>
              <p:nvPr/>
            </p:nvGrpSpPr>
            <p:grpSpPr bwMode="auto">
              <a:xfrm>
                <a:off x="2945" y="1661"/>
                <a:ext cx="124" cy="309"/>
                <a:chOff x="1998" y="1253"/>
                <a:chExt cx="124" cy="309"/>
              </a:xfrm>
            </p:grpSpPr>
            <p:grpSp>
              <p:nvGrpSpPr>
                <p:cNvPr id="556" name="Group 2082"/>
                <p:cNvGrpSpPr>
                  <a:grpSpLocks noChangeAspect="1"/>
                </p:cNvGrpSpPr>
                <p:nvPr/>
              </p:nvGrpSpPr>
              <p:grpSpPr bwMode="auto">
                <a:xfrm rot="-4350386">
                  <a:off x="2003" y="1418"/>
                  <a:ext cx="90" cy="56"/>
                  <a:chOff x="480" y="3413"/>
                  <a:chExt cx="673" cy="560"/>
                </a:xfrm>
              </p:grpSpPr>
              <p:sp>
                <p:nvSpPr>
                  <p:cNvPr id="580" name="Freeform 20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581" name="Freeform 20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557" name="Group 2085"/>
                <p:cNvGrpSpPr>
                  <a:grpSpLocks noChangeAspect="1"/>
                </p:cNvGrpSpPr>
                <p:nvPr/>
              </p:nvGrpSpPr>
              <p:grpSpPr bwMode="auto">
                <a:xfrm rot="-4350386">
                  <a:off x="2026" y="1343"/>
                  <a:ext cx="91" cy="55"/>
                  <a:chOff x="1054" y="3406"/>
                  <a:chExt cx="677" cy="565"/>
                </a:xfrm>
              </p:grpSpPr>
              <p:sp>
                <p:nvSpPr>
                  <p:cNvPr id="571" name="Freeform 208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572" name="Freeform 208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573" name="Freeform 208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574" name="Freeform 208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575" name="Freeform 209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576" name="Freeform 209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577" name="Freeform 209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578" name="Freeform 209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579" name="Freeform 209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558" name="Group 2095"/>
                <p:cNvGrpSpPr>
                  <a:grpSpLocks noChangeAspect="1"/>
                </p:cNvGrpSpPr>
                <p:nvPr/>
              </p:nvGrpSpPr>
              <p:grpSpPr bwMode="auto">
                <a:xfrm rot="-4350386">
                  <a:off x="1980" y="1488"/>
                  <a:ext cx="92" cy="56"/>
                  <a:chOff x="1054" y="3406"/>
                  <a:chExt cx="677" cy="565"/>
                </a:xfrm>
              </p:grpSpPr>
              <p:sp>
                <p:nvSpPr>
                  <p:cNvPr id="562" name="Freeform 20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563" name="Freeform 209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564" name="Freeform 209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565" name="Freeform 209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566" name="Freeform 21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567" name="Freeform 210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568" name="Freeform 210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569" name="Freeform 210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570" name="Freeform 210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559" name="Group 2105"/>
                <p:cNvGrpSpPr>
                  <a:grpSpLocks noChangeAspect="1"/>
                </p:cNvGrpSpPr>
                <p:nvPr/>
              </p:nvGrpSpPr>
              <p:grpSpPr bwMode="auto">
                <a:xfrm rot="-4350386">
                  <a:off x="2050" y="1270"/>
                  <a:ext cx="90" cy="55"/>
                  <a:chOff x="480" y="3413"/>
                  <a:chExt cx="673" cy="560"/>
                </a:xfrm>
              </p:grpSpPr>
              <p:sp>
                <p:nvSpPr>
                  <p:cNvPr id="560" name="Freeform 210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561" name="Freeform 210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79" name="Group 2108"/>
              <p:cNvGrpSpPr>
                <a:grpSpLocks noChangeAspect="1"/>
              </p:cNvGrpSpPr>
              <p:nvPr/>
            </p:nvGrpSpPr>
            <p:grpSpPr bwMode="auto">
              <a:xfrm>
                <a:off x="2971" y="1707"/>
                <a:ext cx="155" cy="373"/>
                <a:chOff x="932" y="1304"/>
                <a:chExt cx="141" cy="338"/>
              </a:xfrm>
            </p:grpSpPr>
            <p:grpSp>
              <p:nvGrpSpPr>
                <p:cNvPr id="520" name="Group 2109"/>
                <p:cNvGrpSpPr>
                  <a:grpSpLocks noChangeAspect="1"/>
                </p:cNvGrpSpPr>
                <p:nvPr/>
              </p:nvGrpSpPr>
              <p:grpSpPr bwMode="auto">
                <a:xfrm rot="-4304073">
                  <a:off x="1006" y="1315"/>
                  <a:ext cx="78" cy="56"/>
                  <a:chOff x="1054" y="3406"/>
                  <a:chExt cx="677" cy="565"/>
                </a:xfrm>
              </p:grpSpPr>
              <p:sp>
                <p:nvSpPr>
                  <p:cNvPr id="547" name="Freeform 21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548" name="Freeform 211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549" name="Freeform 211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550" name="Freeform 211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551" name="Freeform 211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552" name="Freeform 211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553" name="Freeform 211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554" name="Freeform 211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555" name="Freeform 211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521" name="Group 2119"/>
                <p:cNvGrpSpPr>
                  <a:grpSpLocks noChangeAspect="1"/>
                </p:cNvGrpSpPr>
                <p:nvPr/>
              </p:nvGrpSpPr>
              <p:grpSpPr bwMode="auto">
                <a:xfrm rot="-4304073">
                  <a:off x="984" y="1380"/>
                  <a:ext cx="79" cy="56"/>
                  <a:chOff x="480" y="3413"/>
                  <a:chExt cx="673" cy="560"/>
                </a:xfrm>
              </p:grpSpPr>
              <p:sp>
                <p:nvSpPr>
                  <p:cNvPr id="545" name="Freeform 21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546" name="Freeform 21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522" name="Group 2122"/>
                <p:cNvGrpSpPr>
                  <a:grpSpLocks noChangeAspect="1"/>
                </p:cNvGrpSpPr>
                <p:nvPr/>
              </p:nvGrpSpPr>
              <p:grpSpPr bwMode="auto">
                <a:xfrm rot="-4304073">
                  <a:off x="963" y="1443"/>
                  <a:ext cx="79" cy="56"/>
                  <a:chOff x="1054" y="3406"/>
                  <a:chExt cx="677" cy="565"/>
                </a:xfrm>
              </p:grpSpPr>
              <p:sp>
                <p:nvSpPr>
                  <p:cNvPr id="536" name="Freeform 21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537" name="Freeform 212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538" name="Freeform 212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539" name="Freeform 212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540" name="Freeform 21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541" name="Freeform 212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542" name="Freeform 212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543" name="Freeform 213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544" name="Freeform 213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523" name="Group 2132"/>
                <p:cNvGrpSpPr>
                  <a:grpSpLocks noChangeAspect="1"/>
                </p:cNvGrpSpPr>
                <p:nvPr/>
              </p:nvGrpSpPr>
              <p:grpSpPr bwMode="auto">
                <a:xfrm rot="-4304073">
                  <a:off x="943" y="1507"/>
                  <a:ext cx="78" cy="56"/>
                  <a:chOff x="480" y="3413"/>
                  <a:chExt cx="673" cy="560"/>
                </a:xfrm>
              </p:grpSpPr>
              <p:sp>
                <p:nvSpPr>
                  <p:cNvPr id="534" name="Freeform 21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535" name="Freeform 213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524" name="Group 2135"/>
                <p:cNvGrpSpPr>
                  <a:grpSpLocks noChangeAspect="1"/>
                </p:cNvGrpSpPr>
                <p:nvPr/>
              </p:nvGrpSpPr>
              <p:grpSpPr bwMode="auto">
                <a:xfrm rot="-4304073">
                  <a:off x="920" y="1575"/>
                  <a:ext cx="79" cy="56"/>
                  <a:chOff x="1054" y="3406"/>
                  <a:chExt cx="677" cy="565"/>
                </a:xfrm>
              </p:grpSpPr>
              <p:sp>
                <p:nvSpPr>
                  <p:cNvPr id="525" name="Freeform 213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526" name="Freeform 213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527" name="Freeform 213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528" name="Freeform 213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529" name="Freeform 214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530" name="Freeform 214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531" name="Freeform 214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532" name="Freeform 214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533" name="Freeform 214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380" name="Group 2145"/>
              <p:cNvGrpSpPr>
                <a:grpSpLocks/>
              </p:cNvGrpSpPr>
              <p:nvPr/>
            </p:nvGrpSpPr>
            <p:grpSpPr bwMode="auto">
              <a:xfrm>
                <a:off x="2880" y="1706"/>
                <a:ext cx="268" cy="409"/>
                <a:chOff x="2880" y="1207"/>
                <a:chExt cx="268" cy="409"/>
              </a:xfrm>
            </p:grpSpPr>
            <p:grpSp>
              <p:nvGrpSpPr>
                <p:cNvPr id="381" name="Group 2146"/>
                <p:cNvGrpSpPr>
                  <a:grpSpLocks/>
                </p:cNvGrpSpPr>
                <p:nvPr/>
              </p:nvGrpSpPr>
              <p:grpSpPr bwMode="auto">
                <a:xfrm>
                  <a:off x="2880" y="1207"/>
                  <a:ext cx="126" cy="317"/>
                  <a:chOff x="1655" y="1234"/>
                  <a:chExt cx="126" cy="317"/>
                </a:xfrm>
              </p:grpSpPr>
              <p:grpSp>
                <p:nvGrpSpPr>
                  <p:cNvPr id="450" name="Group 2147"/>
                  <p:cNvGrpSpPr>
                    <a:grpSpLocks noChangeAspect="1"/>
                  </p:cNvGrpSpPr>
                  <p:nvPr/>
                </p:nvGrpSpPr>
                <p:grpSpPr bwMode="auto">
                  <a:xfrm rot="-4350386">
                    <a:off x="1685" y="1327"/>
                    <a:ext cx="90" cy="56"/>
                    <a:chOff x="480" y="3413"/>
                    <a:chExt cx="673" cy="560"/>
                  </a:xfrm>
                </p:grpSpPr>
                <p:sp>
                  <p:nvSpPr>
                    <p:cNvPr id="492" name="Freeform 21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519" name="Freeform 21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451" name="Group 2150"/>
                  <p:cNvGrpSpPr>
                    <a:grpSpLocks noChangeAspect="1"/>
                  </p:cNvGrpSpPr>
                  <p:nvPr/>
                </p:nvGrpSpPr>
                <p:grpSpPr bwMode="auto">
                  <a:xfrm rot="-4350386">
                    <a:off x="1708" y="1252"/>
                    <a:ext cx="91" cy="55"/>
                    <a:chOff x="1054" y="3406"/>
                    <a:chExt cx="677" cy="565"/>
                  </a:xfrm>
                </p:grpSpPr>
                <p:sp>
                  <p:nvSpPr>
                    <p:cNvPr id="465" name="Freeform 21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466" name="Freeform 215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467" name="Freeform 215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468" name="Freeform 215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470" name="Freeform 21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471" name="Freeform 215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489" name="Freeform 215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490" name="Freeform 215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491" name="Freeform 215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452" name="Group 2160"/>
                  <p:cNvGrpSpPr>
                    <a:grpSpLocks noChangeAspect="1"/>
                  </p:cNvGrpSpPr>
                  <p:nvPr/>
                </p:nvGrpSpPr>
                <p:grpSpPr bwMode="auto">
                  <a:xfrm rot="-4350386">
                    <a:off x="1662" y="1397"/>
                    <a:ext cx="92" cy="56"/>
                    <a:chOff x="1054" y="3406"/>
                    <a:chExt cx="677" cy="565"/>
                  </a:xfrm>
                </p:grpSpPr>
                <p:sp>
                  <p:nvSpPr>
                    <p:cNvPr id="456" name="Freeform 216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457" name="Freeform 216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458" name="Freeform 216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459" name="Freeform 216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460" name="Freeform 216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461" name="Freeform 216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462" name="Freeform 216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463" name="Freeform 216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464" name="Freeform 216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453" name="Group 2170"/>
                  <p:cNvGrpSpPr>
                    <a:grpSpLocks noChangeAspect="1"/>
                  </p:cNvGrpSpPr>
                  <p:nvPr/>
                </p:nvGrpSpPr>
                <p:grpSpPr bwMode="auto">
                  <a:xfrm rot="-4350386">
                    <a:off x="1638" y="1478"/>
                    <a:ext cx="90" cy="55"/>
                    <a:chOff x="480" y="3413"/>
                    <a:chExt cx="673" cy="560"/>
                  </a:xfrm>
                </p:grpSpPr>
                <p:sp>
                  <p:nvSpPr>
                    <p:cNvPr id="454" name="Freeform 21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455" name="Freeform 21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82" name="Group 2173"/>
                <p:cNvGrpSpPr>
                  <a:grpSpLocks/>
                </p:cNvGrpSpPr>
                <p:nvPr/>
              </p:nvGrpSpPr>
              <p:grpSpPr bwMode="auto">
                <a:xfrm>
                  <a:off x="2926" y="1298"/>
                  <a:ext cx="108" cy="227"/>
                  <a:chOff x="2926" y="1324"/>
                  <a:chExt cx="108" cy="227"/>
                </a:xfrm>
              </p:grpSpPr>
              <p:grpSp>
                <p:nvGrpSpPr>
                  <p:cNvPr id="434" name="Group 2174"/>
                  <p:cNvGrpSpPr>
                    <a:grpSpLocks noChangeAspect="1"/>
                  </p:cNvGrpSpPr>
                  <p:nvPr/>
                </p:nvGrpSpPr>
                <p:grpSpPr bwMode="auto">
                  <a:xfrm rot="-4304073">
                    <a:off x="2959" y="1337"/>
                    <a:ext cx="87" cy="62"/>
                    <a:chOff x="480" y="3413"/>
                    <a:chExt cx="673" cy="560"/>
                  </a:xfrm>
                </p:grpSpPr>
                <p:sp>
                  <p:nvSpPr>
                    <p:cNvPr id="448" name="Freeform 217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449" name="Freeform 21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435" name="Group 2177"/>
                  <p:cNvGrpSpPr>
                    <a:grpSpLocks noChangeAspect="1"/>
                  </p:cNvGrpSpPr>
                  <p:nvPr/>
                </p:nvGrpSpPr>
                <p:grpSpPr bwMode="auto">
                  <a:xfrm rot="-4304073">
                    <a:off x="2936" y="1406"/>
                    <a:ext cx="87" cy="62"/>
                    <a:chOff x="1054" y="3406"/>
                    <a:chExt cx="677" cy="565"/>
                  </a:xfrm>
                </p:grpSpPr>
                <p:sp>
                  <p:nvSpPr>
                    <p:cNvPr id="439" name="Freeform 21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440" name="Freeform 217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441" name="Freeform 218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442" name="Freeform 218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443" name="Freeform 218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444" name="Freeform 218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445" name="Freeform 218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446" name="Freeform 218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447" name="Freeform 218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436" name="Group 2187"/>
                  <p:cNvGrpSpPr>
                    <a:grpSpLocks noChangeAspect="1"/>
                  </p:cNvGrpSpPr>
                  <p:nvPr/>
                </p:nvGrpSpPr>
                <p:grpSpPr bwMode="auto">
                  <a:xfrm rot="-4304073">
                    <a:off x="2914" y="1477"/>
                    <a:ext cx="86" cy="62"/>
                    <a:chOff x="480" y="3413"/>
                    <a:chExt cx="673" cy="560"/>
                  </a:xfrm>
                </p:grpSpPr>
                <p:sp>
                  <p:nvSpPr>
                    <p:cNvPr id="437" name="Freeform 21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438" name="Freeform 21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83" name="Group 2190"/>
                <p:cNvGrpSpPr>
                  <a:grpSpLocks/>
                </p:cNvGrpSpPr>
                <p:nvPr/>
              </p:nvGrpSpPr>
              <p:grpSpPr bwMode="auto">
                <a:xfrm>
                  <a:off x="3006" y="1239"/>
                  <a:ext cx="101" cy="237"/>
                  <a:chOff x="3016" y="1279"/>
                  <a:chExt cx="101" cy="237"/>
                </a:xfrm>
              </p:grpSpPr>
              <p:grpSp>
                <p:nvGrpSpPr>
                  <p:cNvPr id="411" name="Group 2191"/>
                  <p:cNvGrpSpPr>
                    <a:grpSpLocks noChangeAspect="1"/>
                  </p:cNvGrpSpPr>
                  <p:nvPr/>
                </p:nvGrpSpPr>
                <p:grpSpPr bwMode="auto">
                  <a:xfrm rot="-4350386">
                    <a:off x="3021" y="1372"/>
                    <a:ext cx="90" cy="56"/>
                    <a:chOff x="480" y="3413"/>
                    <a:chExt cx="673" cy="560"/>
                  </a:xfrm>
                </p:grpSpPr>
                <p:sp>
                  <p:nvSpPr>
                    <p:cNvPr id="432" name="Freeform 21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433" name="Freeform 21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412" name="Group 2194"/>
                  <p:cNvGrpSpPr>
                    <a:grpSpLocks noChangeAspect="1"/>
                  </p:cNvGrpSpPr>
                  <p:nvPr/>
                </p:nvGrpSpPr>
                <p:grpSpPr bwMode="auto">
                  <a:xfrm rot="-4350386">
                    <a:off x="3044" y="1297"/>
                    <a:ext cx="91" cy="55"/>
                    <a:chOff x="1054" y="3406"/>
                    <a:chExt cx="677" cy="565"/>
                  </a:xfrm>
                </p:grpSpPr>
                <p:sp>
                  <p:nvSpPr>
                    <p:cNvPr id="423" name="Freeform 21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424" name="Freeform 21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425" name="Freeform 21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426" name="Freeform 21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427" name="Freeform 21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428" name="Freeform 22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429" name="Freeform 22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430" name="Freeform 22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431" name="Freeform 22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413" name="Group 2204"/>
                  <p:cNvGrpSpPr>
                    <a:grpSpLocks noChangeAspect="1"/>
                  </p:cNvGrpSpPr>
                  <p:nvPr/>
                </p:nvGrpSpPr>
                <p:grpSpPr bwMode="auto">
                  <a:xfrm rot="-4350386">
                    <a:off x="2998" y="1442"/>
                    <a:ext cx="92" cy="56"/>
                    <a:chOff x="1054" y="3406"/>
                    <a:chExt cx="677" cy="565"/>
                  </a:xfrm>
                </p:grpSpPr>
                <p:sp>
                  <p:nvSpPr>
                    <p:cNvPr id="414" name="Freeform 22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415" name="Freeform 220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416" name="Freeform 220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417" name="Freeform 220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418" name="Freeform 22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419" name="Freeform 221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420" name="Freeform 221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421" name="Freeform 221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422" name="Freeform 221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384" name="Group 2214"/>
                <p:cNvGrpSpPr>
                  <a:grpSpLocks/>
                </p:cNvGrpSpPr>
                <p:nvPr/>
              </p:nvGrpSpPr>
              <p:grpSpPr bwMode="auto">
                <a:xfrm>
                  <a:off x="3016" y="1314"/>
                  <a:ext cx="132" cy="302"/>
                  <a:chOff x="2109" y="1324"/>
                  <a:chExt cx="132" cy="302"/>
                </a:xfrm>
              </p:grpSpPr>
              <p:grpSp>
                <p:nvGrpSpPr>
                  <p:cNvPr id="385" name="Group 2215"/>
                  <p:cNvGrpSpPr>
                    <a:grpSpLocks noChangeAspect="1"/>
                  </p:cNvGrpSpPr>
                  <p:nvPr/>
                </p:nvGrpSpPr>
                <p:grpSpPr bwMode="auto">
                  <a:xfrm rot="-4304073">
                    <a:off x="2166" y="1337"/>
                    <a:ext cx="87" cy="62"/>
                    <a:chOff x="480" y="3413"/>
                    <a:chExt cx="673" cy="560"/>
                  </a:xfrm>
                </p:grpSpPr>
                <p:sp>
                  <p:nvSpPr>
                    <p:cNvPr id="409" name="Freeform 22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410" name="Freeform 22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86" name="Group 2218"/>
                  <p:cNvGrpSpPr>
                    <a:grpSpLocks noChangeAspect="1"/>
                  </p:cNvGrpSpPr>
                  <p:nvPr/>
                </p:nvGrpSpPr>
                <p:grpSpPr bwMode="auto">
                  <a:xfrm rot="-4304073">
                    <a:off x="2143" y="1406"/>
                    <a:ext cx="87" cy="62"/>
                    <a:chOff x="1054" y="3406"/>
                    <a:chExt cx="677" cy="565"/>
                  </a:xfrm>
                </p:grpSpPr>
                <p:sp>
                  <p:nvSpPr>
                    <p:cNvPr id="400" name="Freeform 22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401" name="Freeform 222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402" name="Freeform 222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403" name="Freeform 222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404" name="Freeform 22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405" name="Freeform 222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406" name="Freeform 222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407" name="Freeform 222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408" name="Freeform 222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87" name="Group 2228"/>
                  <p:cNvGrpSpPr>
                    <a:grpSpLocks noChangeAspect="1"/>
                  </p:cNvGrpSpPr>
                  <p:nvPr/>
                </p:nvGrpSpPr>
                <p:grpSpPr bwMode="auto">
                  <a:xfrm rot="-4304073">
                    <a:off x="2121" y="1477"/>
                    <a:ext cx="86" cy="62"/>
                    <a:chOff x="480" y="3413"/>
                    <a:chExt cx="673" cy="560"/>
                  </a:xfrm>
                </p:grpSpPr>
                <p:sp>
                  <p:nvSpPr>
                    <p:cNvPr id="398" name="Freeform 222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99" name="Freeform 223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88" name="Group 2231"/>
                  <p:cNvGrpSpPr>
                    <a:grpSpLocks noChangeAspect="1"/>
                  </p:cNvGrpSpPr>
                  <p:nvPr/>
                </p:nvGrpSpPr>
                <p:grpSpPr bwMode="auto">
                  <a:xfrm rot="-4304073">
                    <a:off x="2096" y="1552"/>
                    <a:ext cx="87" cy="62"/>
                    <a:chOff x="1054" y="3406"/>
                    <a:chExt cx="677" cy="565"/>
                  </a:xfrm>
                </p:grpSpPr>
                <p:sp>
                  <p:nvSpPr>
                    <p:cNvPr id="389" name="Freeform 22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90" name="Freeform 223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91" name="Freeform 223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92" name="Freeform 223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93" name="Freeform 223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94" name="Freeform 223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95" name="Freeform 223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96" name="Freeform 223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97" name="Freeform 224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93" name="Group 2241"/>
            <p:cNvGrpSpPr>
              <a:grpSpLocks/>
            </p:cNvGrpSpPr>
            <p:nvPr/>
          </p:nvGrpSpPr>
          <p:grpSpPr bwMode="auto">
            <a:xfrm>
              <a:off x="5281" y="2292"/>
              <a:ext cx="268" cy="409"/>
              <a:chOff x="2880" y="1207"/>
              <a:chExt cx="268" cy="409"/>
            </a:xfrm>
          </p:grpSpPr>
          <p:grpSp>
            <p:nvGrpSpPr>
              <p:cNvPr id="282" name="Group 2242"/>
              <p:cNvGrpSpPr>
                <a:grpSpLocks/>
              </p:cNvGrpSpPr>
              <p:nvPr/>
            </p:nvGrpSpPr>
            <p:grpSpPr bwMode="auto">
              <a:xfrm>
                <a:off x="2880" y="1207"/>
                <a:ext cx="126" cy="317"/>
                <a:chOff x="1655" y="1234"/>
                <a:chExt cx="126" cy="317"/>
              </a:xfrm>
            </p:grpSpPr>
            <p:grpSp>
              <p:nvGrpSpPr>
                <p:cNvPr id="351" name="Group 2243"/>
                <p:cNvGrpSpPr>
                  <a:grpSpLocks noChangeAspect="1"/>
                </p:cNvGrpSpPr>
                <p:nvPr/>
              </p:nvGrpSpPr>
              <p:grpSpPr bwMode="auto">
                <a:xfrm rot="-4350386">
                  <a:off x="1685" y="1327"/>
                  <a:ext cx="90" cy="56"/>
                  <a:chOff x="480" y="3413"/>
                  <a:chExt cx="673" cy="560"/>
                </a:xfrm>
              </p:grpSpPr>
              <p:sp>
                <p:nvSpPr>
                  <p:cNvPr id="375" name="Freeform 22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76" name="Freeform 22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52" name="Group 2246"/>
                <p:cNvGrpSpPr>
                  <a:grpSpLocks noChangeAspect="1"/>
                </p:cNvGrpSpPr>
                <p:nvPr/>
              </p:nvGrpSpPr>
              <p:grpSpPr bwMode="auto">
                <a:xfrm rot="-4350386">
                  <a:off x="1708" y="1252"/>
                  <a:ext cx="91" cy="55"/>
                  <a:chOff x="1054" y="3406"/>
                  <a:chExt cx="677" cy="565"/>
                </a:xfrm>
              </p:grpSpPr>
              <p:sp>
                <p:nvSpPr>
                  <p:cNvPr id="366" name="Freeform 22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67" name="Freeform 224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68" name="Freeform 224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69" name="Freeform 225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70" name="Freeform 22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71" name="Freeform 225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72" name="Freeform 225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73" name="Freeform 225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74" name="Freeform 225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53" name="Group 2256"/>
                <p:cNvGrpSpPr>
                  <a:grpSpLocks noChangeAspect="1"/>
                </p:cNvGrpSpPr>
                <p:nvPr/>
              </p:nvGrpSpPr>
              <p:grpSpPr bwMode="auto">
                <a:xfrm rot="-4350386">
                  <a:off x="1662" y="1397"/>
                  <a:ext cx="92" cy="56"/>
                  <a:chOff x="1054" y="3406"/>
                  <a:chExt cx="677" cy="565"/>
                </a:xfrm>
              </p:grpSpPr>
              <p:sp>
                <p:nvSpPr>
                  <p:cNvPr id="357" name="Freeform 22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58" name="Freeform 225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59" name="Freeform 225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60" name="Freeform 226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61" name="Freeform 226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62" name="Freeform 226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63" name="Freeform 226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64" name="Freeform 226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65" name="Freeform 226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54" name="Group 2266"/>
                <p:cNvGrpSpPr>
                  <a:grpSpLocks noChangeAspect="1"/>
                </p:cNvGrpSpPr>
                <p:nvPr/>
              </p:nvGrpSpPr>
              <p:grpSpPr bwMode="auto">
                <a:xfrm rot="-4350386">
                  <a:off x="1638" y="1478"/>
                  <a:ext cx="90" cy="55"/>
                  <a:chOff x="480" y="3413"/>
                  <a:chExt cx="673" cy="560"/>
                </a:xfrm>
              </p:grpSpPr>
              <p:sp>
                <p:nvSpPr>
                  <p:cNvPr id="355" name="Freeform 22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56" name="Freeform 22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83" name="Group 2269"/>
              <p:cNvGrpSpPr>
                <a:grpSpLocks/>
              </p:cNvGrpSpPr>
              <p:nvPr/>
            </p:nvGrpSpPr>
            <p:grpSpPr bwMode="auto">
              <a:xfrm>
                <a:off x="2926" y="1298"/>
                <a:ext cx="108" cy="227"/>
                <a:chOff x="2926" y="1324"/>
                <a:chExt cx="108" cy="227"/>
              </a:xfrm>
            </p:grpSpPr>
            <p:grpSp>
              <p:nvGrpSpPr>
                <p:cNvPr id="335" name="Group 2270"/>
                <p:cNvGrpSpPr>
                  <a:grpSpLocks noChangeAspect="1"/>
                </p:cNvGrpSpPr>
                <p:nvPr/>
              </p:nvGrpSpPr>
              <p:grpSpPr bwMode="auto">
                <a:xfrm rot="-4304073">
                  <a:off x="2959" y="1337"/>
                  <a:ext cx="87" cy="62"/>
                  <a:chOff x="480" y="3413"/>
                  <a:chExt cx="673" cy="560"/>
                </a:xfrm>
              </p:grpSpPr>
              <p:sp>
                <p:nvSpPr>
                  <p:cNvPr id="349" name="Freeform 22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50" name="Freeform 22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36" name="Group 2273"/>
                <p:cNvGrpSpPr>
                  <a:grpSpLocks noChangeAspect="1"/>
                </p:cNvGrpSpPr>
                <p:nvPr/>
              </p:nvGrpSpPr>
              <p:grpSpPr bwMode="auto">
                <a:xfrm rot="-4304073">
                  <a:off x="2936" y="1406"/>
                  <a:ext cx="87" cy="62"/>
                  <a:chOff x="1054" y="3406"/>
                  <a:chExt cx="677" cy="565"/>
                </a:xfrm>
              </p:grpSpPr>
              <p:sp>
                <p:nvSpPr>
                  <p:cNvPr id="340" name="Freeform 22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41" name="Freeform 227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42" name="Freeform 227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43" name="Freeform 227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44" name="Freeform 22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45" name="Freeform 227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46" name="Freeform 228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47" name="Freeform 228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48" name="Freeform 228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37" name="Group 2283"/>
                <p:cNvGrpSpPr>
                  <a:grpSpLocks noChangeAspect="1"/>
                </p:cNvGrpSpPr>
                <p:nvPr/>
              </p:nvGrpSpPr>
              <p:grpSpPr bwMode="auto">
                <a:xfrm rot="-4304073">
                  <a:off x="2914" y="1477"/>
                  <a:ext cx="86" cy="62"/>
                  <a:chOff x="480" y="3413"/>
                  <a:chExt cx="673" cy="560"/>
                </a:xfrm>
              </p:grpSpPr>
              <p:sp>
                <p:nvSpPr>
                  <p:cNvPr id="338" name="Freeform 22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39" name="Freeform 228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84" name="Group 2286"/>
              <p:cNvGrpSpPr>
                <a:grpSpLocks/>
              </p:cNvGrpSpPr>
              <p:nvPr/>
            </p:nvGrpSpPr>
            <p:grpSpPr bwMode="auto">
              <a:xfrm>
                <a:off x="3006" y="1239"/>
                <a:ext cx="101" cy="237"/>
                <a:chOff x="3016" y="1279"/>
                <a:chExt cx="101" cy="237"/>
              </a:xfrm>
            </p:grpSpPr>
            <p:grpSp>
              <p:nvGrpSpPr>
                <p:cNvPr id="312" name="Group 2287"/>
                <p:cNvGrpSpPr>
                  <a:grpSpLocks noChangeAspect="1"/>
                </p:cNvGrpSpPr>
                <p:nvPr/>
              </p:nvGrpSpPr>
              <p:grpSpPr bwMode="auto">
                <a:xfrm rot="-4350386">
                  <a:off x="3021" y="1372"/>
                  <a:ext cx="90" cy="56"/>
                  <a:chOff x="480" y="3413"/>
                  <a:chExt cx="673" cy="560"/>
                </a:xfrm>
              </p:grpSpPr>
              <p:sp>
                <p:nvSpPr>
                  <p:cNvPr id="333" name="Freeform 22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34" name="Freeform 22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13" name="Group 2290"/>
                <p:cNvGrpSpPr>
                  <a:grpSpLocks noChangeAspect="1"/>
                </p:cNvGrpSpPr>
                <p:nvPr/>
              </p:nvGrpSpPr>
              <p:grpSpPr bwMode="auto">
                <a:xfrm rot="-4350386">
                  <a:off x="3044" y="1297"/>
                  <a:ext cx="91" cy="55"/>
                  <a:chOff x="1054" y="3406"/>
                  <a:chExt cx="677" cy="565"/>
                </a:xfrm>
              </p:grpSpPr>
              <p:sp>
                <p:nvSpPr>
                  <p:cNvPr id="324" name="Freeform 229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25" name="Freeform 229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26" name="Freeform 229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27" name="Freeform 229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28" name="Freeform 22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29" name="Freeform 229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30" name="Freeform 229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31" name="Freeform 229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32" name="Freeform 229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14" name="Group 2300"/>
                <p:cNvGrpSpPr>
                  <a:grpSpLocks noChangeAspect="1"/>
                </p:cNvGrpSpPr>
                <p:nvPr/>
              </p:nvGrpSpPr>
              <p:grpSpPr bwMode="auto">
                <a:xfrm rot="-4350386">
                  <a:off x="2998" y="1442"/>
                  <a:ext cx="92" cy="56"/>
                  <a:chOff x="1054" y="3406"/>
                  <a:chExt cx="677" cy="565"/>
                </a:xfrm>
              </p:grpSpPr>
              <p:sp>
                <p:nvSpPr>
                  <p:cNvPr id="315" name="Freeform 230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16" name="Freeform 230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17" name="Freeform 230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18" name="Freeform 230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19" name="Freeform 23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20" name="Freeform 230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21" name="Freeform 230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22" name="Freeform 230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23" name="Freeform 230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85" name="Group 2310"/>
              <p:cNvGrpSpPr>
                <a:grpSpLocks/>
              </p:cNvGrpSpPr>
              <p:nvPr/>
            </p:nvGrpSpPr>
            <p:grpSpPr bwMode="auto">
              <a:xfrm>
                <a:off x="3016" y="1314"/>
                <a:ext cx="132" cy="302"/>
                <a:chOff x="2109" y="1324"/>
                <a:chExt cx="132" cy="302"/>
              </a:xfrm>
            </p:grpSpPr>
            <p:grpSp>
              <p:nvGrpSpPr>
                <p:cNvPr id="286" name="Group 2311"/>
                <p:cNvGrpSpPr>
                  <a:grpSpLocks noChangeAspect="1"/>
                </p:cNvGrpSpPr>
                <p:nvPr/>
              </p:nvGrpSpPr>
              <p:grpSpPr bwMode="auto">
                <a:xfrm rot="-4304073">
                  <a:off x="2166" y="1337"/>
                  <a:ext cx="87" cy="62"/>
                  <a:chOff x="480" y="3413"/>
                  <a:chExt cx="673" cy="560"/>
                </a:xfrm>
              </p:grpSpPr>
              <p:sp>
                <p:nvSpPr>
                  <p:cNvPr id="310" name="Freeform 23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11" name="Freeform 23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87" name="Group 2314"/>
                <p:cNvGrpSpPr>
                  <a:grpSpLocks noChangeAspect="1"/>
                </p:cNvGrpSpPr>
                <p:nvPr/>
              </p:nvGrpSpPr>
              <p:grpSpPr bwMode="auto">
                <a:xfrm rot="-4304073">
                  <a:off x="2143" y="1406"/>
                  <a:ext cx="87" cy="62"/>
                  <a:chOff x="1054" y="3406"/>
                  <a:chExt cx="677" cy="565"/>
                </a:xfrm>
              </p:grpSpPr>
              <p:sp>
                <p:nvSpPr>
                  <p:cNvPr id="301" name="Freeform 23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02" name="Freeform 231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03" name="Freeform 231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04" name="Freeform 231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05" name="Freeform 23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06" name="Freeform 232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07" name="Freeform 232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08" name="Freeform 232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09" name="Freeform 232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88" name="Group 2324"/>
                <p:cNvGrpSpPr>
                  <a:grpSpLocks noChangeAspect="1"/>
                </p:cNvGrpSpPr>
                <p:nvPr/>
              </p:nvGrpSpPr>
              <p:grpSpPr bwMode="auto">
                <a:xfrm rot="-4304073">
                  <a:off x="2121" y="1477"/>
                  <a:ext cx="86" cy="62"/>
                  <a:chOff x="480" y="3413"/>
                  <a:chExt cx="673" cy="560"/>
                </a:xfrm>
              </p:grpSpPr>
              <p:sp>
                <p:nvSpPr>
                  <p:cNvPr id="299" name="Freeform 23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00" name="Freeform 232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89" name="Group 2327"/>
                <p:cNvGrpSpPr>
                  <a:grpSpLocks noChangeAspect="1"/>
                </p:cNvGrpSpPr>
                <p:nvPr/>
              </p:nvGrpSpPr>
              <p:grpSpPr bwMode="auto">
                <a:xfrm rot="-4304073">
                  <a:off x="2096" y="1552"/>
                  <a:ext cx="87" cy="62"/>
                  <a:chOff x="1054" y="3406"/>
                  <a:chExt cx="677" cy="565"/>
                </a:xfrm>
              </p:grpSpPr>
              <p:sp>
                <p:nvSpPr>
                  <p:cNvPr id="290" name="Freeform 232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91" name="Freeform 232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92" name="Freeform 233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93" name="Freeform 233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94" name="Freeform 23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95" name="Freeform 233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96" name="Freeform 233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97" name="Freeform 233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98" name="Freeform 233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94" name="Group 2337"/>
            <p:cNvGrpSpPr>
              <a:grpSpLocks/>
            </p:cNvGrpSpPr>
            <p:nvPr/>
          </p:nvGrpSpPr>
          <p:grpSpPr bwMode="auto">
            <a:xfrm>
              <a:off x="5322" y="2337"/>
              <a:ext cx="280" cy="454"/>
              <a:chOff x="2868" y="1661"/>
              <a:chExt cx="280" cy="454"/>
            </a:xfrm>
          </p:grpSpPr>
          <p:grpSp>
            <p:nvGrpSpPr>
              <p:cNvPr id="95" name="Group 2338"/>
              <p:cNvGrpSpPr>
                <a:grpSpLocks/>
              </p:cNvGrpSpPr>
              <p:nvPr/>
            </p:nvGrpSpPr>
            <p:grpSpPr bwMode="auto">
              <a:xfrm>
                <a:off x="2868" y="1707"/>
                <a:ext cx="131" cy="298"/>
                <a:chOff x="1815" y="1253"/>
                <a:chExt cx="131" cy="298"/>
              </a:xfrm>
            </p:grpSpPr>
            <p:grpSp>
              <p:nvGrpSpPr>
                <p:cNvPr id="256" name="Group 2339"/>
                <p:cNvGrpSpPr>
                  <a:grpSpLocks noChangeAspect="1"/>
                </p:cNvGrpSpPr>
                <p:nvPr/>
              </p:nvGrpSpPr>
              <p:grpSpPr bwMode="auto">
                <a:xfrm rot="-4304073">
                  <a:off x="1872" y="1265"/>
                  <a:ext cx="86" cy="62"/>
                  <a:chOff x="1054" y="3406"/>
                  <a:chExt cx="677" cy="565"/>
                </a:xfrm>
              </p:grpSpPr>
              <p:sp>
                <p:nvSpPr>
                  <p:cNvPr id="273" name="Freeform 234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74" name="Freeform 234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75" name="Freeform 234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76" name="Freeform 234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77" name="Freeform 23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78" name="Freeform 234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79" name="Freeform 234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80" name="Freeform 234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81" name="Freeform 234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257" name="Group 2349"/>
                <p:cNvGrpSpPr>
                  <a:grpSpLocks noChangeAspect="1"/>
                </p:cNvGrpSpPr>
                <p:nvPr/>
              </p:nvGrpSpPr>
              <p:grpSpPr bwMode="auto">
                <a:xfrm rot="-4304073">
                  <a:off x="1848" y="1337"/>
                  <a:ext cx="87" cy="62"/>
                  <a:chOff x="480" y="3413"/>
                  <a:chExt cx="673" cy="560"/>
                </a:xfrm>
              </p:grpSpPr>
              <p:sp>
                <p:nvSpPr>
                  <p:cNvPr id="271" name="Freeform 235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72" name="Freeform 235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58" name="Group 2352"/>
                <p:cNvGrpSpPr>
                  <a:grpSpLocks noChangeAspect="1"/>
                </p:cNvGrpSpPr>
                <p:nvPr/>
              </p:nvGrpSpPr>
              <p:grpSpPr bwMode="auto">
                <a:xfrm rot="-4304073">
                  <a:off x="1825" y="1406"/>
                  <a:ext cx="87" cy="62"/>
                  <a:chOff x="1054" y="3406"/>
                  <a:chExt cx="677" cy="565"/>
                </a:xfrm>
              </p:grpSpPr>
              <p:sp>
                <p:nvSpPr>
                  <p:cNvPr id="262" name="Freeform 23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63" name="Freeform 235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64" name="Freeform 235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65" name="Freeform 235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66" name="Freeform 23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67" name="Freeform 235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68" name="Freeform 235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69" name="Freeform 236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70" name="Freeform 236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59" name="Group 2362"/>
                <p:cNvGrpSpPr>
                  <a:grpSpLocks noChangeAspect="1"/>
                </p:cNvGrpSpPr>
                <p:nvPr/>
              </p:nvGrpSpPr>
              <p:grpSpPr bwMode="auto">
                <a:xfrm rot="-4304073">
                  <a:off x="1803" y="1477"/>
                  <a:ext cx="86" cy="62"/>
                  <a:chOff x="480" y="3413"/>
                  <a:chExt cx="673" cy="560"/>
                </a:xfrm>
              </p:grpSpPr>
              <p:sp>
                <p:nvSpPr>
                  <p:cNvPr id="260" name="Freeform 236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61" name="Freeform 23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96" name="Group 2365"/>
              <p:cNvGrpSpPr>
                <a:grpSpLocks/>
              </p:cNvGrpSpPr>
              <p:nvPr/>
            </p:nvGrpSpPr>
            <p:grpSpPr bwMode="auto">
              <a:xfrm>
                <a:off x="2945" y="1661"/>
                <a:ext cx="124" cy="309"/>
                <a:chOff x="1998" y="1253"/>
                <a:chExt cx="124" cy="309"/>
              </a:xfrm>
            </p:grpSpPr>
            <p:grpSp>
              <p:nvGrpSpPr>
                <p:cNvPr id="230" name="Group 2366"/>
                <p:cNvGrpSpPr>
                  <a:grpSpLocks noChangeAspect="1"/>
                </p:cNvGrpSpPr>
                <p:nvPr/>
              </p:nvGrpSpPr>
              <p:grpSpPr bwMode="auto">
                <a:xfrm rot="-4350386">
                  <a:off x="2003" y="1418"/>
                  <a:ext cx="90" cy="56"/>
                  <a:chOff x="480" y="3413"/>
                  <a:chExt cx="673" cy="560"/>
                </a:xfrm>
              </p:grpSpPr>
              <p:sp>
                <p:nvSpPr>
                  <p:cNvPr id="254" name="Freeform 23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55" name="Freeform 23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31" name="Group 2369"/>
                <p:cNvGrpSpPr>
                  <a:grpSpLocks noChangeAspect="1"/>
                </p:cNvGrpSpPr>
                <p:nvPr/>
              </p:nvGrpSpPr>
              <p:grpSpPr bwMode="auto">
                <a:xfrm rot="-4350386">
                  <a:off x="2026" y="1343"/>
                  <a:ext cx="91" cy="55"/>
                  <a:chOff x="1054" y="3406"/>
                  <a:chExt cx="677" cy="565"/>
                </a:xfrm>
              </p:grpSpPr>
              <p:sp>
                <p:nvSpPr>
                  <p:cNvPr id="245" name="Freeform 237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46" name="Freeform 237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47" name="Freeform 237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48" name="Freeform 237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49" name="Freeform 23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50" name="Freeform 237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51" name="Freeform 237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52" name="Freeform 237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53" name="Freeform 237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32" name="Group 2379"/>
                <p:cNvGrpSpPr>
                  <a:grpSpLocks noChangeAspect="1"/>
                </p:cNvGrpSpPr>
                <p:nvPr/>
              </p:nvGrpSpPr>
              <p:grpSpPr bwMode="auto">
                <a:xfrm rot="-4350386">
                  <a:off x="1980" y="1488"/>
                  <a:ext cx="92" cy="56"/>
                  <a:chOff x="1054" y="3406"/>
                  <a:chExt cx="677" cy="565"/>
                </a:xfrm>
              </p:grpSpPr>
              <p:sp>
                <p:nvSpPr>
                  <p:cNvPr id="236" name="Freeform 23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37" name="Freeform 238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38" name="Freeform 238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39" name="Freeform 238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40" name="Freeform 23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41" name="Freeform 238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42" name="Freeform 238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43" name="Freeform 238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44" name="Freeform 238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33" name="Group 2389"/>
                <p:cNvGrpSpPr>
                  <a:grpSpLocks noChangeAspect="1"/>
                </p:cNvGrpSpPr>
                <p:nvPr/>
              </p:nvGrpSpPr>
              <p:grpSpPr bwMode="auto">
                <a:xfrm rot="-4350386">
                  <a:off x="2050" y="1270"/>
                  <a:ext cx="90" cy="55"/>
                  <a:chOff x="480" y="3413"/>
                  <a:chExt cx="673" cy="560"/>
                </a:xfrm>
              </p:grpSpPr>
              <p:sp>
                <p:nvSpPr>
                  <p:cNvPr id="234" name="Freeform 239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35" name="Freeform 239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97" name="Group 2392"/>
              <p:cNvGrpSpPr>
                <a:grpSpLocks noChangeAspect="1"/>
              </p:cNvGrpSpPr>
              <p:nvPr/>
            </p:nvGrpSpPr>
            <p:grpSpPr bwMode="auto">
              <a:xfrm>
                <a:off x="2971" y="1707"/>
                <a:ext cx="155" cy="373"/>
                <a:chOff x="932" y="1304"/>
                <a:chExt cx="141" cy="338"/>
              </a:xfrm>
            </p:grpSpPr>
            <p:grpSp>
              <p:nvGrpSpPr>
                <p:cNvPr id="194" name="Group 2393"/>
                <p:cNvGrpSpPr>
                  <a:grpSpLocks noChangeAspect="1"/>
                </p:cNvGrpSpPr>
                <p:nvPr/>
              </p:nvGrpSpPr>
              <p:grpSpPr bwMode="auto">
                <a:xfrm rot="-4304073">
                  <a:off x="1006" y="1315"/>
                  <a:ext cx="78" cy="56"/>
                  <a:chOff x="1054" y="3406"/>
                  <a:chExt cx="677" cy="565"/>
                </a:xfrm>
              </p:grpSpPr>
              <p:sp>
                <p:nvSpPr>
                  <p:cNvPr id="221" name="Freeform 23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22" name="Freeform 239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23" name="Freeform 239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24" name="Freeform 239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25" name="Freeform 239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26" name="Freeform 239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27" name="Freeform 240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28" name="Freeform 240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29" name="Freeform 240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95" name="Group 2403"/>
                <p:cNvGrpSpPr>
                  <a:grpSpLocks noChangeAspect="1"/>
                </p:cNvGrpSpPr>
                <p:nvPr/>
              </p:nvGrpSpPr>
              <p:grpSpPr bwMode="auto">
                <a:xfrm rot="-4304073">
                  <a:off x="984" y="1380"/>
                  <a:ext cx="79" cy="56"/>
                  <a:chOff x="480" y="3413"/>
                  <a:chExt cx="673" cy="560"/>
                </a:xfrm>
              </p:grpSpPr>
              <p:sp>
                <p:nvSpPr>
                  <p:cNvPr id="219" name="Freeform 24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20" name="Freeform 24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96" name="Group 2406"/>
                <p:cNvGrpSpPr>
                  <a:grpSpLocks noChangeAspect="1"/>
                </p:cNvGrpSpPr>
                <p:nvPr/>
              </p:nvGrpSpPr>
              <p:grpSpPr bwMode="auto">
                <a:xfrm rot="-4304073">
                  <a:off x="963" y="1443"/>
                  <a:ext cx="79" cy="56"/>
                  <a:chOff x="1054" y="3406"/>
                  <a:chExt cx="677" cy="565"/>
                </a:xfrm>
              </p:grpSpPr>
              <p:sp>
                <p:nvSpPr>
                  <p:cNvPr id="210" name="Freeform 24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11" name="Freeform 240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12" name="Freeform 240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13" name="Freeform 241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14" name="Freeform 24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15" name="Freeform 241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16" name="Freeform 241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17" name="Freeform 241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18" name="Freeform 241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97" name="Group 2416"/>
                <p:cNvGrpSpPr>
                  <a:grpSpLocks noChangeAspect="1"/>
                </p:cNvGrpSpPr>
                <p:nvPr/>
              </p:nvGrpSpPr>
              <p:grpSpPr bwMode="auto">
                <a:xfrm rot="-4304073">
                  <a:off x="943" y="1507"/>
                  <a:ext cx="78" cy="56"/>
                  <a:chOff x="480" y="3413"/>
                  <a:chExt cx="673" cy="560"/>
                </a:xfrm>
              </p:grpSpPr>
              <p:sp>
                <p:nvSpPr>
                  <p:cNvPr id="208" name="Freeform 24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09" name="Freeform 241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98" name="Group 2419"/>
                <p:cNvGrpSpPr>
                  <a:grpSpLocks noChangeAspect="1"/>
                </p:cNvGrpSpPr>
                <p:nvPr/>
              </p:nvGrpSpPr>
              <p:grpSpPr bwMode="auto">
                <a:xfrm rot="-4304073">
                  <a:off x="920" y="1575"/>
                  <a:ext cx="79" cy="56"/>
                  <a:chOff x="1054" y="3406"/>
                  <a:chExt cx="677" cy="565"/>
                </a:xfrm>
              </p:grpSpPr>
              <p:sp>
                <p:nvSpPr>
                  <p:cNvPr id="199" name="Freeform 24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00" name="Freeform 242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01" name="Freeform 242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02" name="Freeform 242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03" name="Freeform 242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04" name="Freeform 242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05" name="Freeform 242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06" name="Freeform 242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07" name="Freeform 242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98" name="Group 2429"/>
              <p:cNvGrpSpPr>
                <a:grpSpLocks/>
              </p:cNvGrpSpPr>
              <p:nvPr/>
            </p:nvGrpSpPr>
            <p:grpSpPr bwMode="auto">
              <a:xfrm>
                <a:off x="2880" y="1706"/>
                <a:ext cx="268" cy="409"/>
                <a:chOff x="2880" y="1207"/>
                <a:chExt cx="268" cy="409"/>
              </a:xfrm>
            </p:grpSpPr>
            <p:grpSp>
              <p:nvGrpSpPr>
                <p:cNvPr id="99" name="Group 2430"/>
                <p:cNvGrpSpPr>
                  <a:grpSpLocks/>
                </p:cNvGrpSpPr>
                <p:nvPr/>
              </p:nvGrpSpPr>
              <p:grpSpPr bwMode="auto">
                <a:xfrm>
                  <a:off x="2880" y="1207"/>
                  <a:ext cx="126" cy="317"/>
                  <a:chOff x="1655" y="1234"/>
                  <a:chExt cx="126" cy="317"/>
                </a:xfrm>
              </p:grpSpPr>
              <p:grpSp>
                <p:nvGrpSpPr>
                  <p:cNvPr id="168" name="Group 2431"/>
                  <p:cNvGrpSpPr>
                    <a:grpSpLocks noChangeAspect="1"/>
                  </p:cNvGrpSpPr>
                  <p:nvPr/>
                </p:nvGrpSpPr>
                <p:grpSpPr bwMode="auto">
                  <a:xfrm rot="-4350386">
                    <a:off x="1685" y="1327"/>
                    <a:ext cx="90" cy="56"/>
                    <a:chOff x="480" y="3413"/>
                    <a:chExt cx="673" cy="560"/>
                  </a:xfrm>
                </p:grpSpPr>
                <p:sp>
                  <p:nvSpPr>
                    <p:cNvPr id="192" name="Freeform 24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93" name="Freeform 24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69" name="Group 2434"/>
                  <p:cNvGrpSpPr>
                    <a:grpSpLocks noChangeAspect="1"/>
                  </p:cNvGrpSpPr>
                  <p:nvPr/>
                </p:nvGrpSpPr>
                <p:grpSpPr bwMode="auto">
                  <a:xfrm rot="-4350386">
                    <a:off x="1708" y="1252"/>
                    <a:ext cx="91" cy="55"/>
                    <a:chOff x="1054" y="3406"/>
                    <a:chExt cx="677" cy="565"/>
                  </a:xfrm>
                </p:grpSpPr>
                <p:sp>
                  <p:nvSpPr>
                    <p:cNvPr id="183" name="Freeform 24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84" name="Freeform 243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85" name="Freeform 243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86" name="Freeform 243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87" name="Freeform 24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88" name="Freeform 244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89" name="Freeform 244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90" name="Freeform 244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91" name="Freeform 244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70" name="Group 2444"/>
                  <p:cNvGrpSpPr>
                    <a:grpSpLocks noChangeAspect="1"/>
                  </p:cNvGrpSpPr>
                  <p:nvPr/>
                </p:nvGrpSpPr>
                <p:grpSpPr bwMode="auto">
                  <a:xfrm rot="-4350386">
                    <a:off x="1662" y="1397"/>
                    <a:ext cx="92" cy="56"/>
                    <a:chOff x="1054" y="3406"/>
                    <a:chExt cx="677" cy="565"/>
                  </a:xfrm>
                </p:grpSpPr>
                <p:sp>
                  <p:nvSpPr>
                    <p:cNvPr id="174" name="Freeform 244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5" name="Freeform 244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6" name="Freeform 244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7" name="Freeform 244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8" name="Freeform 244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9" name="Freeform 245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80" name="Freeform 245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81" name="Freeform 245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82" name="Freeform 245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71" name="Group 2454"/>
                  <p:cNvGrpSpPr>
                    <a:grpSpLocks noChangeAspect="1"/>
                  </p:cNvGrpSpPr>
                  <p:nvPr/>
                </p:nvGrpSpPr>
                <p:grpSpPr bwMode="auto">
                  <a:xfrm rot="-4350386">
                    <a:off x="1638" y="1478"/>
                    <a:ext cx="90" cy="55"/>
                    <a:chOff x="480" y="3413"/>
                    <a:chExt cx="673" cy="560"/>
                  </a:xfrm>
                </p:grpSpPr>
                <p:sp>
                  <p:nvSpPr>
                    <p:cNvPr id="172" name="Freeform 245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73" name="Freeform 245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00" name="Group 2457"/>
                <p:cNvGrpSpPr>
                  <a:grpSpLocks/>
                </p:cNvGrpSpPr>
                <p:nvPr/>
              </p:nvGrpSpPr>
              <p:grpSpPr bwMode="auto">
                <a:xfrm>
                  <a:off x="2926" y="1298"/>
                  <a:ext cx="108" cy="227"/>
                  <a:chOff x="2926" y="1324"/>
                  <a:chExt cx="108" cy="227"/>
                </a:xfrm>
              </p:grpSpPr>
              <p:grpSp>
                <p:nvGrpSpPr>
                  <p:cNvPr id="152" name="Group 2458"/>
                  <p:cNvGrpSpPr>
                    <a:grpSpLocks noChangeAspect="1"/>
                  </p:cNvGrpSpPr>
                  <p:nvPr/>
                </p:nvGrpSpPr>
                <p:grpSpPr bwMode="auto">
                  <a:xfrm rot="-4304073">
                    <a:off x="2959" y="1337"/>
                    <a:ext cx="87" cy="62"/>
                    <a:chOff x="480" y="3413"/>
                    <a:chExt cx="673" cy="560"/>
                  </a:xfrm>
                </p:grpSpPr>
                <p:sp>
                  <p:nvSpPr>
                    <p:cNvPr id="166" name="Freeform 245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7" name="Freeform 24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53" name="Group 2461"/>
                  <p:cNvGrpSpPr>
                    <a:grpSpLocks noChangeAspect="1"/>
                  </p:cNvGrpSpPr>
                  <p:nvPr/>
                </p:nvGrpSpPr>
                <p:grpSpPr bwMode="auto">
                  <a:xfrm rot="-4304073">
                    <a:off x="2936" y="1406"/>
                    <a:ext cx="87" cy="62"/>
                    <a:chOff x="1054" y="3406"/>
                    <a:chExt cx="677" cy="565"/>
                  </a:xfrm>
                </p:grpSpPr>
                <p:sp>
                  <p:nvSpPr>
                    <p:cNvPr id="157" name="Freeform 246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58" name="Freeform 246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59" name="Freeform 246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60" name="Freeform 246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61" name="Freeform 246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62" name="Freeform 246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63" name="Freeform 246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64" name="Freeform 246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65" name="Freeform 247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54" name="Group 2471"/>
                  <p:cNvGrpSpPr>
                    <a:grpSpLocks noChangeAspect="1"/>
                  </p:cNvGrpSpPr>
                  <p:nvPr/>
                </p:nvGrpSpPr>
                <p:grpSpPr bwMode="auto">
                  <a:xfrm rot="-4304073">
                    <a:off x="2914" y="1477"/>
                    <a:ext cx="86" cy="62"/>
                    <a:chOff x="480" y="3413"/>
                    <a:chExt cx="673" cy="560"/>
                  </a:xfrm>
                </p:grpSpPr>
                <p:sp>
                  <p:nvSpPr>
                    <p:cNvPr id="155" name="Freeform 24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6" name="Freeform 247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01" name="Group 2474"/>
                <p:cNvGrpSpPr>
                  <a:grpSpLocks/>
                </p:cNvGrpSpPr>
                <p:nvPr/>
              </p:nvGrpSpPr>
              <p:grpSpPr bwMode="auto">
                <a:xfrm>
                  <a:off x="3006" y="1239"/>
                  <a:ext cx="101" cy="237"/>
                  <a:chOff x="3016" y="1279"/>
                  <a:chExt cx="101" cy="237"/>
                </a:xfrm>
              </p:grpSpPr>
              <p:grpSp>
                <p:nvGrpSpPr>
                  <p:cNvPr id="129" name="Group 2475"/>
                  <p:cNvGrpSpPr>
                    <a:grpSpLocks noChangeAspect="1"/>
                  </p:cNvGrpSpPr>
                  <p:nvPr/>
                </p:nvGrpSpPr>
                <p:grpSpPr bwMode="auto">
                  <a:xfrm rot="-4350386">
                    <a:off x="3021" y="1372"/>
                    <a:ext cx="90" cy="56"/>
                    <a:chOff x="480" y="3413"/>
                    <a:chExt cx="673" cy="560"/>
                  </a:xfrm>
                </p:grpSpPr>
                <p:sp>
                  <p:nvSpPr>
                    <p:cNvPr id="150" name="Freeform 24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51" name="Freeform 24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30" name="Group 2478"/>
                  <p:cNvGrpSpPr>
                    <a:grpSpLocks noChangeAspect="1"/>
                  </p:cNvGrpSpPr>
                  <p:nvPr/>
                </p:nvGrpSpPr>
                <p:grpSpPr bwMode="auto">
                  <a:xfrm rot="-4350386">
                    <a:off x="3044" y="1297"/>
                    <a:ext cx="91" cy="55"/>
                    <a:chOff x="1054" y="3406"/>
                    <a:chExt cx="677" cy="565"/>
                  </a:xfrm>
                </p:grpSpPr>
                <p:sp>
                  <p:nvSpPr>
                    <p:cNvPr id="141" name="Freeform 24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2" name="Freeform 24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3" name="Freeform 24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4" name="Freeform 24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45" name="Freeform 24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46" name="Freeform 24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47" name="Freeform 24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48" name="Freeform 24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9" name="Freeform 24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31" name="Group 2488"/>
                  <p:cNvGrpSpPr>
                    <a:grpSpLocks noChangeAspect="1"/>
                  </p:cNvGrpSpPr>
                  <p:nvPr/>
                </p:nvGrpSpPr>
                <p:grpSpPr bwMode="auto">
                  <a:xfrm rot="-4350386">
                    <a:off x="2998" y="1442"/>
                    <a:ext cx="92" cy="56"/>
                    <a:chOff x="1054" y="3406"/>
                    <a:chExt cx="677" cy="565"/>
                  </a:xfrm>
                </p:grpSpPr>
                <p:sp>
                  <p:nvSpPr>
                    <p:cNvPr id="132" name="Freeform 24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3" name="Freeform 249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4" name="Freeform 249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5" name="Freeform 249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6" name="Freeform 24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7" name="Freeform 249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8" name="Freeform 249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9" name="Freeform 249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0" name="Freeform 249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02" name="Group 2498"/>
                <p:cNvGrpSpPr>
                  <a:grpSpLocks/>
                </p:cNvGrpSpPr>
                <p:nvPr/>
              </p:nvGrpSpPr>
              <p:grpSpPr bwMode="auto">
                <a:xfrm>
                  <a:off x="3016" y="1314"/>
                  <a:ext cx="132" cy="302"/>
                  <a:chOff x="2109" y="1324"/>
                  <a:chExt cx="132" cy="302"/>
                </a:xfrm>
              </p:grpSpPr>
              <p:grpSp>
                <p:nvGrpSpPr>
                  <p:cNvPr id="103" name="Group 2499"/>
                  <p:cNvGrpSpPr>
                    <a:grpSpLocks noChangeAspect="1"/>
                  </p:cNvGrpSpPr>
                  <p:nvPr/>
                </p:nvGrpSpPr>
                <p:grpSpPr bwMode="auto">
                  <a:xfrm rot="-4304073">
                    <a:off x="2166" y="1337"/>
                    <a:ext cx="87" cy="62"/>
                    <a:chOff x="480" y="3413"/>
                    <a:chExt cx="673" cy="560"/>
                  </a:xfrm>
                </p:grpSpPr>
                <p:sp>
                  <p:nvSpPr>
                    <p:cNvPr id="127" name="Freeform 25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8" name="Freeform 250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04" name="Group 2502"/>
                  <p:cNvGrpSpPr>
                    <a:grpSpLocks noChangeAspect="1"/>
                  </p:cNvGrpSpPr>
                  <p:nvPr/>
                </p:nvGrpSpPr>
                <p:grpSpPr bwMode="auto">
                  <a:xfrm rot="-4304073">
                    <a:off x="2143" y="1406"/>
                    <a:ext cx="87" cy="62"/>
                    <a:chOff x="1054" y="3406"/>
                    <a:chExt cx="677" cy="565"/>
                  </a:xfrm>
                </p:grpSpPr>
                <p:sp>
                  <p:nvSpPr>
                    <p:cNvPr id="118" name="Freeform 250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19" name="Freeform 250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20" name="Freeform 250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21" name="Freeform 250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22" name="Freeform 25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23" name="Freeform 250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24" name="Freeform 250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25" name="Freeform 251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26" name="Freeform 251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05" name="Group 2512"/>
                  <p:cNvGrpSpPr>
                    <a:grpSpLocks noChangeAspect="1"/>
                  </p:cNvGrpSpPr>
                  <p:nvPr/>
                </p:nvGrpSpPr>
                <p:grpSpPr bwMode="auto">
                  <a:xfrm rot="-4304073">
                    <a:off x="2121" y="1477"/>
                    <a:ext cx="86" cy="62"/>
                    <a:chOff x="480" y="3413"/>
                    <a:chExt cx="673" cy="560"/>
                  </a:xfrm>
                </p:grpSpPr>
                <p:sp>
                  <p:nvSpPr>
                    <p:cNvPr id="116" name="Freeform 25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7" name="Freeform 251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06" name="Group 2515"/>
                  <p:cNvGrpSpPr>
                    <a:grpSpLocks noChangeAspect="1"/>
                  </p:cNvGrpSpPr>
                  <p:nvPr/>
                </p:nvGrpSpPr>
                <p:grpSpPr bwMode="auto">
                  <a:xfrm rot="-4304073">
                    <a:off x="2096" y="1552"/>
                    <a:ext cx="87" cy="62"/>
                    <a:chOff x="1054" y="3406"/>
                    <a:chExt cx="677" cy="565"/>
                  </a:xfrm>
                </p:grpSpPr>
                <p:sp>
                  <p:nvSpPr>
                    <p:cNvPr id="107" name="Freeform 251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08" name="Freeform 251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09" name="Freeform 251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10" name="Freeform 251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11" name="Freeform 25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12" name="Freeform 252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13" name="Freeform 252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14" name="Freeform 252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15" name="Freeform 252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sp>
        <p:nvSpPr>
          <p:cNvPr id="1831" name="Freeform 2563"/>
          <p:cNvSpPr>
            <a:spLocks/>
          </p:cNvSpPr>
          <p:nvPr/>
        </p:nvSpPr>
        <p:spPr bwMode="auto">
          <a:xfrm flipH="1">
            <a:off x="1513798" y="2584227"/>
            <a:ext cx="193454" cy="112036"/>
          </a:xfrm>
          <a:custGeom>
            <a:avLst/>
            <a:gdLst>
              <a:gd name="T0" fmla="*/ 11 w 300"/>
              <a:gd name="T1" fmla="*/ 11 h 170"/>
              <a:gd name="T2" fmla="*/ 46 w 300"/>
              <a:gd name="T3" fmla="*/ 46 h 170"/>
              <a:gd name="T4" fmla="*/ 81 w 300"/>
              <a:gd name="T5" fmla="*/ 80 h 170"/>
              <a:gd name="T6" fmla="*/ 124 w 300"/>
              <a:gd name="T7" fmla="*/ 107 h 170"/>
              <a:gd name="T8" fmla="*/ 177 w 300"/>
              <a:gd name="T9" fmla="*/ 124 h 170"/>
              <a:gd name="T10" fmla="*/ 246 w 300"/>
              <a:gd name="T11" fmla="*/ 150 h 170"/>
              <a:gd name="T12" fmla="*/ 273 w 300"/>
              <a:gd name="T13" fmla="*/ 168 h 170"/>
              <a:gd name="T14" fmla="*/ 0 60000 65536"/>
              <a:gd name="T15" fmla="*/ 0 60000 65536"/>
              <a:gd name="T16" fmla="*/ 0 60000 65536"/>
              <a:gd name="T17" fmla="*/ 0 60000 65536"/>
              <a:gd name="T18" fmla="*/ 0 60000 65536"/>
              <a:gd name="T19" fmla="*/ 0 60000 65536"/>
              <a:gd name="T20" fmla="*/ 0 60000 65536"/>
              <a:gd name="T21" fmla="*/ 0 w 300"/>
              <a:gd name="T22" fmla="*/ 0 h 170"/>
              <a:gd name="T23" fmla="*/ 300 w 300"/>
              <a:gd name="T24" fmla="*/ 170 h 1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0" h="170">
                <a:moveTo>
                  <a:pt x="11" y="11"/>
                </a:moveTo>
                <a:cubicBezTo>
                  <a:pt x="32" y="79"/>
                  <a:pt x="0" y="0"/>
                  <a:pt x="46" y="46"/>
                </a:cubicBezTo>
                <a:cubicBezTo>
                  <a:pt x="91" y="91"/>
                  <a:pt x="10" y="59"/>
                  <a:pt x="81" y="80"/>
                </a:cubicBezTo>
                <a:cubicBezTo>
                  <a:pt x="104" y="104"/>
                  <a:pt x="91" y="96"/>
                  <a:pt x="124" y="107"/>
                </a:cubicBezTo>
                <a:cubicBezTo>
                  <a:pt x="142" y="113"/>
                  <a:pt x="177" y="124"/>
                  <a:pt x="177" y="124"/>
                </a:cubicBezTo>
                <a:cubicBezTo>
                  <a:pt x="215" y="164"/>
                  <a:pt x="167" y="121"/>
                  <a:pt x="246" y="150"/>
                </a:cubicBezTo>
                <a:cubicBezTo>
                  <a:pt x="300" y="170"/>
                  <a:pt x="243" y="168"/>
                  <a:pt x="273" y="168"/>
                </a:cubicBezTo>
              </a:path>
            </a:pathLst>
          </a:custGeom>
          <a:noFill/>
          <a:ln w="31750">
            <a:solidFill>
              <a:srgbClr val="2913AD"/>
            </a:solidFill>
            <a:round/>
            <a:headEnd/>
            <a:tailEnd/>
          </a:ln>
        </p:spPr>
        <p:txBody>
          <a:bodyPr/>
          <a:lstStyle/>
          <a:p>
            <a:endParaRPr lang="en-US"/>
          </a:p>
        </p:txBody>
      </p:sp>
      <p:sp>
        <p:nvSpPr>
          <p:cNvPr id="1832" name="Oval 2559"/>
          <p:cNvSpPr>
            <a:spLocks noChangeArrowheads="1"/>
          </p:cNvSpPr>
          <p:nvPr/>
        </p:nvSpPr>
        <p:spPr bwMode="auto">
          <a:xfrm>
            <a:off x="-223913" y="3593888"/>
            <a:ext cx="2998010" cy="476054"/>
          </a:xfrm>
          <a:prstGeom prst="ellipse">
            <a:avLst/>
          </a:prstGeom>
          <a:noFill/>
          <a:ln w="9525">
            <a:noFill/>
            <a:round/>
            <a:headEnd/>
            <a:tailEnd/>
          </a:ln>
        </p:spPr>
        <p:txBody>
          <a:bodyPr wrap="square" lIns="91428" tIns="45714" rIns="91428" bIns="45714" anchor="ctr">
            <a:spAutoFit/>
          </a:bodyPr>
          <a:lstStyle/>
          <a:p>
            <a:pPr algn="ctr"/>
            <a:r>
              <a:rPr lang="en-GB" sz="1600" dirty="0" smtClean="0">
                <a:solidFill>
                  <a:schemeClr val="accent2"/>
                </a:solidFill>
                <a:latin typeface="Segoe UI" pitchFamily="34" charset="0"/>
                <a:ea typeface="Segoe UI" pitchFamily="34" charset="0"/>
                <a:cs typeface="Segoe UI" pitchFamily="34" charset="0"/>
              </a:rPr>
              <a:t>Single molecule</a:t>
            </a:r>
          </a:p>
        </p:txBody>
      </p:sp>
      <p:sp>
        <p:nvSpPr>
          <p:cNvPr id="1833" name="Oval 2560"/>
          <p:cNvSpPr>
            <a:spLocks noChangeArrowheads="1"/>
          </p:cNvSpPr>
          <p:nvPr/>
        </p:nvSpPr>
        <p:spPr bwMode="auto">
          <a:xfrm>
            <a:off x="6454851" y="3593888"/>
            <a:ext cx="3094364" cy="476054"/>
          </a:xfrm>
          <a:prstGeom prst="ellipse">
            <a:avLst/>
          </a:prstGeom>
          <a:noFill/>
          <a:ln w="9525">
            <a:noFill/>
            <a:round/>
            <a:headEnd/>
            <a:tailEnd/>
          </a:ln>
        </p:spPr>
        <p:txBody>
          <a:bodyPr wrap="square" lIns="91428" tIns="45714" rIns="91428" bIns="45714" anchor="ctr">
            <a:spAutoFit/>
          </a:bodyPr>
          <a:lstStyle/>
          <a:p>
            <a:pPr algn="ctr"/>
            <a:r>
              <a:rPr lang="en-GB" sz="1600" dirty="0" smtClean="0">
                <a:solidFill>
                  <a:schemeClr val="accent2"/>
                </a:solidFill>
                <a:latin typeface="Segoe UI" pitchFamily="34" charset="0"/>
                <a:ea typeface="Segoe UI" pitchFamily="34" charset="0"/>
                <a:cs typeface="Segoe UI" pitchFamily="34" charset="0"/>
              </a:rPr>
              <a:t>~1B copies</a:t>
            </a:r>
          </a:p>
        </p:txBody>
      </p:sp>
    </p:spTree>
    <p:extLst>
      <p:ext uri="{BB962C8B-B14F-4D97-AF65-F5344CB8AC3E}">
        <p14:creationId xmlns:p14="http://schemas.microsoft.com/office/powerpoint/2010/main" val="3940093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PCR makes DNA visible (and useful)</a:t>
            </a:r>
            <a:endParaRPr lang="en-US" dirty="0">
              <a:solidFill>
                <a:schemeClr val="tx1"/>
              </a:solidFill>
            </a:endParaRPr>
          </a:p>
        </p:txBody>
      </p:sp>
      <p:pic>
        <p:nvPicPr>
          <p:cNvPr id="2199554" name="Picture 2" descr="https://encrypted-tbn0.gstatic.com/images?q=tbn:ANd9GcSxdA670OzARoFSqLpuQCzNB25C5wutpbd6aq7Bzs1spY4FTrCv8A"/>
          <p:cNvPicPr>
            <a:picLocks noChangeAspect="1" noChangeArrowheads="1"/>
          </p:cNvPicPr>
          <p:nvPr/>
        </p:nvPicPr>
        <p:blipFill>
          <a:blip r:embed="rId2" cstate="print"/>
          <a:srcRect/>
          <a:stretch>
            <a:fillRect/>
          </a:stretch>
        </p:blipFill>
        <p:spPr bwMode="auto">
          <a:xfrm>
            <a:off x="1842248" y="2002398"/>
            <a:ext cx="5890185" cy="3704783"/>
          </a:xfrm>
          <a:prstGeom prst="rect">
            <a:avLst/>
          </a:prstGeom>
          <a:noFill/>
        </p:spPr>
      </p:pic>
    </p:spTree>
    <p:extLst>
      <p:ext uri="{BB962C8B-B14F-4D97-AF65-F5344CB8AC3E}">
        <p14:creationId xmlns:p14="http://schemas.microsoft.com/office/powerpoint/2010/main" val="3790491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lipart_hex"/>
          <p:cNvSpPr>
            <a:spLocks noChangeArrowheads="1"/>
          </p:cNvSpPr>
          <p:nvPr/>
        </p:nvSpPr>
        <p:spPr bwMode="gray">
          <a:xfrm>
            <a:off x="3922678" y="3302596"/>
            <a:ext cx="1737427" cy="1343025"/>
          </a:xfrm>
          <a:prstGeom prst="hexagon">
            <a:avLst>
              <a:gd name="adj" fmla="val 24583"/>
              <a:gd name="vf" fmla="val 115470"/>
            </a:avLst>
          </a:prstGeom>
          <a:solidFill>
            <a:schemeClr val="accent2"/>
          </a:solidFill>
          <a:ln w="9525" algn="ctr">
            <a:solidFill>
              <a:schemeClr val="accent2"/>
            </a:solidFill>
            <a:miter lim="800000"/>
            <a:headEnd type="none" w="lg" len="lg"/>
            <a:tailEnd type="none" w="lg" len="lg"/>
          </a:ln>
        </p:spPr>
        <p:txBody>
          <a:bodyPr wrap="none" tIns="91440" bIns="91440" anchor="ctr"/>
          <a:lstStyle/>
          <a:p>
            <a:pPr algn="ctr"/>
            <a:r>
              <a:rPr lang="en-US" sz="2400" dirty="0" err="1" smtClean="0">
                <a:solidFill>
                  <a:srgbClr val="000000"/>
                </a:solidFill>
                <a:latin typeface="Trebuchet MS" panose="020B0603020202020204" pitchFamily="34" charset="0"/>
                <a:ea typeface="Segoe UI" pitchFamily="34" charset="0"/>
                <a:cs typeface="Segoe UI" pitchFamily="34" charset="0"/>
              </a:rPr>
              <a:t>PCR</a:t>
            </a:r>
            <a:endParaRPr lang="en-US" sz="2400" dirty="0" smtClean="0">
              <a:solidFill>
                <a:srgbClr val="000000"/>
              </a:solidFill>
              <a:latin typeface="Trebuchet MS" panose="020B0603020202020204" pitchFamily="34" charset="0"/>
              <a:ea typeface="Segoe UI" pitchFamily="34" charset="0"/>
              <a:cs typeface="Segoe UI" pitchFamily="34" charset="0"/>
            </a:endParaRPr>
          </a:p>
        </p:txBody>
      </p:sp>
      <p:pic>
        <p:nvPicPr>
          <p:cNvPr id="27" name="Picture 4" descr="A schematic shows three double-stranded DNA molecules against a white background. The sugar-phosphate backbone of the molecule in the middle of the frame is represented as a segmented grey cylinder coiled into a double helical shape. Base pairs are represented as twisted rectangular prisms connecting the two strands and resemble rungs on a ladder, each half of the rungs being a different color, either blue-orange or green-red. The different colors represent the different nucleotide bases that make up each pair. DNA molecules on the lower left and upper right resemble the molecule shown in the center, but are shown only in grey sca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6696" y="3487411"/>
            <a:ext cx="992915" cy="992916"/>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26" name="Object 25"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353159" name="think-cell Slide" r:id="rId6" imgW="270" imgH="270" progId="TCLayout.ActiveDocument.1">
                  <p:embed/>
                </p:oleObj>
              </mc:Choice>
              <mc:Fallback>
                <p:oleObj name="think-cell Slide" r:id="rId6" imgW="270" imgH="270" progId="TCLayout.ActiveDocument.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2" name="clipart_hex"/>
          <p:cNvSpPr>
            <a:spLocks noChangeArrowheads="1"/>
          </p:cNvSpPr>
          <p:nvPr/>
        </p:nvSpPr>
        <p:spPr bwMode="gray">
          <a:xfrm>
            <a:off x="3922678" y="4810721"/>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1" name="clipart_hex"/>
          <p:cNvSpPr>
            <a:spLocks noChangeArrowheads="1"/>
          </p:cNvSpPr>
          <p:nvPr/>
        </p:nvSpPr>
        <p:spPr bwMode="gray">
          <a:xfrm>
            <a:off x="2359147" y="4034433"/>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 name="Title 1"/>
          <p:cNvSpPr>
            <a:spLocks noGrp="1"/>
          </p:cNvSpPr>
          <p:nvPr>
            <p:ph type="title"/>
          </p:nvPr>
        </p:nvSpPr>
        <p:spPr/>
        <p:txBody>
          <a:bodyPr/>
          <a:lstStyle/>
          <a:p>
            <a:r>
              <a:rPr lang="en-US" dirty="0" smtClean="0">
                <a:solidFill>
                  <a:srgbClr val="FFFFFF"/>
                </a:solidFill>
              </a:rPr>
              <a:t>PCR is </a:t>
            </a:r>
            <a:r>
              <a:rPr lang="en-US" dirty="0">
                <a:solidFill>
                  <a:srgbClr val="FFFFFF"/>
                </a:solidFill>
              </a:rPr>
              <a:t>central to biomedical </a:t>
            </a:r>
            <a:r>
              <a:rPr lang="en-US" dirty="0" smtClean="0">
                <a:solidFill>
                  <a:srgbClr val="FFFFFF"/>
                </a:solidFill>
              </a:rPr>
              <a:t>applications</a:t>
            </a:r>
            <a:endParaRPr lang="en-US" sz="1800" dirty="0">
              <a:solidFill>
                <a:schemeClr val="tx1"/>
              </a:solidFill>
            </a:endParaRPr>
          </a:p>
        </p:txBody>
      </p:sp>
      <p:sp>
        <p:nvSpPr>
          <p:cNvPr id="14" name="Text Box 2567"/>
          <p:cNvSpPr txBox="1">
            <a:spLocks noChangeArrowheads="1"/>
          </p:cNvSpPr>
          <p:nvPr/>
        </p:nvSpPr>
        <p:spPr bwMode="auto">
          <a:xfrm>
            <a:off x="3622752" y="6233718"/>
            <a:ext cx="2334465" cy="369332"/>
          </a:xfrm>
          <a:prstGeom prst="rect">
            <a:avLst/>
          </a:prstGeom>
          <a:noFill/>
          <a:ln w="9525">
            <a:noFill/>
            <a:miter lim="800000"/>
            <a:headEnd/>
            <a:tailEnd/>
          </a:ln>
        </p:spPr>
        <p:txBody>
          <a:bodyPr wrap="square">
            <a:spAutoFit/>
          </a:bodyPr>
          <a:lstStyle/>
          <a:p>
            <a:pPr>
              <a:spcBef>
                <a:spcPct val="50000"/>
              </a:spcBef>
            </a:pPr>
            <a:r>
              <a:rPr lang="en-US" sz="1800" dirty="0" smtClean="0">
                <a:latin typeface="Trebuchet MS" panose="020B0603020202020204" pitchFamily="34" charset="0"/>
                <a:ea typeface="Segoe UI" pitchFamily="34" charset="0"/>
                <a:cs typeface="Segoe UI" pitchFamily="34" charset="0"/>
              </a:rPr>
              <a:t>Forensics</a:t>
            </a:r>
          </a:p>
        </p:txBody>
      </p:sp>
      <p:sp>
        <p:nvSpPr>
          <p:cNvPr id="40" name="Text Box 2567"/>
          <p:cNvSpPr txBox="1">
            <a:spLocks noChangeArrowheads="1"/>
          </p:cNvSpPr>
          <p:nvPr/>
        </p:nvSpPr>
        <p:spPr bwMode="auto">
          <a:xfrm>
            <a:off x="973124" y="4064312"/>
            <a:ext cx="2334465" cy="646331"/>
          </a:xfrm>
          <a:prstGeom prst="rect">
            <a:avLst/>
          </a:prstGeom>
          <a:noFill/>
          <a:ln w="9525">
            <a:noFill/>
            <a:miter lim="800000"/>
            <a:headEnd/>
            <a:tailEnd/>
          </a:ln>
        </p:spPr>
        <p:txBody>
          <a:bodyPr wrap="square">
            <a:spAutoFit/>
          </a:bodyPr>
          <a:lstStyle/>
          <a:p>
            <a:pPr algn="l">
              <a:spcBef>
                <a:spcPct val="50000"/>
              </a:spcBef>
            </a:pPr>
            <a:r>
              <a:rPr lang="en-US" sz="1800" dirty="0" smtClean="0">
                <a:latin typeface="Trebuchet MS" panose="020B0603020202020204" pitchFamily="34" charset="0"/>
                <a:ea typeface="Segoe UI" pitchFamily="34" charset="0"/>
                <a:cs typeface="Segoe UI" pitchFamily="34" charset="0"/>
              </a:rPr>
              <a:t>Food and </a:t>
            </a:r>
            <a:br>
              <a:rPr lang="en-US" sz="1800" dirty="0" smtClean="0">
                <a:latin typeface="Trebuchet MS" panose="020B0603020202020204" pitchFamily="34" charset="0"/>
                <a:ea typeface="Segoe UI" pitchFamily="34" charset="0"/>
                <a:cs typeface="Segoe UI" pitchFamily="34" charset="0"/>
              </a:rPr>
            </a:br>
            <a:r>
              <a:rPr lang="en-US" sz="1800" dirty="0" smtClean="0">
                <a:latin typeface="Trebuchet MS" panose="020B0603020202020204" pitchFamily="34" charset="0"/>
                <a:ea typeface="Segoe UI" pitchFamily="34" charset="0"/>
                <a:cs typeface="Segoe UI" pitchFamily="34" charset="0"/>
              </a:rPr>
              <a:t>agriculture</a:t>
            </a:r>
          </a:p>
        </p:txBody>
      </p:sp>
      <p:sp>
        <p:nvSpPr>
          <p:cNvPr id="41" name="Text Box 2567"/>
          <p:cNvSpPr txBox="1">
            <a:spLocks noChangeArrowheads="1"/>
          </p:cNvSpPr>
          <p:nvPr/>
        </p:nvSpPr>
        <p:spPr bwMode="auto">
          <a:xfrm>
            <a:off x="951229" y="2570060"/>
            <a:ext cx="2334465" cy="646331"/>
          </a:xfrm>
          <a:prstGeom prst="rect">
            <a:avLst/>
          </a:prstGeom>
          <a:noFill/>
          <a:ln w="9525">
            <a:noFill/>
            <a:miter lim="800000"/>
            <a:headEnd/>
            <a:tailEnd/>
          </a:ln>
        </p:spPr>
        <p:txBody>
          <a:bodyPr wrap="square">
            <a:spAutoFit/>
          </a:bodyPr>
          <a:lstStyle/>
          <a:p>
            <a:pPr algn="l">
              <a:spcBef>
                <a:spcPct val="50000"/>
              </a:spcBef>
            </a:pPr>
            <a:r>
              <a:rPr lang="en-US" sz="1800" dirty="0" smtClean="0">
                <a:latin typeface="Trebuchet MS" panose="020B0603020202020204" pitchFamily="34" charset="0"/>
                <a:ea typeface="Segoe UI" pitchFamily="34" charset="0"/>
                <a:cs typeface="Segoe UI" pitchFamily="34" charset="0"/>
              </a:rPr>
              <a:t>Consumer </a:t>
            </a:r>
            <a:br>
              <a:rPr lang="en-US" sz="1800" dirty="0" smtClean="0">
                <a:latin typeface="Trebuchet MS" panose="020B0603020202020204" pitchFamily="34" charset="0"/>
                <a:ea typeface="Segoe UI" pitchFamily="34" charset="0"/>
                <a:cs typeface="Segoe UI" pitchFamily="34" charset="0"/>
              </a:rPr>
            </a:br>
            <a:r>
              <a:rPr lang="en-US" sz="1800" dirty="0" smtClean="0">
                <a:latin typeface="Trebuchet MS" panose="020B0603020202020204" pitchFamily="34" charset="0"/>
                <a:ea typeface="Segoe UI" pitchFamily="34" charset="0"/>
                <a:cs typeface="Segoe UI" pitchFamily="34" charset="0"/>
              </a:rPr>
              <a:t>genomics</a:t>
            </a:r>
          </a:p>
        </p:txBody>
      </p:sp>
      <p:sp>
        <p:nvSpPr>
          <p:cNvPr id="42" name="Text Box 2567"/>
          <p:cNvSpPr txBox="1">
            <a:spLocks noChangeArrowheads="1"/>
          </p:cNvSpPr>
          <p:nvPr/>
        </p:nvSpPr>
        <p:spPr bwMode="auto">
          <a:xfrm>
            <a:off x="3077945" y="1170306"/>
            <a:ext cx="3424078" cy="646331"/>
          </a:xfrm>
          <a:prstGeom prst="rect">
            <a:avLst/>
          </a:prstGeom>
          <a:noFill/>
          <a:ln w="9525">
            <a:noFill/>
            <a:miter lim="800000"/>
            <a:headEnd/>
            <a:tailEnd/>
          </a:ln>
        </p:spPr>
        <p:txBody>
          <a:bodyPr wrap="square">
            <a:spAutoFit/>
          </a:bodyPr>
          <a:lstStyle/>
          <a:p>
            <a:pPr>
              <a:spcBef>
                <a:spcPct val="50000"/>
              </a:spcBef>
            </a:pPr>
            <a:r>
              <a:rPr lang="en-US" sz="1800" dirty="0" smtClean="0">
                <a:latin typeface="Trebuchet MS" panose="020B0603020202020204" pitchFamily="34" charset="0"/>
                <a:ea typeface="Segoe UI" pitchFamily="34" charset="0"/>
                <a:cs typeface="Segoe UI" pitchFamily="34" charset="0"/>
              </a:rPr>
              <a:t>Molecular </a:t>
            </a:r>
            <a:br>
              <a:rPr lang="en-US" sz="1800" dirty="0" smtClean="0">
                <a:latin typeface="Trebuchet MS" panose="020B0603020202020204" pitchFamily="34" charset="0"/>
                <a:ea typeface="Segoe UI" pitchFamily="34" charset="0"/>
                <a:cs typeface="Segoe UI" pitchFamily="34" charset="0"/>
              </a:rPr>
            </a:br>
            <a:r>
              <a:rPr lang="en-US" sz="1800" dirty="0" smtClean="0">
                <a:latin typeface="Trebuchet MS" panose="020B0603020202020204" pitchFamily="34" charset="0"/>
                <a:ea typeface="Segoe UI" pitchFamily="34" charset="0"/>
                <a:cs typeface="Segoe UI" pitchFamily="34" charset="0"/>
              </a:rPr>
              <a:t>diagnostics</a:t>
            </a:r>
          </a:p>
        </p:txBody>
      </p:sp>
      <p:sp>
        <p:nvSpPr>
          <p:cNvPr id="43" name="Text Box 2567"/>
          <p:cNvSpPr txBox="1">
            <a:spLocks noChangeArrowheads="1"/>
          </p:cNvSpPr>
          <p:nvPr/>
        </p:nvSpPr>
        <p:spPr bwMode="auto">
          <a:xfrm>
            <a:off x="7266736" y="2570059"/>
            <a:ext cx="2068994" cy="646331"/>
          </a:xfrm>
          <a:prstGeom prst="rect">
            <a:avLst/>
          </a:prstGeom>
          <a:noFill/>
          <a:ln w="9525">
            <a:noFill/>
            <a:miter lim="800000"/>
            <a:headEnd/>
            <a:tailEnd/>
          </a:ln>
        </p:spPr>
        <p:txBody>
          <a:bodyPr wrap="square">
            <a:spAutoFit/>
          </a:bodyPr>
          <a:lstStyle/>
          <a:p>
            <a:pPr algn="l">
              <a:spcBef>
                <a:spcPct val="50000"/>
              </a:spcBef>
            </a:pPr>
            <a:r>
              <a:rPr lang="en-US" sz="1800" dirty="0" smtClean="0">
                <a:latin typeface="Trebuchet MS" panose="020B0603020202020204" pitchFamily="34" charset="0"/>
                <a:ea typeface="Segoe UI" pitchFamily="34" charset="0"/>
                <a:cs typeface="Segoe UI" pitchFamily="34" charset="0"/>
              </a:rPr>
              <a:t>Personalized medicine</a:t>
            </a:r>
          </a:p>
        </p:txBody>
      </p:sp>
      <p:sp>
        <p:nvSpPr>
          <p:cNvPr id="51" name="Text Box 2567"/>
          <p:cNvSpPr txBox="1">
            <a:spLocks noChangeArrowheads="1"/>
          </p:cNvSpPr>
          <p:nvPr/>
        </p:nvSpPr>
        <p:spPr bwMode="auto">
          <a:xfrm>
            <a:off x="7266736" y="4064311"/>
            <a:ext cx="1597046" cy="646331"/>
          </a:xfrm>
          <a:prstGeom prst="rect">
            <a:avLst/>
          </a:prstGeom>
          <a:noFill/>
          <a:ln w="9525">
            <a:noFill/>
            <a:miter lim="800000"/>
            <a:headEnd/>
            <a:tailEnd/>
          </a:ln>
        </p:spPr>
        <p:txBody>
          <a:bodyPr wrap="square">
            <a:spAutoFit/>
          </a:bodyPr>
          <a:lstStyle/>
          <a:p>
            <a:pPr algn="l">
              <a:spcBef>
                <a:spcPct val="50000"/>
              </a:spcBef>
            </a:pPr>
            <a:r>
              <a:rPr lang="en-US" sz="1800" dirty="0" smtClean="0">
                <a:latin typeface="Trebuchet MS" panose="020B0603020202020204" pitchFamily="34" charset="0"/>
                <a:ea typeface="Segoe UI" pitchFamily="34" charset="0"/>
                <a:cs typeface="Segoe UI" pitchFamily="34" charset="0"/>
              </a:rPr>
              <a:t>Human evolution</a:t>
            </a:r>
          </a:p>
        </p:txBody>
      </p:sp>
      <p:sp>
        <p:nvSpPr>
          <p:cNvPr id="19" name="clipart_hex"/>
          <p:cNvSpPr>
            <a:spLocks noChangeArrowheads="1"/>
          </p:cNvSpPr>
          <p:nvPr/>
        </p:nvSpPr>
        <p:spPr bwMode="gray">
          <a:xfrm>
            <a:off x="2359147" y="2572346"/>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dirty="0">
                <a:solidFill>
                  <a:srgbClr val="000000"/>
                </a:solidFill>
                <a:latin typeface="Trebuchet MS" panose="020B0603020202020204" pitchFamily="34" charset="0"/>
                <a:cs typeface="Arial" pitchFamily="34" charset="0"/>
              </a:rPr>
              <a:t>Text</a:t>
            </a:r>
          </a:p>
        </p:txBody>
      </p:sp>
      <p:sp>
        <p:nvSpPr>
          <p:cNvPr id="23" name="clipart_hex"/>
          <p:cNvSpPr>
            <a:spLocks noChangeArrowheads="1"/>
          </p:cNvSpPr>
          <p:nvPr/>
        </p:nvSpPr>
        <p:spPr bwMode="gray">
          <a:xfrm>
            <a:off x="5490825" y="2572346"/>
            <a:ext cx="1737428" cy="1343025"/>
          </a:xfrm>
          <a:prstGeom prst="hexagon">
            <a:avLst>
              <a:gd name="adj" fmla="val 24584"/>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4" name="clipart_hex"/>
          <p:cNvSpPr>
            <a:spLocks noChangeArrowheads="1"/>
          </p:cNvSpPr>
          <p:nvPr/>
        </p:nvSpPr>
        <p:spPr bwMode="gray">
          <a:xfrm>
            <a:off x="5490825" y="4034433"/>
            <a:ext cx="1737428" cy="1343025"/>
          </a:xfrm>
          <a:prstGeom prst="hexagon">
            <a:avLst>
              <a:gd name="adj" fmla="val 24584"/>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5" name="clipart_hex"/>
          <p:cNvSpPr>
            <a:spLocks noChangeArrowheads="1"/>
          </p:cNvSpPr>
          <p:nvPr/>
        </p:nvSpPr>
        <p:spPr bwMode="gray">
          <a:xfrm>
            <a:off x="3922678" y="1794471"/>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pic>
        <p:nvPicPr>
          <p:cNvPr id="2208776" name="Picture 8" descr="https://encrypted-tbn1.gstatic.com/images?q=tbn:ANd9GcQ5_ycGApVV1I_77-eNd-sTKkmtmMq2rhpqpZJwpIHToEeM2-Vx"/>
          <p:cNvPicPr>
            <a:picLocks noChangeAspect="1" noChangeArrowheads="1"/>
          </p:cNvPicPr>
          <p:nvPr/>
        </p:nvPicPr>
        <p:blipFill>
          <a:blip r:embed="rId8" cstate="print"/>
          <a:srcRect/>
          <a:stretch>
            <a:fillRect/>
          </a:stretch>
        </p:blipFill>
        <p:spPr bwMode="auto">
          <a:xfrm>
            <a:off x="4208959" y="1905570"/>
            <a:ext cx="1162053" cy="1162053"/>
          </a:xfrm>
          <a:prstGeom prst="rect">
            <a:avLst/>
          </a:prstGeom>
          <a:noFill/>
        </p:spPr>
      </p:pic>
      <p:pic>
        <p:nvPicPr>
          <p:cNvPr id="2208778" name="Picture 10" descr="https://encrypted-tbn1.gstatic.com/images?q=tbn:ANd9GcSg5ejDS140fe6zx29or-Z7nKBETA-N_85u9UE6PNDvBxzk1Xc8xg"/>
          <p:cNvPicPr>
            <a:picLocks noChangeAspect="1" noChangeArrowheads="1"/>
          </p:cNvPicPr>
          <p:nvPr/>
        </p:nvPicPr>
        <p:blipFill>
          <a:blip r:embed="rId9" cstate="print"/>
          <a:srcRect l="2550" t="2999" r="7091" b="19378"/>
          <a:stretch>
            <a:fillRect/>
          </a:stretch>
        </p:blipFill>
        <p:spPr bwMode="auto">
          <a:xfrm>
            <a:off x="4267200" y="4885899"/>
            <a:ext cx="1050026" cy="1187355"/>
          </a:xfrm>
          <a:prstGeom prst="rect">
            <a:avLst/>
          </a:prstGeom>
          <a:noFill/>
        </p:spPr>
      </p:pic>
      <p:pic>
        <p:nvPicPr>
          <p:cNvPr id="2291714" name="Picture 2" descr="http://images.nationalgeographic.com/wpf/media-live/photos/000/178/cache/human-genome-ten-years-in_17889_600x450.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0794" r="11993"/>
          <a:stretch/>
        </p:blipFill>
        <p:spPr bwMode="auto">
          <a:xfrm>
            <a:off x="2688945" y="2801279"/>
            <a:ext cx="1127652" cy="945118"/>
          </a:xfrm>
          <a:prstGeom prst="rect">
            <a:avLst/>
          </a:prstGeom>
          <a:noFill/>
          <a:extLst>
            <a:ext uri="{909E8E84-426E-40dd-AFC4-6F175D3DCCD1}">
              <a14:hiddenFill xmlns="" xmlns:a14="http://schemas.microsoft.com/office/drawing/2010/main">
                <a:solidFill>
                  <a:srgbClr val="FFFFFF"/>
                </a:solidFill>
              </a14:hiddenFill>
            </a:ext>
          </a:extLst>
        </p:spPr>
      </p:pic>
      <p:pic>
        <p:nvPicPr>
          <p:cNvPr id="2291732" name="Picture 20" descr="http://venturebeat.files.wordpress.com/2013/01/time2012.jpe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09246" y="2647126"/>
            <a:ext cx="919979" cy="1222038"/>
          </a:xfrm>
          <a:prstGeom prst="rect">
            <a:avLst/>
          </a:prstGeom>
          <a:noFill/>
          <a:extLst>
            <a:ext uri="{909E8E84-426E-40dd-AFC4-6F175D3DCCD1}">
              <a14:hiddenFill xmlns="" xmlns:a14="http://schemas.microsoft.com/office/drawing/2010/main">
                <a:solidFill>
                  <a:srgbClr val="FFFFFF"/>
                </a:solidFill>
              </a14:hiddenFill>
            </a:ext>
          </a:extLst>
        </p:spPr>
      </p:pic>
      <p:pic>
        <p:nvPicPr>
          <p:cNvPr id="2291736" name="Picture 24" descr="http://media.npr.org/assets/img/2012/06/01/human-evolution_wide-23e1b8e7a3d02eeb594a58edb14e21f5bdc817bd-s6-c30.jpg"/>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rcRect l="2179" t="3699" r="37968" b="1334"/>
          <a:stretch/>
        </p:blipFill>
        <p:spPr bwMode="auto">
          <a:xfrm>
            <a:off x="5825614" y="4247534"/>
            <a:ext cx="1076633" cy="958645"/>
          </a:xfrm>
          <a:prstGeom prst="rect">
            <a:avLst/>
          </a:prstGeom>
          <a:noFill/>
          <a:extLst>
            <a:ext uri="{909E8E84-426E-40dd-AFC4-6F175D3DCCD1}">
              <a14:hiddenFill xmlns="" xmlns:a14="http://schemas.microsoft.com/office/drawing/2010/main">
                <a:solidFill>
                  <a:srgbClr val="FFFFFF"/>
                </a:solidFill>
              </a14:hiddenFill>
            </a:ext>
          </a:extLst>
        </p:spPr>
      </p:pic>
      <p:pic>
        <p:nvPicPr>
          <p:cNvPr id="29" name="Picture 28"/>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l="13574" t="6586" r="26989" b="17740"/>
          <a:stretch/>
        </p:blipFill>
        <p:spPr>
          <a:xfrm>
            <a:off x="2654036" y="4231177"/>
            <a:ext cx="1163710" cy="988254"/>
          </a:xfrm>
          <a:prstGeom prst="rect">
            <a:avLst/>
          </a:prstGeom>
        </p:spPr>
      </p:pic>
    </p:spTree>
    <p:extLst>
      <p:ext uri="{BB962C8B-B14F-4D97-AF65-F5344CB8AC3E}">
        <p14:creationId xmlns:p14="http://schemas.microsoft.com/office/powerpoint/2010/main" val="27473323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329954" y="1572618"/>
            <a:ext cx="5029200" cy="4878259"/>
          </a:xfrm>
          <a:prstGeom prst="rect">
            <a:avLst/>
          </a:prstGeom>
        </p:spPr>
        <p:txBody>
          <a:bodyPr wrap="square">
            <a:spAutoFit/>
          </a:bodyPr>
          <a:lstStyle/>
          <a:p>
            <a:pPr marL="114300" lvl="1" algn="l">
              <a:spcBef>
                <a:spcPts val="600"/>
              </a:spcBef>
              <a:spcAft>
                <a:spcPts val="0"/>
              </a:spcAft>
              <a:buClr>
                <a:schemeClr val="accent2"/>
              </a:buClr>
              <a:buSzPct val="100000"/>
            </a:pPr>
            <a:r>
              <a:rPr lang="en-US" sz="1800" dirty="0" smtClean="0">
                <a:latin typeface="Segoe UI" pitchFamily="34" charset="0"/>
                <a:ea typeface="Segoe UI" pitchFamily="34" charset="0"/>
                <a:cs typeface="Segoe UI" pitchFamily="34" charset="0"/>
              </a:rPr>
              <a:t>Outbreak of </a:t>
            </a:r>
            <a:r>
              <a:rPr lang="en-US" sz="1800" i="1" dirty="0" smtClean="0">
                <a:latin typeface="Segoe UI" pitchFamily="34" charset="0"/>
                <a:ea typeface="Segoe UI" pitchFamily="34" charset="0"/>
                <a:cs typeface="Segoe UI" pitchFamily="34" charset="0"/>
              </a:rPr>
              <a:t>E. coli </a:t>
            </a:r>
            <a:r>
              <a:rPr lang="en-US" sz="1800" dirty="0" smtClean="0">
                <a:latin typeface="Segoe UI" pitchFamily="34" charset="0"/>
                <a:ea typeface="Segoe UI" pitchFamily="34" charset="0"/>
                <a:cs typeface="Segoe UI" pitchFamily="34" charset="0"/>
              </a:rPr>
              <a:t>in ground beef</a:t>
            </a:r>
          </a:p>
          <a:p>
            <a:pPr marL="806450" lvl="2" indent="-234950" algn="l">
              <a:spcBef>
                <a:spcPts val="600"/>
              </a:spcBef>
              <a:spcAft>
                <a:spcPts val="0"/>
              </a:spcAft>
              <a:buClr>
                <a:schemeClr val="accent2"/>
              </a:buClr>
              <a:buSzPct val="100000"/>
              <a:buFont typeface="Wingdings" panose="05000000000000000000" pitchFamily="2" charset="2"/>
              <a:buChar char="§"/>
            </a:pPr>
            <a:r>
              <a:rPr lang="en-US" sz="1600" b="0" dirty="0" smtClean="0">
                <a:latin typeface="Segoe UI" pitchFamily="34" charset="0"/>
                <a:ea typeface="Segoe UI" pitchFamily="34" charset="0"/>
                <a:cs typeface="Segoe UI" pitchFamily="34" charset="0"/>
              </a:rPr>
              <a:t>Dozens of victims nationwide</a:t>
            </a:r>
          </a:p>
          <a:p>
            <a:pPr marL="349250" lvl="1" indent="-234950" algn="l">
              <a:spcBef>
                <a:spcPts val="600"/>
              </a:spcBef>
              <a:spcAft>
                <a:spcPts val="0"/>
              </a:spcAft>
              <a:buClr>
                <a:schemeClr val="accent2"/>
              </a:buClr>
              <a:buSzPct val="100000"/>
              <a:buFont typeface="Wingdings" panose="05000000000000000000" pitchFamily="2" charset="2"/>
              <a:buChar char="§"/>
            </a:pPr>
            <a:endParaRPr lang="en-US" sz="1800" b="0" dirty="0">
              <a:latin typeface="Segoe UI" pitchFamily="34" charset="0"/>
              <a:ea typeface="Segoe UI" pitchFamily="34" charset="0"/>
              <a:cs typeface="Segoe UI" pitchFamily="34" charset="0"/>
            </a:endParaRPr>
          </a:p>
          <a:p>
            <a:pPr marL="114300" lvl="1" algn="l">
              <a:spcBef>
                <a:spcPts val="600"/>
              </a:spcBef>
              <a:spcAft>
                <a:spcPts val="0"/>
              </a:spcAft>
              <a:buClr>
                <a:schemeClr val="accent2"/>
              </a:buClr>
              <a:buSzPct val="100000"/>
            </a:pPr>
            <a:r>
              <a:rPr lang="en-US" sz="1800" dirty="0" smtClean="0">
                <a:latin typeface="Segoe UI" pitchFamily="34" charset="0"/>
                <a:ea typeface="Segoe UI" pitchFamily="34" charset="0"/>
                <a:cs typeface="Segoe UI" pitchFamily="34" charset="0"/>
              </a:rPr>
              <a:t>Ongoing USDA investigation</a:t>
            </a:r>
          </a:p>
          <a:p>
            <a:pPr marL="806450" lvl="2" indent="-234950" algn="l">
              <a:spcBef>
                <a:spcPts val="600"/>
              </a:spcBef>
              <a:spcAft>
                <a:spcPts val="0"/>
              </a:spcAft>
              <a:buClr>
                <a:schemeClr val="accent2"/>
              </a:buClr>
              <a:buSzPct val="100000"/>
              <a:buFont typeface="Wingdings" panose="05000000000000000000" pitchFamily="2" charset="2"/>
              <a:buChar char="§"/>
            </a:pPr>
            <a:r>
              <a:rPr lang="en-US" sz="1600" b="0" dirty="0" smtClean="0">
                <a:latin typeface="Segoe UI" pitchFamily="34" charset="0"/>
                <a:ea typeface="Segoe UI" pitchFamily="34" charset="0"/>
                <a:cs typeface="Segoe UI" pitchFamily="34" charset="0"/>
              </a:rPr>
              <a:t>Search for culprit meat processing plant</a:t>
            </a:r>
          </a:p>
          <a:p>
            <a:pPr marL="806450" lvl="2" indent="-234950" algn="l">
              <a:spcBef>
                <a:spcPts val="600"/>
              </a:spcBef>
              <a:spcAft>
                <a:spcPts val="0"/>
              </a:spcAft>
              <a:buClr>
                <a:schemeClr val="accent2"/>
              </a:buClr>
              <a:buSzPct val="100000"/>
              <a:buFont typeface="Wingdings" panose="05000000000000000000" pitchFamily="2" charset="2"/>
              <a:buChar char="§"/>
            </a:pPr>
            <a:r>
              <a:rPr lang="en-US" sz="1600" b="0" dirty="0" smtClean="0">
                <a:latin typeface="Segoe UI" pitchFamily="34" charset="0"/>
                <a:ea typeface="Segoe UI" pitchFamily="34" charset="0"/>
                <a:cs typeface="Segoe UI" pitchFamily="34" charset="0"/>
              </a:rPr>
              <a:t>Test DNA samples for </a:t>
            </a:r>
            <a:r>
              <a:rPr lang="en-US" sz="1600" b="0" i="1" dirty="0" smtClean="0">
                <a:latin typeface="Segoe UI" pitchFamily="34" charset="0"/>
                <a:ea typeface="Segoe UI" pitchFamily="34" charset="0"/>
                <a:cs typeface="Segoe UI" pitchFamily="34" charset="0"/>
              </a:rPr>
              <a:t>E. coli </a:t>
            </a:r>
            <a:r>
              <a:rPr lang="en-US" sz="1600" b="0" dirty="0" smtClean="0">
                <a:latin typeface="Segoe UI" pitchFamily="34" charset="0"/>
                <a:ea typeface="Segoe UI" pitchFamily="34" charset="0"/>
                <a:cs typeface="Segoe UI" pitchFamily="34" charset="0"/>
              </a:rPr>
              <a:t>O157:H7</a:t>
            </a:r>
          </a:p>
          <a:p>
            <a:pPr marL="349250" lvl="1" indent="-234950" algn="l">
              <a:spcBef>
                <a:spcPts val="600"/>
              </a:spcBef>
              <a:spcAft>
                <a:spcPts val="0"/>
              </a:spcAft>
              <a:buClr>
                <a:schemeClr val="accent2"/>
              </a:buClr>
              <a:buSzPct val="100000"/>
              <a:buFont typeface="Wingdings" panose="05000000000000000000" pitchFamily="2" charset="2"/>
              <a:buChar char="§"/>
            </a:pPr>
            <a:endParaRPr lang="en-US" sz="1800" b="0" dirty="0" smtClean="0">
              <a:latin typeface="Segoe UI" pitchFamily="34" charset="0"/>
              <a:ea typeface="Segoe UI" pitchFamily="34" charset="0"/>
              <a:cs typeface="Segoe UI" pitchFamily="34" charset="0"/>
            </a:endParaRPr>
          </a:p>
          <a:p>
            <a:pPr marL="114300" lvl="1" algn="l">
              <a:spcBef>
                <a:spcPts val="600"/>
              </a:spcBef>
              <a:spcAft>
                <a:spcPts val="0"/>
              </a:spcAft>
              <a:buClr>
                <a:schemeClr val="accent2"/>
              </a:buClr>
              <a:buSzPct val="100000"/>
            </a:pPr>
            <a:r>
              <a:rPr lang="en-US" sz="1800" dirty="0" smtClean="0">
                <a:latin typeface="Segoe UI" pitchFamily="34" charset="0"/>
                <a:ea typeface="Segoe UI" pitchFamily="34" charset="0"/>
                <a:cs typeface="Segoe UI" pitchFamily="34" charset="0"/>
              </a:rPr>
              <a:t>Use of core biotechnology techniques</a:t>
            </a:r>
            <a:endParaRPr lang="en-US" sz="1600" dirty="0" smtClean="0">
              <a:latin typeface="Segoe UI" pitchFamily="34" charset="0"/>
              <a:ea typeface="Segoe UI" pitchFamily="34" charset="0"/>
              <a:cs typeface="Segoe UI" pitchFamily="34" charset="0"/>
            </a:endParaRPr>
          </a:p>
          <a:p>
            <a:pPr marL="800100" lvl="1" indent="-342900" algn="l">
              <a:lnSpc>
                <a:spcPct val="115000"/>
              </a:lnSpc>
              <a:spcBef>
                <a:spcPts val="0"/>
              </a:spcBef>
              <a:spcAft>
                <a:spcPts val="0"/>
              </a:spcAft>
              <a:buFont typeface="Symbol" panose="05050102010706020507" pitchFamily="18" charset="2"/>
              <a:buChar char=""/>
            </a:pPr>
            <a:r>
              <a:rPr lang="en-US" sz="1600" b="0" dirty="0" smtClean="0">
                <a:latin typeface="Segoe UI" pitchFamily="34" charset="0"/>
                <a:ea typeface="Segoe UI" pitchFamily="34" charset="0"/>
                <a:cs typeface="Segoe UI" pitchFamily="34" charset="0"/>
              </a:rPr>
              <a:t>PCR</a:t>
            </a:r>
          </a:p>
          <a:p>
            <a:pPr marL="800100" lvl="1" indent="-342900" algn="l">
              <a:lnSpc>
                <a:spcPct val="115000"/>
              </a:lnSpc>
              <a:spcBef>
                <a:spcPts val="0"/>
              </a:spcBef>
              <a:spcAft>
                <a:spcPts val="0"/>
              </a:spcAft>
              <a:buFont typeface="Symbol" panose="05050102010706020507" pitchFamily="18" charset="2"/>
              <a:buChar char=""/>
            </a:pPr>
            <a:r>
              <a:rPr lang="en-US" sz="1600" b="0" dirty="0" smtClean="0">
                <a:latin typeface="Segoe UI" pitchFamily="34" charset="0"/>
                <a:ea typeface="Segoe UI" pitchFamily="34" charset="0"/>
                <a:cs typeface="Segoe UI" pitchFamily="34" charset="0"/>
              </a:rPr>
              <a:t>Restriction digest</a:t>
            </a:r>
          </a:p>
          <a:p>
            <a:pPr marL="800100" lvl="1" indent="-342900" algn="l">
              <a:lnSpc>
                <a:spcPct val="115000"/>
              </a:lnSpc>
              <a:spcBef>
                <a:spcPts val="0"/>
              </a:spcBef>
              <a:spcAft>
                <a:spcPts val="0"/>
              </a:spcAft>
              <a:buFont typeface="Symbol" panose="05050102010706020507" pitchFamily="18" charset="2"/>
              <a:buChar char=""/>
            </a:pPr>
            <a:r>
              <a:rPr lang="en-US" sz="1600" b="0" dirty="0" smtClean="0">
                <a:latin typeface="Segoe UI" pitchFamily="34" charset="0"/>
                <a:ea typeface="Segoe UI" pitchFamily="34" charset="0"/>
                <a:cs typeface="Segoe UI" pitchFamily="34" charset="0"/>
              </a:rPr>
              <a:t>DNA electrophoresis</a:t>
            </a:r>
          </a:p>
          <a:p>
            <a:pPr marL="349250" lvl="1" indent="-234950" algn="l">
              <a:spcBef>
                <a:spcPts val="600"/>
              </a:spcBef>
              <a:spcAft>
                <a:spcPts val="0"/>
              </a:spcAft>
              <a:buClr>
                <a:schemeClr val="accent2"/>
              </a:buClr>
              <a:buSzPct val="100000"/>
              <a:buFont typeface="Wingdings" panose="05000000000000000000" pitchFamily="2" charset="2"/>
              <a:buChar char="§"/>
            </a:pPr>
            <a:endParaRPr lang="en-US" sz="1800" b="0" dirty="0" smtClean="0">
              <a:latin typeface="Segoe UI" pitchFamily="34" charset="0"/>
              <a:ea typeface="Segoe UI" pitchFamily="34" charset="0"/>
              <a:cs typeface="Segoe UI" pitchFamily="34" charset="0"/>
            </a:endParaRPr>
          </a:p>
          <a:p>
            <a:pPr marL="114300" lvl="1" algn="l">
              <a:spcBef>
                <a:spcPts val="600"/>
              </a:spcBef>
              <a:spcAft>
                <a:spcPts val="0"/>
              </a:spcAft>
              <a:buClr>
                <a:schemeClr val="accent2"/>
              </a:buClr>
              <a:buSzPct val="100000"/>
            </a:pPr>
            <a:r>
              <a:rPr lang="en-US" sz="1800" dirty="0" smtClean="0">
                <a:latin typeface="Segoe UI" pitchFamily="34" charset="0"/>
                <a:ea typeface="Segoe UI" pitchFamily="34" charset="0"/>
                <a:cs typeface="Segoe UI" pitchFamily="34" charset="0"/>
              </a:rPr>
              <a:t>Demonstration of real-world impact</a:t>
            </a:r>
          </a:p>
          <a:p>
            <a:pPr marL="800100" lvl="1" indent="-342900" algn="l">
              <a:lnSpc>
                <a:spcPct val="115000"/>
              </a:lnSpc>
              <a:spcBef>
                <a:spcPts val="0"/>
              </a:spcBef>
              <a:spcAft>
                <a:spcPts val="0"/>
              </a:spcAft>
              <a:buFont typeface="Symbol" panose="05050102010706020507" pitchFamily="18" charset="2"/>
              <a:buChar char=""/>
            </a:pPr>
            <a:r>
              <a:rPr lang="en-US" sz="1600" b="0" dirty="0" smtClean="0">
                <a:latin typeface="Segoe UI" panose="020B0502040204020203" pitchFamily="34" charset="0"/>
                <a:ea typeface="Segoe UI" panose="020B0502040204020203" pitchFamily="34" charset="0"/>
                <a:cs typeface="Segoe UI" panose="020B0502040204020203" pitchFamily="34" charset="0"/>
              </a:rPr>
              <a:t>DNA in public health / surveillance</a:t>
            </a:r>
          </a:p>
          <a:p>
            <a:pPr marL="800100" lvl="1" indent="-342900" algn="l">
              <a:lnSpc>
                <a:spcPct val="115000"/>
              </a:lnSpc>
              <a:spcBef>
                <a:spcPts val="0"/>
              </a:spcBef>
              <a:spcAft>
                <a:spcPts val="0"/>
              </a:spcAft>
              <a:buFont typeface="Symbol" panose="05050102010706020507" pitchFamily="18" charset="2"/>
              <a:buChar char=""/>
            </a:pPr>
            <a:r>
              <a:rPr lang="en-US" sz="1600" b="0" dirty="0" smtClean="0">
                <a:latin typeface="Segoe UI" panose="020B0502040204020203" pitchFamily="34" charset="0"/>
                <a:ea typeface="Segoe UI" panose="020B0502040204020203" pitchFamily="34" charset="0"/>
                <a:cs typeface="Segoe UI" panose="020B0502040204020203" pitchFamily="34" charset="0"/>
              </a:rPr>
              <a:t>Biotechnology </a:t>
            </a:r>
            <a:r>
              <a:rPr lang="en-US" sz="1600" b="0" dirty="0">
                <a:latin typeface="Segoe UI" panose="020B0502040204020203" pitchFamily="34" charset="0"/>
                <a:ea typeface="Segoe UI" panose="020B0502040204020203" pitchFamily="34" charset="0"/>
                <a:cs typeface="Segoe UI" panose="020B0502040204020203" pitchFamily="34" charset="0"/>
              </a:rPr>
              <a:t>in </a:t>
            </a:r>
            <a:r>
              <a:rPr lang="en-US" sz="1600" b="0" dirty="0" smtClean="0">
                <a:latin typeface="Segoe UI" panose="020B0502040204020203" pitchFamily="34" charset="0"/>
                <a:ea typeface="Segoe UI" panose="020B0502040204020203" pitchFamily="34" charset="0"/>
                <a:cs typeface="Segoe UI" panose="020B0502040204020203" pitchFamily="34" charset="0"/>
              </a:rPr>
              <a:t>food industry</a:t>
            </a:r>
          </a:p>
        </p:txBody>
      </p:sp>
      <p:sp>
        <p:nvSpPr>
          <p:cNvPr id="4" name="Title 3"/>
          <p:cNvSpPr>
            <a:spLocks noGrp="1"/>
          </p:cNvSpPr>
          <p:nvPr>
            <p:ph type="title"/>
          </p:nvPr>
        </p:nvSpPr>
        <p:spPr/>
        <p:txBody>
          <a:bodyPr/>
          <a:lstStyle/>
          <a:p>
            <a:r>
              <a:rPr lang="en-US" dirty="0">
                <a:solidFill>
                  <a:schemeClr val="tx1"/>
                </a:solidFill>
              </a:rPr>
              <a:t>We will use DNA technology to solve a real-world problem</a:t>
            </a:r>
            <a:endParaRPr lang="en-US" dirty="0">
              <a:solidFill>
                <a:schemeClr val="tx1"/>
              </a:solidFill>
              <a:latin typeface="Segoe UI" panose="020B0502040204020203" pitchFamily="34" charset="0"/>
              <a:ea typeface="Segoe UI" panose="020B0502040204020203" pitchFamily="34" charset="0"/>
              <a:cs typeface="Segoe UI" panose="020B0502040204020203"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r="1942"/>
          <a:stretch/>
        </p:blipFill>
        <p:spPr>
          <a:xfrm>
            <a:off x="642742" y="1572618"/>
            <a:ext cx="3593082" cy="4667234"/>
          </a:xfrm>
          <a:prstGeom prst="rect">
            <a:avLst/>
          </a:prstGeom>
        </p:spPr>
      </p:pic>
    </p:spTree>
    <p:extLst>
      <p:ext uri="{BB962C8B-B14F-4D97-AF65-F5344CB8AC3E}">
        <p14:creationId xmlns:p14="http://schemas.microsoft.com/office/powerpoint/2010/main" val="21193676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p:txBody>
          <a:bodyPr/>
          <a:lstStyle/>
          <a:p>
            <a:r>
              <a:rPr lang="en-US"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Scientists work hard at detecting foodborne pathogens</a:t>
            </a:r>
            <a:endParaRPr lang="en-US" dirty="0">
              <a:solidFill>
                <a:schemeClr val="tx1"/>
              </a:solidFill>
              <a:latin typeface="Segoe UI" panose="020B0502040204020203" pitchFamily="34" charset="0"/>
              <a:ea typeface="Segoe UI" panose="020B0502040204020203" pitchFamily="34" charset="0"/>
              <a:cs typeface="Segoe UI" panose="020B0502040204020203" pitchFamily="34" charset="0"/>
            </a:endParaRPr>
          </a:p>
        </p:txBody>
      </p:sp>
      <p:pic>
        <p:nvPicPr>
          <p:cNvPr id="8" name="Picture 7"/>
          <p:cNvPicPr>
            <a:picLocks noChangeAspect="1"/>
          </p:cNvPicPr>
          <p:nvPr/>
        </p:nvPicPr>
        <p:blipFill>
          <a:blip r:embed="rId2"/>
          <a:stretch>
            <a:fillRect/>
          </a:stretch>
        </p:blipFill>
        <p:spPr>
          <a:xfrm>
            <a:off x="3962400" y="1318092"/>
            <a:ext cx="4343400" cy="3038475"/>
          </a:xfrm>
          <a:prstGeom prst="rect">
            <a:avLst/>
          </a:prstGeom>
        </p:spPr>
      </p:pic>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l="5927" r="4854"/>
          <a:stretch/>
        </p:blipFill>
        <p:spPr>
          <a:xfrm>
            <a:off x="5108405" y="2837330"/>
            <a:ext cx="4072965" cy="3581400"/>
          </a:xfrm>
          <a:prstGeom prst="rect">
            <a:avLst/>
          </a:prstGeom>
        </p:spPr>
      </p:pic>
      <p:sp>
        <p:nvSpPr>
          <p:cNvPr id="5" name="Rectangle 4"/>
          <p:cNvSpPr/>
          <p:nvPr/>
        </p:nvSpPr>
        <p:spPr>
          <a:xfrm>
            <a:off x="428626" y="1390757"/>
            <a:ext cx="3321963" cy="5078313"/>
          </a:xfrm>
          <a:prstGeom prst="rect">
            <a:avLst/>
          </a:prstGeom>
        </p:spPr>
        <p:txBody>
          <a:bodyPr wrap="square">
            <a:spAutoFit/>
          </a:bodyPr>
          <a:lstStyle/>
          <a:p>
            <a:pPr marL="285750" indent="-285750" algn="l">
              <a:buFont typeface="Arial" panose="020B0604020202020204" pitchFamily="34" charset="0"/>
              <a:buChar char="•"/>
            </a:pPr>
            <a:r>
              <a:rPr lang="en-US" sz="1800" b="0" dirty="0" smtClean="0">
                <a:latin typeface="Segoe UI" panose="020B0502040204020203" pitchFamily="34" charset="0"/>
                <a:ea typeface="Segoe UI" panose="020B0502040204020203" pitchFamily="34" charset="0"/>
                <a:cs typeface="Segoe UI" panose="020B0502040204020203" pitchFamily="34" charset="0"/>
              </a:rPr>
              <a:t>Most </a:t>
            </a:r>
            <a:r>
              <a:rPr lang="en-US" sz="1800" b="0" i="1" dirty="0" smtClean="0">
                <a:latin typeface="Segoe UI" panose="020B0502040204020203" pitchFamily="34" charset="0"/>
                <a:ea typeface="Segoe UI" panose="020B0502040204020203" pitchFamily="34" charset="0"/>
                <a:cs typeface="Segoe UI" panose="020B0502040204020203" pitchFamily="34" charset="0"/>
              </a:rPr>
              <a:t>Escherichia coli </a:t>
            </a:r>
            <a:r>
              <a:rPr lang="en-US" sz="1800" b="0" dirty="0" smtClean="0">
                <a:latin typeface="Segoe UI" panose="020B0502040204020203" pitchFamily="34" charset="0"/>
                <a:ea typeface="Segoe UI" panose="020B0502040204020203" pitchFamily="34" charset="0"/>
                <a:cs typeface="Segoe UI" panose="020B0502040204020203" pitchFamily="34" charset="0"/>
              </a:rPr>
              <a:t>are harmless and live in our gut</a:t>
            </a:r>
            <a:endParaRPr lang="en-US" sz="1800" b="0"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endParaRPr lang="en-US" sz="1800" b="0" dirty="0" smtClean="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800" b="0" dirty="0" smtClean="0">
                <a:latin typeface="Segoe UI" panose="020B0502040204020203" pitchFamily="34" charset="0"/>
                <a:ea typeface="Segoe UI" panose="020B0502040204020203" pitchFamily="34" charset="0"/>
                <a:cs typeface="Segoe UI" panose="020B0502040204020203" pitchFamily="34" charset="0"/>
              </a:rPr>
              <a:t>Pathogenic strains can be serotyped by O/H antigens</a:t>
            </a:r>
          </a:p>
          <a:p>
            <a:pPr marL="285750" indent="-285750" algn="l">
              <a:buFont typeface="Arial" panose="020B0604020202020204" pitchFamily="34" charset="0"/>
              <a:buChar char="•"/>
            </a:pPr>
            <a:endParaRPr lang="en-US" sz="1800" b="0"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800" b="0" dirty="0" smtClean="0">
                <a:latin typeface="Segoe UI" panose="020B0502040204020203" pitchFamily="34" charset="0"/>
                <a:ea typeface="Segoe UI" panose="020B0502040204020203" pitchFamily="34" charset="0"/>
                <a:cs typeface="Segoe UI" panose="020B0502040204020203" pitchFamily="34" charset="0"/>
              </a:rPr>
              <a:t>0157:H7 strains can cause severe hemorrhagic diarrhea</a:t>
            </a:r>
          </a:p>
          <a:p>
            <a:pPr marL="285750" indent="-285750" algn="l">
              <a:buFont typeface="Arial" panose="020B0604020202020204" pitchFamily="34" charset="0"/>
              <a:buChar char="•"/>
            </a:pPr>
            <a:endParaRPr lang="en-US" sz="1800" b="0"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800" b="0" dirty="0" smtClean="0">
                <a:latin typeface="Segoe UI" panose="020B0502040204020203" pitchFamily="34" charset="0"/>
                <a:ea typeface="Segoe UI" panose="020B0502040204020203" pitchFamily="34" charset="0"/>
                <a:cs typeface="Segoe UI" panose="020B0502040204020203" pitchFamily="34" charset="0"/>
              </a:rPr>
              <a:t>Complications can </a:t>
            </a:r>
            <a:r>
              <a:rPr lang="en-US" sz="1800" b="0" dirty="0">
                <a:latin typeface="Segoe UI" panose="020B0502040204020203" pitchFamily="34" charset="0"/>
                <a:ea typeface="Segoe UI" panose="020B0502040204020203" pitchFamily="34" charset="0"/>
                <a:cs typeface="Segoe UI" panose="020B0502040204020203" pitchFamily="34" charset="0"/>
              </a:rPr>
              <a:t>cause </a:t>
            </a:r>
            <a:r>
              <a:rPr lang="en-US" sz="1800" b="0" dirty="0" smtClean="0">
                <a:latin typeface="Segoe UI" panose="020B0502040204020203" pitchFamily="34" charset="0"/>
                <a:ea typeface="Segoe UI" panose="020B0502040204020203" pitchFamily="34" charset="0"/>
                <a:cs typeface="Segoe UI" panose="020B0502040204020203" pitchFamily="34" charset="0"/>
              </a:rPr>
              <a:t>kidney damage and eventually, death</a:t>
            </a:r>
          </a:p>
          <a:p>
            <a:pPr marL="285750" indent="-285750" algn="l">
              <a:buFont typeface="Arial" panose="020B0604020202020204" pitchFamily="34" charset="0"/>
              <a:buChar char="•"/>
            </a:pPr>
            <a:endParaRPr lang="en-US" sz="1800" b="0" dirty="0" smtClean="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800" b="0" dirty="0" smtClean="0">
                <a:latin typeface="Segoe UI" panose="020B0502040204020203" pitchFamily="34" charset="0"/>
                <a:ea typeface="Segoe UI" panose="020B0502040204020203" pitchFamily="34" charset="0"/>
                <a:cs typeface="Segoe UI" panose="020B0502040204020203" pitchFamily="34" charset="0"/>
              </a:rPr>
              <a:t>Bacterial culture and antigen detection can be slow and fairly insensitive</a:t>
            </a:r>
          </a:p>
          <a:p>
            <a:pPr marL="285750" indent="-285750" algn="l">
              <a:buFont typeface="Arial" panose="020B0604020202020204" pitchFamily="34" charset="0"/>
              <a:buChar char="•"/>
            </a:pPr>
            <a:endParaRPr lang="en-US" sz="1800" b="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7475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Outbreaks are a serious public health concern</a:t>
            </a:r>
            <a:endParaRPr lang="en-US" dirty="0"/>
          </a:p>
        </p:txBody>
      </p:sp>
      <p:sp>
        <p:nvSpPr>
          <p:cNvPr id="5" name="Rectangle 4"/>
          <p:cNvSpPr/>
          <p:nvPr/>
        </p:nvSpPr>
        <p:spPr>
          <a:xfrm>
            <a:off x="5238300" y="1645159"/>
            <a:ext cx="3931101" cy="5016758"/>
          </a:xfrm>
          <a:prstGeom prst="rect">
            <a:avLst/>
          </a:prstGeom>
        </p:spPr>
        <p:txBody>
          <a:bodyPr wrap="square">
            <a:spAutoFit/>
          </a:bodyPr>
          <a:lstStyle/>
          <a:p>
            <a:pPr marL="285750" indent="-285750" algn="l">
              <a:buFont typeface="Arial" panose="020B0604020202020204" pitchFamily="34" charset="0"/>
              <a:buChar char="•"/>
            </a:pPr>
            <a:r>
              <a:rPr lang="en-US" sz="1600" b="0" dirty="0" smtClean="0">
                <a:latin typeface="Segoe UI" panose="020B0502040204020203" pitchFamily="34" charset="0"/>
                <a:ea typeface="Segoe UI" panose="020B0502040204020203" pitchFamily="34" charset="0"/>
                <a:cs typeface="Segoe UI" panose="020B0502040204020203" pitchFamily="34" charset="0"/>
              </a:rPr>
              <a:t>Outbreaks of </a:t>
            </a:r>
            <a:r>
              <a:rPr lang="en-US" sz="1600" b="0" i="1" dirty="0" smtClean="0">
                <a:latin typeface="Segoe UI" panose="020B0502040204020203" pitchFamily="34" charset="0"/>
                <a:ea typeface="Segoe UI" panose="020B0502040204020203" pitchFamily="34" charset="0"/>
                <a:cs typeface="Segoe UI" panose="020B0502040204020203" pitchFamily="34" charset="0"/>
              </a:rPr>
              <a:t>E</a:t>
            </a:r>
            <a:r>
              <a:rPr lang="en-US" sz="1600" b="0" i="1" dirty="0">
                <a:latin typeface="Segoe UI" panose="020B0502040204020203" pitchFamily="34" charset="0"/>
                <a:ea typeface="Segoe UI" panose="020B0502040204020203" pitchFamily="34" charset="0"/>
                <a:cs typeface="Segoe UI" panose="020B0502040204020203" pitchFamily="34" charset="0"/>
              </a:rPr>
              <a:t>. coli</a:t>
            </a:r>
            <a:r>
              <a:rPr lang="en-US" sz="1600" b="0" dirty="0">
                <a:latin typeface="Segoe UI" panose="020B0502040204020203" pitchFamily="34" charset="0"/>
                <a:ea typeface="Segoe UI" panose="020B0502040204020203" pitchFamily="34" charset="0"/>
                <a:cs typeface="Segoe UI" panose="020B0502040204020203" pitchFamily="34" charset="0"/>
              </a:rPr>
              <a:t> </a:t>
            </a:r>
            <a:r>
              <a:rPr lang="en-US" sz="1600" b="0" dirty="0" smtClean="0">
                <a:latin typeface="Segoe UI" panose="020B0502040204020203" pitchFamily="34" charset="0"/>
                <a:ea typeface="Segoe UI" panose="020B0502040204020203" pitchFamily="34" charset="0"/>
                <a:cs typeface="Segoe UI" panose="020B0502040204020203" pitchFamily="34" charset="0"/>
              </a:rPr>
              <a:t>O157:H7 occur</a:t>
            </a:r>
          </a:p>
          <a:p>
            <a:pPr marL="742950" lvl="1" indent="-285750" algn="l">
              <a:buFont typeface="Arial" panose="020B0604020202020204" pitchFamily="34" charset="0"/>
              <a:buChar char="•"/>
            </a:pPr>
            <a:r>
              <a:rPr lang="en-US" sz="1600" i="1" dirty="0">
                <a:latin typeface="Segoe UI" panose="020B0502040204020203" pitchFamily="34" charset="0"/>
                <a:ea typeface="Segoe UI" panose="020B0502040204020203" pitchFamily="34" charset="0"/>
                <a:cs typeface="Segoe UI" panose="020B0502040204020203" pitchFamily="34" charset="0"/>
              </a:rPr>
              <a:t>E</a:t>
            </a:r>
            <a:r>
              <a:rPr lang="en-US" sz="1600" i="1" dirty="0" smtClean="0">
                <a:latin typeface="Segoe UI" panose="020B0502040204020203" pitchFamily="34" charset="0"/>
                <a:ea typeface="Segoe UI" panose="020B0502040204020203" pitchFamily="34" charset="0"/>
                <a:cs typeface="Segoe UI" panose="020B0502040204020203" pitchFamily="34" charset="0"/>
              </a:rPr>
              <a:t>very year</a:t>
            </a:r>
            <a:endParaRPr lang="en-US" sz="1600" i="1"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endParaRPr lang="en-US" sz="1600" b="0" dirty="0" smtClean="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600" b="0" dirty="0" smtClean="0">
                <a:latin typeface="Segoe UI" panose="020B0502040204020203" pitchFamily="34" charset="0"/>
                <a:ea typeface="Segoe UI" panose="020B0502040204020203" pitchFamily="34" charset="0"/>
                <a:cs typeface="Segoe UI" panose="020B0502040204020203" pitchFamily="34" charset="0"/>
              </a:rPr>
              <a:t>A single outbreak can last </a:t>
            </a:r>
          </a:p>
          <a:p>
            <a:pPr marL="742950" lvl="1" indent="-285750" algn="l">
              <a:buFont typeface="Arial" panose="020B0604020202020204" pitchFamily="34" charset="0"/>
              <a:buChar char="•"/>
            </a:pPr>
            <a:r>
              <a:rPr lang="en-US" sz="1600" i="1" dirty="0">
                <a:latin typeface="Segoe UI" panose="020B0502040204020203" pitchFamily="34" charset="0"/>
                <a:ea typeface="Segoe UI" panose="020B0502040204020203" pitchFamily="34" charset="0"/>
                <a:cs typeface="Segoe UI" panose="020B0502040204020203" pitchFamily="34" charset="0"/>
              </a:rPr>
              <a:t>S</a:t>
            </a:r>
            <a:r>
              <a:rPr lang="en-US" sz="1600" i="1" dirty="0" smtClean="0">
                <a:latin typeface="Segoe UI" panose="020B0502040204020203" pitchFamily="34" charset="0"/>
                <a:ea typeface="Segoe UI" panose="020B0502040204020203" pitchFamily="34" charset="0"/>
                <a:cs typeface="Segoe UI" panose="020B0502040204020203" pitchFamily="34" charset="0"/>
              </a:rPr>
              <a:t>everal months </a:t>
            </a:r>
          </a:p>
          <a:p>
            <a:pPr marL="285750" indent="-285750" algn="l">
              <a:buFont typeface="Arial" panose="020B0604020202020204" pitchFamily="34" charset="0"/>
              <a:buChar char="•"/>
            </a:pPr>
            <a:endParaRPr lang="en-US" sz="1600" b="0" dirty="0">
              <a:latin typeface="Segoe UI" panose="020B0502040204020203" pitchFamily="34" charset="0"/>
              <a:ea typeface="Segoe UI" panose="020B0502040204020203" pitchFamily="34" charset="0"/>
              <a:cs typeface="Segoe UI" panose="020B0502040204020203" pitchFamily="34" charset="0"/>
            </a:endParaRPr>
          </a:p>
          <a:p>
            <a:pPr marL="283464" indent="-283464" algn="l">
              <a:spcBef>
                <a:spcPts val="0"/>
              </a:spcBef>
              <a:spcAft>
                <a:spcPts val="0"/>
              </a:spcAft>
              <a:buSzPts val="1600"/>
              <a:buFont typeface="Arial" panose="020B0604020202020204" pitchFamily="34" charset="0"/>
              <a:buChar char="•"/>
            </a:pPr>
            <a:r>
              <a:rPr lang="en-US" sz="1600" b="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O157:H7 infection results </a:t>
            </a:r>
            <a:r>
              <a:rPr lang="en-US" sz="1600" b="0" dirty="0">
                <a:solidFill>
                  <a:srgbClr val="FFFFFF"/>
                </a:solidFill>
                <a:latin typeface="Segoe UI" panose="020B0502040204020203" pitchFamily="34" charset="0"/>
                <a:ea typeface="Segoe UI" panose="020B0502040204020203" pitchFamily="34" charset="0"/>
                <a:cs typeface="Segoe UI" panose="020B0502040204020203" pitchFamily="34" charset="0"/>
              </a:rPr>
              <a:t>in </a:t>
            </a:r>
            <a:endParaRPr lang="en-US" sz="1600" b="0" dirty="0" smtClean="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marL="740664" lvl="1" indent="-283464" algn="l">
              <a:spcBef>
                <a:spcPts val="0"/>
              </a:spcBef>
              <a:spcAft>
                <a:spcPts val="0"/>
              </a:spcAft>
              <a:buSzPts val="1600"/>
              <a:buFont typeface="Arial" panose="020B0604020202020204" pitchFamily="34" charset="0"/>
              <a:buChar char="•"/>
            </a:pPr>
            <a:r>
              <a:rPr lang="en-US" sz="1600" i="1"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2,100 </a:t>
            </a:r>
            <a:r>
              <a:rPr lang="en-US" sz="1600" i="1" dirty="0">
                <a:solidFill>
                  <a:srgbClr val="FFFFFF"/>
                </a:solidFill>
                <a:latin typeface="Segoe UI" panose="020B0502040204020203" pitchFamily="34" charset="0"/>
                <a:ea typeface="Segoe UI" panose="020B0502040204020203" pitchFamily="34" charset="0"/>
                <a:cs typeface="Segoe UI" panose="020B0502040204020203" pitchFamily="34" charset="0"/>
              </a:rPr>
              <a:t>hospitalizations </a:t>
            </a:r>
            <a:r>
              <a:rPr lang="en-US" sz="1600" b="0" i="1"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annually</a:t>
            </a:r>
            <a:endParaRPr lang="en-US" sz="1600" b="0" i="1"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endParaRPr lang="en-US" sz="1600" b="0"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600" b="0" dirty="0" smtClean="0">
                <a:latin typeface="Segoe UI" panose="020B0502040204020203" pitchFamily="34" charset="0"/>
                <a:ea typeface="Segoe UI" panose="020B0502040204020203" pitchFamily="34" charset="0"/>
                <a:cs typeface="Segoe UI" panose="020B0502040204020203" pitchFamily="34" charset="0"/>
              </a:rPr>
              <a:t>A single outbreak can lead to </a:t>
            </a:r>
            <a:r>
              <a:rPr lang="en-US" sz="1600" dirty="0" smtClean="0">
                <a:latin typeface="Segoe UI" panose="020B0502040204020203" pitchFamily="34" charset="0"/>
                <a:ea typeface="Segoe UI" panose="020B0502040204020203" pitchFamily="34" charset="0"/>
                <a:cs typeface="Segoe UI" panose="020B0502040204020203" pitchFamily="34" charset="0"/>
              </a:rPr>
              <a:t>recalls of millions </a:t>
            </a:r>
            <a:r>
              <a:rPr lang="en-US" sz="1600" b="0" dirty="0" smtClean="0">
                <a:latin typeface="Segoe UI" panose="020B0502040204020203" pitchFamily="34" charset="0"/>
                <a:ea typeface="Segoe UI" panose="020B0502040204020203" pitchFamily="34" charset="0"/>
                <a:cs typeface="Segoe UI" panose="020B0502040204020203" pitchFamily="34" charset="0"/>
              </a:rPr>
              <a:t>of pounds of food</a:t>
            </a:r>
          </a:p>
          <a:p>
            <a:pPr marL="285750" indent="-285750" algn="l">
              <a:buFont typeface="Arial" panose="020B0604020202020204" pitchFamily="34" charset="0"/>
              <a:buChar char="•"/>
            </a:pPr>
            <a:endParaRPr lang="en-US" sz="1600" b="0" dirty="0" smtClean="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600" dirty="0" smtClean="0">
                <a:latin typeface="Segoe UI" panose="020B0502040204020203" pitchFamily="34" charset="0"/>
                <a:ea typeface="Segoe UI" panose="020B0502040204020203" pitchFamily="34" charset="0"/>
                <a:cs typeface="Segoe UI" panose="020B0502040204020203" pitchFamily="34" charset="0"/>
              </a:rPr>
              <a:t>PCR analysis </a:t>
            </a:r>
            <a:r>
              <a:rPr lang="en-US" sz="1600" b="0" dirty="0" smtClean="0">
                <a:latin typeface="Segoe UI" panose="020B0502040204020203" pitchFamily="34" charset="0"/>
                <a:ea typeface="Segoe UI" panose="020B0502040204020203" pitchFamily="34" charset="0"/>
                <a:cs typeface="Segoe UI" panose="020B0502040204020203" pitchFamily="34" charset="0"/>
              </a:rPr>
              <a:t>can serve to detect and stop the spread of infection</a:t>
            </a:r>
          </a:p>
          <a:p>
            <a:pPr marL="285750" indent="-285750" algn="l">
              <a:buFont typeface="Arial" panose="020B0604020202020204" pitchFamily="34" charset="0"/>
              <a:buChar char="•"/>
            </a:pPr>
            <a:endParaRPr lang="en-US" sz="1600" b="0"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600" dirty="0" smtClean="0">
                <a:latin typeface="Segoe UI" panose="020B0502040204020203" pitchFamily="34" charset="0"/>
                <a:ea typeface="Segoe UI" panose="020B0502040204020203" pitchFamily="34" charset="0"/>
                <a:cs typeface="Segoe UI" panose="020B0502040204020203" pitchFamily="34" charset="0"/>
              </a:rPr>
              <a:t>Why is PCR useful?</a:t>
            </a:r>
          </a:p>
          <a:p>
            <a:pPr marL="740664" lvl="1" indent="-283464" algn="l">
              <a:spcBef>
                <a:spcPts val="0"/>
              </a:spcBef>
              <a:spcAft>
                <a:spcPts val="0"/>
              </a:spcAft>
              <a:buSzPts val="1600"/>
              <a:buFont typeface="Arial" panose="020B0604020202020204" pitchFamily="34" charset="0"/>
              <a:buChar char="•"/>
            </a:pPr>
            <a:r>
              <a:rPr lang="en-US" sz="1600" b="0" dirty="0">
                <a:solidFill>
                  <a:srgbClr val="FFFFFF"/>
                </a:solidFill>
                <a:latin typeface="Segoe UI" panose="020B0502040204020203" pitchFamily="34" charset="0"/>
                <a:ea typeface="Segoe UI" panose="020B0502040204020203" pitchFamily="34" charset="0"/>
                <a:cs typeface="Segoe UI" panose="020B0502040204020203" pitchFamily="34" charset="0"/>
              </a:rPr>
              <a:t>PCR is ideal for </a:t>
            </a:r>
            <a:r>
              <a:rPr lang="en-US" sz="1600" b="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fast detection </a:t>
            </a:r>
            <a:r>
              <a:rPr lang="en-US" sz="1600" b="0" dirty="0">
                <a:solidFill>
                  <a:srgbClr val="FFFFFF"/>
                </a:solidFill>
                <a:latin typeface="Segoe UI" panose="020B0502040204020203" pitchFamily="34" charset="0"/>
                <a:ea typeface="Segoe UI" panose="020B0502040204020203" pitchFamily="34" charset="0"/>
                <a:cs typeface="Segoe UI" panose="020B0502040204020203" pitchFamily="34" charset="0"/>
              </a:rPr>
              <a:t>of low concentrations of </a:t>
            </a:r>
            <a:r>
              <a:rPr lang="en-US" sz="1600" b="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organisms</a:t>
            </a:r>
          </a:p>
          <a:p>
            <a:pPr marL="740664" lvl="1" indent="-283464" algn="l">
              <a:spcBef>
                <a:spcPts val="0"/>
              </a:spcBef>
              <a:spcAft>
                <a:spcPts val="0"/>
              </a:spcAft>
              <a:buSzPts val="1600"/>
              <a:buFont typeface="Arial" panose="020B0604020202020204" pitchFamily="34" charset="0"/>
              <a:buChar char="•"/>
            </a:pPr>
            <a:r>
              <a:rPr lang="en-US" sz="1600" b="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e.g</a:t>
            </a:r>
            <a:r>
              <a:rPr lang="en-US" sz="1600" b="0" dirty="0">
                <a:solidFill>
                  <a:srgbClr val="FFFFFF"/>
                </a:solidFill>
                <a:latin typeface="Segoe UI" panose="020B0502040204020203" pitchFamily="34" charset="0"/>
                <a:ea typeface="Segoe UI" panose="020B0502040204020203" pitchFamily="34" charset="0"/>
                <a:cs typeface="Segoe UI" panose="020B0502040204020203" pitchFamily="34" charset="0"/>
              </a:rPr>
              <a:t>.,  15 cells per g </a:t>
            </a:r>
            <a:endParaRPr lang="en-US" sz="1600" b="0" dirty="0">
              <a:latin typeface="Segoe UI" panose="020B0502040204020203" pitchFamily="34" charset="0"/>
              <a:ea typeface="Segoe UI" panose="020B0502040204020203" pitchFamily="34" charset="0"/>
              <a:cs typeface="Segoe UI" panose="020B0502040204020203" pitchFamily="34" charset="0"/>
            </a:endParaRPr>
          </a:p>
          <a:p>
            <a:pPr marL="742950" lvl="1" indent="-285750" algn="l">
              <a:buFont typeface="Arial" panose="020B0604020202020204" pitchFamily="34" charset="0"/>
              <a:buChar char="•"/>
            </a:pPr>
            <a:endParaRPr lang="en-US" sz="1600" dirty="0" smtClean="0">
              <a:latin typeface="Segoe UI" panose="020B0502040204020203" pitchFamily="34" charset="0"/>
              <a:ea typeface="Segoe UI" panose="020B0502040204020203" pitchFamily="34" charset="0"/>
              <a:cs typeface="Segoe UI" panose="020B0502040204020203" pitchFamily="34" charset="0"/>
            </a:endParaRPr>
          </a:p>
        </p:txBody>
      </p:sp>
      <p:sp>
        <p:nvSpPr>
          <p:cNvPr id="6" name="Rectangle 5"/>
          <p:cNvSpPr/>
          <p:nvPr/>
        </p:nvSpPr>
        <p:spPr>
          <a:xfrm>
            <a:off x="357877" y="6010495"/>
            <a:ext cx="4632577" cy="369332"/>
          </a:xfrm>
          <a:prstGeom prst="rect">
            <a:avLst/>
          </a:prstGeom>
        </p:spPr>
        <p:txBody>
          <a:bodyPr wrap="square">
            <a:spAutoFit/>
          </a:bodyPr>
          <a:lstStyle/>
          <a:p>
            <a:pPr algn="l"/>
            <a:r>
              <a:rPr lang="en-US" sz="900" b="0" dirty="0" smtClean="0"/>
              <a:t>Source: http</a:t>
            </a:r>
            <a:r>
              <a:rPr lang="en-US" sz="900" b="0" dirty="0"/>
              <a:t>://</a:t>
            </a:r>
            <a:r>
              <a:rPr lang="en-US" sz="900" b="0" dirty="0" smtClean="0"/>
              <a:t>www.cdc.gov/ecoli/general/index.html#what_shiga and http</a:t>
            </a:r>
            <a:r>
              <a:rPr lang="en-US" sz="900" b="0" dirty="0"/>
              <a:t>://www.cdc.gov/ecoli/outbreaks.html</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0710" y="1586654"/>
            <a:ext cx="4777590" cy="3946241"/>
          </a:xfrm>
          <a:prstGeom prst="rect">
            <a:avLst/>
          </a:prstGeom>
        </p:spPr>
      </p:pic>
    </p:spTree>
    <p:extLst>
      <p:ext uri="{BB962C8B-B14F-4D97-AF65-F5344CB8AC3E}">
        <p14:creationId xmlns:p14="http://schemas.microsoft.com/office/powerpoint/2010/main" val="266930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fade">
                                      <p:cBhvr>
                                        <p:cTn id="16" dur="500"/>
                                        <p:tgtEl>
                                          <p:spTgt spid="5">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Effect transition="in" filter="fade">
                                      <p:cBhvr>
                                        <p:cTn id="25" dur="500"/>
                                        <p:tgtEl>
                                          <p:spTgt spid="5">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9" end="9"/>
                                            </p:txEl>
                                          </p:spTgt>
                                        </p:tgtEl>
                                        <p:attrNameLst>
                                          <p:attrName>style.visibility</p:attrName>
                                        </p:attrNameLst>
                                      </p:cBhvr>
                                      <p:to>
                                        <p:strVal val="visible"/>
                                      </p:to>
                                    </p:set>
                                    <p:animEffect transition="in" filter="fade">
                                      <p:cBhvr>
                                        <p:cTn id="30" dur="500"/>
                                        <p:tgtEl>
                                          <p:spTgt spid="5">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animEffect transition="in" filter="fade">
                                      <p:cBhvr>
                                        <p:cTn id="35" dur="500"/>
                                        <p:tgtEl>
                                          <p:spTgt spid="5">
                                            <p:txEl>
                                              <p:pRg st="11" end="1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
                                            <p:txEl>
                                              <p:pRg st="13" end="13"/>
                                            </p:txEl>
                                          </p:spTgt>
                                        </p:tgtEl>
                                        <p:attrNameLst>
                                          <p:attrName>style.visibility</p:attrName>
                                        </p:attrNameLst>
                                      </p:cBhvr>
                                      <p:to>
                                        <p:strVal val="visible"/>
                                      </p:to>
                                    </p:set>
                                    <p:animEffect transition="in" filter="fade">
                                      <p:cBhvr>
                                        <p:cTn id="40" dur="500"/>
                                        <p:tgtEl>
                                          <p:spTgt spid="5">
                                            <p:txEl>
                                              <p:pRg st="13" end="1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
                                            <p:txEl>
                                              <p:pRg st="14" end="14"/>
                                            </p:txEl>
                                          </p:spTgt>
                                        </p:tgtEl>
                                        <p:attrNameLst>
                                          <p:attrName>style.visibility</p:attrName>
                                        </p:attrNameLst>
                                      </p:cBhvr>
                                      <p:to>
                                        <p:strVal val="visible"/>
                                      </p:to>
                                    </p:set>
                                    <p:animEffect transition="in" filter="fade">
                                      <p:cBhvr>
                                        <p:cTn id="45" dur="500"/>
                                        <p:tgtEl>
                                          <p:spTgt spid="5">
                                            <p:txEl>
                                              <p:pRg st="14" end="1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
                                            <p:txEl>
                                              <p:pRg st="15" end="15"/>
                                            </p:txEl>
                                          </p:spTgt>
                                        </p:tgtEl>
                                        <p:attrNameLst>
                                          <p:attrName>style.visibility</p:attrName>
                                        </p:attrNameLst>
                                      </p:cBhvr>
                                      <p:to>
                                        <p:strVal val="visible"/>
                                      </p:to>
                                    </p:set>
                                    <p:animEffect transition="in" filter="fade">
                                      <p:cBhvr>
                                        <p:cTn id="50" dur="500"/>
                                        <p:tgtEl>
                                          <p:spTgt spid="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4154" r="40595" b="11214"/>
          <a:stretch/>
        </p:blipFill>
        <p:spPr>
          <a:xfrm>
            <a:off x="957543" y="1089213"/>
            <a:ext cx="7729257" cy="5459505"/>
          </a:xfrm>
          <a:prstGeom prst="rect">
            <a:avLst/>
          </a:prstGeom>
        </p:spPr>
      </p:pic>
      <p:sp>
        <p:nvSpPr>
          <p:cNvPr id="3" name="Title 3"/>
          <p:cNvSpPr txBox="1">
            <a:spLocks/>
          </p:cNvSpPr>
          <p:nvPr/>
        </p:nvSpPr>
        <p:spPr>
          <a:xfrm>
            <a:off x="374033" y="226019"/>
            <a:ext cx="8740775" cy="895350"/>
          </a:xfrm>
          <a:prstGeom prst="rect">
            <a:avLst/>
          </a:prstGeom>
          <a:noFill/>
          <a:ln>
            <a:noFill/>
          </a:ln>
        </p:spPr>
        <p:txBody>
          <a:bodyPr/>
          <a:lstStyle/>
          <a:p>
            <a:pPr lvl="0" algn="l">
              <a:defRPr/>
            </a:pPr>
            <a:endParaRPr lang="en-US" sz="2400" b="0" kern="0" dirty="0" smtClean="0">
              <a:latin typeface="Segoe UI" pitchFamily="34" charset="0"/>
              <a:ea typeface="Segoe UI" pitchFamily="34" charset="0"/>
              <a:cs typeface="Segoe UI" pitchFamily="34" charset="0"/>
            </a:endParaRPr>
          </a:p>
          <a:p>
            <a:pPr lvl="0" algn="l">
              <a:defRPr/>
            </a:pPr>
            <a:r>
              <a:rPr lang="en-US" sz="2400" b="0" kern="0" dirty="0" smtClean="0">
                <a:latin typeface="Segoe UI" pitchFamily="34" charset="0"/>
                <a:ea typeface="Segoe UI" pitchFamily="34" charset="0"/>
                <a:cs typeface="Segoe UI" pitchFamily="34" charset="0"/>
              </a:rPr>
              <a:t>In the news</a:t>
            </a:r>
            <a:endParaRPr lang="en-US" sz="1800" b="0" kern="0" dirty="0" smtClean="0">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3041251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How biotechnology can help</a:t>
            </a:r>
            <a:endParaRPr lang="en-US" dirty="0">
              <a:solidFill>
                <a:schemeClr val="tx1"/>
              </a:solidFill>
            </a:endParaRPr>
          </a:p>
        </p:txBody>
      </p:sp>
      <p:grpSp>
        <p:nvGrpSpPr>
          <p:cNvPr id="14" name="Group 13"/>
          <p:cNvGrpSpPr/>
          <p:nvPr/>
        </p:nvGrpSpPr>
        <p:grpSpPr>
          <a:xfrm>
            <a:off x="1095539" y="3912488"/>
            <a:ext cx="7406941" cy="1012745"/>
            <a:chOff x="1095539" y="3617353"/>
            <a:chExt cx="7406941" cy="1012745"/>
          </a:xfrm>
        </p:grpSpPr>
        <p:cxnSp>
          <p:nvCxnSpPr>
            <p:cNvPr id="4" name="Straight Connector 3"/>
            <p:cNvCxnSpPr/>
            <p:nvPr/>
          </p:nvCxnSpPr>
          <p:spPr bwMode="auto">
            <a:xfrm>
              <a:off x="2927534" y="3936260"/>
              <a:ext cx="5574946" cy="0"/>
            </a:xfrm>
            <a:prstGeom prst="line">
              <a:avLst/>
            </a:prstGeom>
            <a:solidFill>
              <a:schemeClr val="accent1"/>
            </a:solidFill>
            <a:ln w="9525" cap="flat" cmpd="sng" algn="ctr">
              <a:solidFill>
                <a:schemeClr val="accent1"/>
              </a:solidFill>
              <a:prstDash val="solid"/>
              <a:round/>
              <a:headEnd type="none" w="med" len="med"/>
              <a:tailEnd type="none" w="med" len="med"/>
            </a:ln>
            <a:effectLst/>
          </p:spPr>
        </p:cxnSp>
        <p:sp>
          <p:nvSpPr>
            <p:cNvPr id="5" name="Rectangle 4"/>
            <p:cNvSpPr/>
            <p:nvPr/>
          </p:nvSpPr>
          <p:spPr>
            <a:xfrm>
              <a:off x="1095539" y="3617353"/>
              <a:ext cx="1610716" cy="1012745"/>
            </a:xfrm>
            <a:prstGeom prst="rect">
              <a:avLst/>
            </a:prstGeom>
          </p:spPr>
          <p:txBody>
            <a:bodyPr wrap="square" lIns="0" tIns="0" rIns="0" bIns="0">
              <a:noAutofit/>
            </a:bodyPr>
            <a:lstStyle/>
            <a:p>
              <a:pPr marL="0" marR="0" algn="ctr" fontAlgn="base">
                <a:spcBef>
                  <a:spcPts val="0"/>
                </a:spcBef>
                <a:spcAft>
                  <a:spcPts val="0"/>
                </a:spcAft>
              </a:pPr>
              <a:r>
                <a:rPr lang="en-US" sz="1600" i="1" kern="1200" dirty="0" err="1" smtClean="0">
                  <a:effectLst/>
                  <a:latin typeface="Segoe UI" panose="020B0502040204020203" pitchFamily="34" charset="0"/>
                  <a:ea typeface="Segoe UI" panose="020B0502040204020203" pitchFamily="34" charset="0"/>
                </a:rPr>
                <a:t>fliC</a:t>
              </a:r>
              <a:r>
                <a:rPr lang="en-US" sz="1600" i="1" kern="1200" dirty="0" smtClean="0">
                  <a:effectLst/>
                  <a:latin typeface="Segoe UI" panose="020B0502040204020203" pitchFamily="34" charset="0"/>
                  <a:ea typeface="Segoe UI" panose="020B0502040204020203" pitchFamily="34" charset="0"/>
                </a:rPr>
                <a:t> locus</a:t>
              </a:r>
              <a:endParaRPr lang="en-US" sz="2400" dirty="0">
                <a:effectLst/>
                <a:latin typeface="Times New Roman" panose="02020603050405020304" pitchFamily="18" charset="0"/>
                <a:ea typeface="Times New Roman" panose="02020603050405020304" pitchFamily="18" charset="0"/>
              </a:endParaRPr>
            </a:p>
            <a:p>
              <a:pPr marL="0" marR="0" algn="ctr" fontAlgn="base">
                <a:spcBef>
                  <a:spcPts val="0"/>
                </a:spcBef>
                <a:spcAft>
                  <a:spcPts val="0"/>
                </a:spcAft>
              </a:pPr>
              <a:r>
                <a:rPr lang="en-US" sz="1400" b="0" i="1" kern="1200" dirty="0">
                  <a:effectLst/>
                  <a:latin typeface="Segoe UI" panose="020B0502040204020203" pitchFamily="34" charset="0"/>
                  <a:ea typeface="Segoe UI" panose="020B0502040204020203" pitchFamily="34" charset="0"/>
                </a:rPr>
                <a:t>(non-pathogenic</a:t>
              </a:r>
              <a:r>
                <a:rPr lang="en-US" sz="1800" b="0" i="1" kern="1200" dirty="0">
                  <a:effectLst/>
                  <a:latin typeface="Segoe UI" panose="020B0502040204020203" pitchFamily="34" charset="0"/>
                  <a:ea typeface="Segoe UI" panose="020B0502040204020203" pitchFamily="34" charset="0"/>
                </a:rPr>
                <a:t>)</a:t>
              </a:r>
              <a:endParaRPr lang="en-US" sz="2000" b="0" dirty="0">
                <a:effectLst/>
                <a:latin typeface="Times New Roman" panose="02020603050405020304" pitchFamily="18" charset="0"/>
                <a:ea typeface="Times New Roman" panose="02020603050405020304" pitchFamily="18" charset="0"/>
              </a:endParaRPr>
            </a:p>
          </p:txBody>
        </p:sp>
        <p:sp>
          <p:nvSpPr>
            <p:cNvPr id="6" name="Rectangle 5"/>
            <p:cNvSpPr/>
            <p:nvPr/>
          </p:nvSpPr>
          <p:spPr bwMode="auto">
            <a:xfrm>
              <a:off x="3683817" y="3711221"/>
              <a:ext cx="4344076" cy="399800"/>
            </a:xfrm>
            <a:prstGeom prst="rect">
              <a:avLst/>
            </a:prstGeom>
            <a:solidFill>
              <a:schemeClr val="accent1"/>
            </a:solidFill>
            <a:ln w="9525" cap="flat" cmpd="sng" algn="ctr">
              <a:solidFill>
                <a:schemeClr val="bg2"/>
              </a:solidFill>
              <a:prstDash val="solid"/>
              <a:round/>
              <a:headEnd type="none" w="med" len="med"/>
              <a:tailEnd type="stealth" w="med" len="med"/>
            </a:ln>
            <a:effectLst/>
          </p:spPr>
          <p:txBody>
            <a:bodyPr vert="horz" wrap="square" lIns="0" tIns="0" rIns="0" bIns="0" numCol="1" rtlCol="0" anchor="ctr" anchorCtr="0" compatLnSpc="1">
              <a:prstTxWarp prst="textNoShape">
                <a:avLst/>
              </a:prstTxWarp>
            </a:bodyPr>
            <a:lstStyle/>
            <a:p>
              <a:pPr marL="0" marR="0" algn="ctr" fontAlgn="base">
                <a:spcBef>
                  <a:spcPts val="0"/>
                </a:spcBef>
                <a:spcAft>
                  <a:spcPts val="0"/>
                </a:spcAft>
              </a:pPr>
              <a:r>
                <a:rPr lang="en-US" sz="1800" b="1" i="1" kern="1200" dirty="0">
                  <a:solidFill>
                    <a:schemeClr val="bg2">
                      <a:lumMod val="90000"/>
                      <a:lumOff val="1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b="1" i="1" kern="1200" dirty="0" err="1" smtClean="0">
                  <a:solidFill>
                    <a:schemeClr val="bg2">
                      <a:lumMod val="90000"/>
                      <a:lumOff val="10000"/>
                    </a:schemeClr>
                  </a:solidFill>
                  <a:effectLst/>
                  <a:latin typeface="Calibri" panose="020F0502020204030204" pitchFamily="34" charset="0"/>
                  <a:ea typeface="Times New Roman" panose="02020603050405020304" pitchFamily="18" charset="0"/>
                  <a:cs typeface="Times New Roman" panose="02020603050405020304" pitchFamily="18" charset="0"/>
                </a:rPr>
                <a:t>fliC</a:t>
              </a:r>
              <a:endParaRPr lang="en-US" sz="2800" i="1" dirty="0">
                <a:solidFill>
                  <a:schemeClr val="bg2">
                    <a:lumMod val="90000"/>
                    <a:lumOff val="10000"/>
                  </a:schemeClr>
                </a:solidFill>
                <a:effectLst/>
                <a:latin typeface="Calibri" panose="020F0502020204030204" pitchFamily="34" charset="0"/>
                <a:ea typeface="Times New Roman" panose="02020603050405020304" pitchFamily="18" charset="0"/>
              </a:endParaRPr>
            </a:p>
          </p:txBody>
        </p:sp>
      </p:grpSp>
      <p:cxnSp>
        <p:nvCxnSpPr>
          <p:cNvPr id="7" name="Straight Connector 6"/>
          <p:cNvCxnSpPr/>
          <p:nvPr/>
        </p:nvCxnSpPr>
        <p:spPr bwMode="auto">
          <a:xfrm>
            <a:off x="2927534" y="5450271"/>
            <a:ext cx="5574946" cy="0"/>
          </a:xfrm>
          <a:prstGeom prst="line">
            <a:avLst/>
          </a:prstGeom>
          <a:solidFill>
            <a:schemeClr val="accent1"/>
          </a:solidFill>
          <a:ln w="9525" cap="flat" cmpd="sng" algn="ctr">
            <a:solidFill>
              <a:schemeClr val="accent1"/>
            </a:solidFill>
            <a:prstDash val="solid"/>
            <a:round/>
            <a:headEnd type="none" w="med" len="med"/>
            <a:tailEnd type="none" w="med" len="med"/>
          </a:ln>
          <a:effectLst/>
        </p:spPr>
      </p:cxnSp>
      <p:sp>
        <p:nvSpPr>
          <p:cNvPr id="8" name="Rectangle 7"/>
          <p:cNvSpPr/>
          <p:nvPr/>
        </p:nvSpPr>
        <p:spPr bwMode="auto">
          <a:xfrm>
            <a:off x="3683817" y="5220197"/>
            <a:ext cx="4344076" cy="409870"/>
          </a:xfrm>
          <a:prstGeom prst="rect">
            <a:avLst/>
          </a:prstGeom>
          <a:solidFill>
            <a:schemeClr val="accent1"/>
          </a:solidFill>
          <a:ln w="9525" cap="flat" cmpd="sng" algn="ctr">
            <a:solidFill>
              <a:schemeClr val="bg2"/>
            </a:solidFill>
            <a:prstDash val="solid"/>
            <a:round/>
            <a:headEnd type="none" w="med" len="med"/>
            <a:tailEnd type="stealth" w="med" len="med"/>
          </a:ln>
          <a:effectLst/>
        </p:spPr>
        <p:txBody>
          <a:bodyPr vert="horz" wrap="square" lIns="0" tIns="0" rIns="0" bIns="0" numCol="1" rtlCol="0" anchor="ctr" anchorCtr="0" compatLnSpc="1">
            <a:prstTxWarp prst="textNoShape">
              <a:avLst/>
            </a:prstTxWarp>
          </a:bodyPr>
          <a:lstStyle/>
          <a:p>
            <a:pPr marL="0" marR="0" algn="ctr" fontAlgn="base">
              <a:lnSpc>
                <a:spcPct val="115000"/>
              </a:lnSpc>
              <a:spcBef>
                <a:spcPts val="0"/>
              </a:spcBef>
              <a:spcAft>
                <a:spcPts val="0"/>
              </a:spcAft>
            </a:pPr>
            <a:r>
              <a:rPr lang="en-US" sz="1800" b="1" i="1" kern="1200" dirty="0">
                <a:solidFill>
                  <a:schemeClr val="bg2">
                    <a:lumMod val="90000"/>
                    <a:lumOff val="10000"/>
                  </a:schemeClr>
                </a:solidFill>
                <a:effectLst/>
                <a:latin typeface="Calibri" panose="020F0502020204030204" pitchFamily="34" charset="0"/>
                <a:ea typeface="Arial" panose="020B0604020202020204" pitchFamily="34" charset="0"/>
                <a:cs typeface="Times New Roman" panose="02020603050405020304" pitchFamily="18" charset="0"/>
              </a:rPr>
              <a:t>  </a:t>
            </a:r>
            <a:r>
              <a:rPr lang="en-US" sz="1800" b="1" i="1" kern="1200" dirty="0" err="1" smtClean="0">
                <a:solidFill>
                  <a:schemeClr val="bg2">
                    <a:lumMod val="90000"/>
                    <a:lumOff val="10000"/>
                  </a:schemeClr>
                </a:solidFill>
                <a:effectLst/>
                <a:latin typeface="Calibri" panose="020F0502020204030204" pitchFamily="34" charset="0"/>
                <a:ea typeface="Arial" panose="020B0604020202020204" pitchFamily="34" charset="0"/>
                <a:cs typeface="Times New Roman" panose="02020603050405020304" pitchFamily="18" charset="0"/>
              </a:rPr>
              <a:t>fliC</a:t>
            </a:r>
            <a:endParaRPr lang="en-US" sz="2400" i="1" dirty="0">
              <a:solidFill>
                <a:schemeClr val="bg2">
                  <a:lumMod val="90000"/>
                  <a:lumOff val="10000"/>
                </a:schemeClr>
              </a:solidFill>
              <a:effectLst/>
              <a:latin typeface="Calibri" panose="020F0502020204030204" pitchFamily="34" charset="0"/>
              <a:ea typeface="Arial" panose="020B0604020202020204" pitchFamily="34" charset="0"/>
            </a:endParaRPr>
          </a:p>
        </p:txBody>
      </p:sp>
      <p:sp>
        <p:nvSpPr>
          <p:cNvPr id="9" name="Rectangle 8"/>
          <p:cNvSpPr/>
          <p:nvPr/>
        </p:nvSpPr>
        <p:spPr>
          <a:xfrm>
            <a:off x="846161" y="5040146"/>
            <a:ext cx="2028445" cy="1012745"/>
          </a:xfrm>
          <a:prstGeom prst="rect">
            <a:avLst/>
          </a:prstGeom>
        </p:spPr>
        <p:txBody>
          <a:bodyPr wrap="square" lIns="0" tIns="0" rIns="0" bIns="0">
            <a:noAutofit/>
          </a:bodyPr>
          <a:lstStyle/>
          <a:p>
            <a:pPr marL="0" marR="0" algn="ctr" fontAlgn="base">
              <a:lnSpc>
                <a:spcPct val="115000"/>
              </a:lnSpc>
              <a:spcBef>
                <a:spcPts val="0"/>
              </a:spcBef>
              <a:spcAft>
                <a:spcPts val="0"/>
              </a:spcAft>
            </a:pPr>
            <a:r>
              <a:rPr lang="en-US" sz="1600" i="1" kern="1200" dirty="0" err="1" smtClean="0">
                <a:effectLst/>
                <a:latin typeface="Segoe UI" panose="020B0502040204020203" pitchFamily="34" charset="0"/>
                <a:ea typeface="Segoe UI" panose="020B0502040204020203" pitchFamily="34" charset="0"/>
              </a:rPr>
              <a:t>fliC</a:t>
            </a:r>
            <a:r>
              <a:rPr lang="en-US" sz="1600" i="1" kern="1200" dirty="0" smtClean="0">
                <a:effectLst/>
                <a:latin typeface="Segoe UI" panose="020B0502040204020203" pitchFamily="34" charset="0"/>
                <a:ea typeface="Segoe UI" panose="020B0502040204020203" pitchFamily="34" charset="0"/>
              </a:rPr>
              <a:t> locus</a:t>
            </a:r>
            <a:endParaRPr lang="en-US" sz="2000" dirty="0">
              <a:effectLst/>
              <a:latin typeface="Arial" panose="020B0604020202020204" pitchFamily="34" charset="0"/>
              <a:ea typeface="Arial" panose="020B0604020202020204" pitchFamily="34" charset="0"/>
            </a:endParaRPr>
          </a:p>
          <a:p>
            <a:pPr marL="0" marR="0" algn="ctr" fontAlgn="base">
              <a:lnSpc>
                <a:spcPct val="115000"/>
              </a:lnSpc>
              <a:spcBef>
                <a:spcPts val="0"/>
              </a:spcBef>
              <a:spcAft>
                <a:spcPts val="0"/>
              </a:spcAft>
            </a:pPr>
            <a:r>
              <a:rPr lang="en-US" sz="1400" b="0" i="1" kern="1200" dirty="0">
                <a:effectLst/>
                <a:latin typeface="Segoe UI" panose="020B0502040204020203" pitchFamily="34" charset="0"/>
                <a:ea typeface="Segoe UI" panose="020B0502040204020203" pitchFamily="34" charset="0"/>
              </a:rPr>
              <a:t>(</a:t>
            </a:r>
            <a:r>
              <a:rPr lang="en-US" sz="1400" b="0" i="1" kern="1200" dirty="0" smtClean="0">
                <a:effectLst/>
                <a:latin typeface="Segoe UI" panose="020B0502040204020203" pitchFamily="34" charset="0"/>
                <a:ea typeface="Segoe UI" panose="020B0502040204020203" pitchFamily="34" charset="0"/>
              </a:rPr>
              <a:t>pathogenic O157:H7</a:t>
            </a:r>
            <a:r>
              <a:rPr lang="en-US" sz="1800" b="0" i="1" kern="1200" dirty="0" smtClean="0">
                <a:effectLst/>
                <a:latin typeface="Segoe UI" panose="020B0502040204020203" pitchFamily="34" charset="0"/>
                <a:ea typeface="Segoe UI" panose="020B0502040204020203" pitchFamily="34" charset="0"/>
              </a:rPr>
              <a:t>)</a:t>
            </a:r>
            <a:endParaRPr lang="en-US" sz="1800" b="0" dirty="0">
              <a:effectLst/>
              <a:latin typeface="Arial" panose="020B0604020202020204" pitchFamily="34" charset="0"/>
              <a:ea typeface="Arial" panose="020B0604020202020204" pitchFamily="34" charset="0"/>
            </a:endParaRPr>
          </a:p>
        </p:txBody>
      </p:sp>
      <p:cxnSp>
        <p:nvCxnSpPr>
          <p:cNvPr id="10" name="Straight Connector 9"/>
          <p:cNvCxnSpPr/>
          <p:nvPr/>
        </p:nvCxnSpPr>
        <p:spPr bwMode="auto">
          <a:xfrm>
            <a:off x="5264804" y="4948926"/>
            <a:ext cx="0" cy="827434"/>
          </a:xfrm>
          <a:prstGeom prst="line">
            <a:avLst/>
          </a:prstGeom>
          <a:solidFill>
            <a:schemeClr val="accent1"/>
          </a:solidFill>
          <a:ln w="28575" cap="flat" cmpd="sng" algn="ctr">
            <a:solidFill>
              <a:srgbClr val="C41300"/>
            </a:solidFill>
            <a:prstDash val="dash"/>
            <a:round/>
            <a:headEnd type="none" w="med" len="med"/>
            <a:tailEnd type="none" w="med" len="med"/>
          </a:ln>
          <a:effectLst/>
        </p:spPr>
      </p:cxnSp>
      <p:sp>
        <p:nvSpPr>
          <p:cNvPr id="11" name="Rectangle 10"/>
          <p:cNvSpPr/>
          <p:nvPr/>
        </p:nvSpPr>
        <p:spPr>
          <a:xfrm>
            <a:off x="4695591" y="4708247"/>
            <a:ext cx="1136972" cy="1012745"/>
          </a:xfrm>
          <a:prstGeom prst="rect">
            <a:avLst/>
          </a:prstGeom>
        </p:spPr>
        <p:txBody>
          <a:bodyPr wrap="square" lIns="0" tIns="0" rIns="0" bIns="0">
            <a:noAutofit/>
          </a:bodyPr>
          <a:lstStyle/>
          <a:p>
            <a:pPr marL="0" marR="0" algn="ctr" fontAlgn="base">
              <a:lnSpc>
                <a:spcPct val="115000"/>
              </a:lnSpc>
              <a:spcBef>
                <a:spcPts val="0"/>
              </a:spcBef>
              <a:spcAft>
                <a:spcPts val="0"/>
              </a:spcAft>
            </a:pPr>
            <a:r>
              <a:rPr lang="en-US" sz="1400" b="1" kern="1200" dirty="0" err="1">
                <a:effectLst/>
                <a:latin typeface="Segoe UI" panose="020B0502040204020203" pitchFamily="34" charset="0"/>
                <a:ea typeface="Segoe UI" panose="020B0502040204020203" pitchFamily="34" charset="0"/>
              </a:rPr>
              <a:t>XmnI</a:t>
            </a:r>
            <a:r>
              <a:rPr lang="en-US" sz="1400" b="1" kern="1200" dirty="0">
                <a:effectLst/>
                <a:latin typeface="Segoe UI" panose="020B0502040204020203" pitchFamily="34" charset="0"/>
                <a:ea typeface="Segoe UI" panose="020B0502040204020203" pitchFamily="34" charset="0"/>
              </a:rPr>
              <a:t> site</a:t>
            </a:r>
            <a:endParaRPr lang="en-US" sz="1800" dirty="0">
              <a:effectLst/>
              <a:latin typeface="Arial" panose="020B0604020202020204" pitchFamily="34" charset="0"/>
              <a:ea typeface="Arial" panose="020B0604020202020204" pitchFamily="34" charset="0"/>
            </a:endParaRPr>
          </a:p>
        </p:txBody>
      </p:sp>
      <p:sp>
        <p:nvSpPr>
          <p:cNvPr id="12" name="Rectangle 9"/>
          <p:cNvSpPr>
            <a:spLocks noChangeArrowheads="1"/>
          </p:cNvSpPr>
          <p:nvPr/>
        </p:nvSpPr>
        <p:spPr bwMode="auto">
          <a:xfrm>
            <a:off x="790910" y="1802033"/>
            <a:ext cx="8016206" cy="1431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spcBef>
                <a:spcPts val="1200"/>
              </a:spcBef>
              <a:spcAft>
                <a:spcPts val="600"/>
              </a:spcAft>
              <a:buSzPts val="1800"/>
            </a:pPr>
            <a:r>
              <a:rPr lang="en-US" sz="180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Pathogenic </a:t>
            </a:r>
            <a:r>
              <a:rPr lang="en-US" sz="1800" b="0" i="1" dirty="0" smtClean="0">
                <a:solidFill>
                  <a:srgbClr val="FFFFFF"/>
                </a:solidFill>
                <a:latin typeface="Segoe UI" panose="020B0502040204020203" pitchFamily="34" charset="0"/>
                <a:ea typeface="Arial" panose="020B0604020202020204" pitchFamily="34" charset="0"/>
                <a:cs typeface="Segoe UI" panose="020B0502040204020203" pitchFamily="34" charset="0"/>
              </a:rPr>
              <a:t>E.coli </a:t>
            </a:r>
            <a:r>
              <a:rPr lang="en-US" sz="180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gene differs from non-pathogenic </a:t>
            </a:r>
            <a:r>
              <a:rPr lang="en-US" sz="1800" b="0" i="1" dirty="0" smtClean="0">
                <a:solidFill>
                  <a:srgbClr val="FFFFFF"/>
                </a:solidFill>
                <a:latin typeface="Segoe UI" panose="020B0502040204020203" pitchFamily="34" charset="0"/>
                <a:ea typeface="Arial" panose="020B0604020202020204" pitchFamily="34" charset="0"/>
                <a:cs typeface="Segoe UI" panose="020B0502040204020203" pitchFamily="34" charset="0"/>
              </a:rPr>
              <a:t>E.coli</a:t>
            </a:r>
            <a:endParaRPr lang="en-US" sz="1800" dirty="0" smtClean="0">
              <a:solidFill>
                <a:srgbClr val="FFFFFF"/>
              </a:solidFill>
              <a:latin typeface="Segoe UI" panose="020B0502040204020203" pitchFamily="34" charset="0"/>
              <a:ea typeface="Arial" panose="020B0604020202020204" pitchFamily="34" charset="0"/>
              <a:cs typeface="Segoe UI" panose="020B0502040204020203" pitchFamily="34" charset="0"/>
            </a:endParaRPr>
          </a:p>
          <a:p>
            <a:pPr marL="800100" lvl="1" indent="-342900">
              <a:spcBef>
                <a:spcPts val="0"/>
              </a:spcBef>
              <a:spcAft>
                <a:spcPts val="600"/>
              </a:spcAft>
              <a:buSzPts val="1800"/>
              <a:buFont typeface="Arial" panose="020B0604020202020204" pitchFamily="34" charset="0"/>
              <a:buChar char="•"/>
            </a:pPr>
            <a:r>
              <a:rPr lang="en-US" sz="1800" b="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Single nucleotide polymorphism (SNP) </a:t>
            </a:r>
            <a:r>
              <a:rPr lang="en-US" sz="1800" b="0" dirty="0">
                <a:solidFill>
                  <a:srgbClr val="FFFFFF"/>
                </a:solidFill>
                <a:latin typeface="Segoe UI" panose="020B0502040204020203" pitchFamily="34" charset="0"/>
                <a:ea typeface="Arial" panose="020B0604020202020204" pitchFamily="34" charset="0"/>
                <a:cs typeface="Segoe UI" panose="020B0502040204020203" pitchFamily="34" charset="0"/>
              </a:rPr>
              <a:t>in </a:t>
            </a:r>
            <a:r>
              <a:rPr lang="en-US" sz="1800" b="0" i="1" dirty="0" err="1" smtClean="0">
                <a:solidFill>
                  <a:srgbClr val="FFFFFF"/>
                </a:solidFill>
                <a:latin typeface="Segoe UI" panose="020B0502040204020203" pitchFamily="34" charset="0"/>
                <a:ea typeface="Arial" panose="020B0604020202020204" pitchFamily="34" charset="0"/>
                <a:cs typeface="Segoe UI" panose="020B0502040204020203" pitchFamily="34" charset="0"/>
              </a:rPr>
              <a:t>fliC</a:t>
            </a:r>
            <a:r>
              <a:rPr lang="en-US" sz="1800" b="0" i="1" dirty="0" smtClean="0">
                <a:solidFill>
                  <a:srgbClr val="FFFFFF"/>
                </a:solidFill>
                <a:latin typeface="Segoe UI" panose="020B0502040204020203" pitchFamily="34" charset="0"/>
                <a:ea typeface="Arial" panose="020B0604020202020204" pitchFamily="34" charset="0"/>
                <a:cs typeface="Segoe UI" panose="020B0502040204020203" pitchFamily="34" charset="0"/>
              </a:rPr>
              <a:t> </a:t>
            </a:r>
            <a:r>
              <a:rPr lang="en-US" sz="1800" b="0" dirty="0">
                <a:solidFill>
                  <a:srgbClr val="FFFFFF"/>
                </a:solidFill>
                <a:latin typeface="Segoe UI" panose="020B0502040204020203" pitchFamily="34" charset="0"/>
                <a:ea typeface="Arial" panose="020B0604020202020204" pitchFamily="34" charset="0"/>
                <a:cs typeface="Segoe UI" panose="020B0502040204020203" pitchFamily="34" charset="0"/>
              </a:rPr>
              <a:t>gene </a:t>
            </a:r>
            <a:endParaRPr lang="en-US" sz="1800" b="0" dirty="0" smtClean="0">
              <a:solidFill>
                <a:srgbClr val="FFFFFF"/>
              </a:solidFill>
              <a:latin typeface="Segoe UI" panose="020B0502040204020203" pitchFamily="34" charset="0"/>
              <a:ea typeface="Arial" panose="020B0604020202020204" pitchFamily="34" charset="0"/>
              <a:cs typeface="Segoe UI" panose="020B0502040204020203" pitchFamily="34" charset="0"/>
            </a:endParaRPr>
          </a:p>
          <a:p>
            <a:pPr marL="800100" lvl="1" indent="-342900">
              <a:spcBef>
                <a:spcPts val="0"/>
              </a:spcBef>
              <a:spcAft>
                <a:spcPts val="600"/>
              </a:spcAft>
              <a:buSzPts val="1800"/>
              <a:buFont typeface="Arial" panose="020B0604020202020204" pitchFamily="34" charset="0"/>
              <a:buChar char="•"/>
            </a:pPr>
            <a:r>
              <a:rPr lang="en-US" sz="1800" b="0" dirty="0">
                <a:solidFill>
                  <a:srgbClr val="FFFFFF"/>
                </a:solidFill>
                <a:latin typeface="Segoe UI" panose="020B0502040204020203" pitchFamily="34" charset="0"/>
                <a:ea typeface="Arial" panose="020B0604020202020204" pitchFamily="34" charset="0"/>
                <a:cs typeface="Segoe UI" panose="020B0502040204020203" pitchFamily="34" charset="0"/>
              </a:rPr>
              <a:t>e</a:t>
            </a:r>
            <a:r>
              <a:rPr lang="en-US" sz="1800" b="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.g. AAATTT changes to AA</a:t>
            </a:r>
            <a:r>
              <a:rPr lang="en-US" sz="1800" u="sng" dirty="0" smtClean="0">
                <a:solidFill>
                  <a:srgbClr val="FFFFFF"/>
                </a:solidFill>
                <a:latin typeface="Segoe UI" panose="020B0502040204020203" pitchFamily="34" charset="0"/>
                <a:ea typeface="Arial" panose="020B0604020202020204" pitchFamily="34" charset="0"/>
                <a:cs typeface="Segoe UI" panose="020B0502040204020203" pitchFamily="34" charset="0"/>
              </a:rPr>
              <a:t>G</a:t>
            </a:r>
            <a:r>
              <a:rPr lang="en-US" sz="1800" b="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TTT</a:t>
            </a:r>
          </a:p>
          <a:p>
            <a:pPr marL="800100" lvl="1" indent="-342900">
              <a:spcBef>
                <a:spcPts val="0"/>
              </a:spcBef>
              <a:spcAft>
                <a:spcPts val="600"/>
              </a:spcAft>
              <a:buSzPts val="1800"/>
              <a:buFont typeface="Arial" panose="020B0604020202020204" pitchFamily="34" charset="0"/>
              <a:buChar char="•"/>
            </a:pPr>
            <a:r>
              <a:rPr lang="en-US" sz="1800" b="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The SNP</a:t>
            </a:r>
            <a:r>
              <a:rPr lang="en-US" sz="1800" b="0" dirty="0">
                <a:solidFill>
                  <a:srgbClr val="FFFFFF"/>
                </a:solidFill>
                <a:latin typeface="Segoe UI" panose="020B0502040204020203" pitchFamily="34" charset="0"/>
                <a:ea typeface="Arial" panose="020B0604020202020204" pitchFamily="34" charset="0"/>
                <a:cs typeface="Segoe UI" panose="020B0502040204020203" pitchFamily="34" charset="0"/>
              </a:rPr>
              <a:t> </a:t>
            </a:r>
            <a:r>
              <a:rPr lang="en-US" sz="1800" b="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creates a restriction site in the </a:t>
            </a:r>
            <a:r>
              <a:rPr lang="en-US" sz="1800" b="0" i="1" dirty="0" err="1" smtClean="0">
                <a:solidFill>
                  <a:srgbClr val="FFFFFF"/>
                </a:solidFill>
                <a:latin typeface="Segoe UI" panose="020B0502040204020203" pitchFamily="34" charset="0"/>
                <a:ea typeface="Arial" panose="020B0604020202020204" pitchFamily="34" charset="0"/>
                <a:cs typeface="Segoe UI" panose="020B0502040204020203" pitchFamily="34" charset="0"/>
              </a:rPr>
              <a:t>fliC</a:t>
            </a:r>
            <a:r>
              <a:rPr lang="en-US" sz="1800" b="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 gene in </a:t>
            </a:r>
            <a:r>
              <a:rPr lang="en-US" sz="1800" b="0" i="1" dirty="0" smtClean="0">
                <a:solidFill>
                  <a:srgbClr val="FFFFFF"/>
                </a:solidFill>
                <a:latin typeface="Segoe UI" panose="020B0502040204020203" pitchFamily="34" charset="0"/>
                <a:ea typeface="Arial" panose="020B0604020202020204" pitchFamily="34" charset="0"/>
                <a:cs typeface="Segoe UI" panose="020B0502040204020203" pitchFamily="34" charset="0"/>
              </a:rPr>
              <a:t>E.coli </a:t>
            </a:r>
            <a:r>
              <a:rPr lang="en-US" sz="1800" b="0" dirty="0" smtClean="0">
                <a:solidFill>
                  <a:srgbClr val="FFFFFF"/>
                </a:solidFill>
                <a:latin typeface="Segoe UI" panose="020B0502040204020203" pitchFamily="34" charset="0"/>
                <a:ea typeface="Arial" panose="020B0604020202020204" pitchFamily="34" charset="0"/>
                <a:cs typeface="Segoe UI" panose="020B0502040204020203" pitchFamily="34" charset="0"/>
              </a:rPr>
              <a:t>O157:H7</a:t>
            </a:r>
          </a:p>
        </p:txBody>
      </p:sp>
      <p:cxnSp>
        <p:nvCxnSpPr>
          <p:cNvPr id="17" name="Straight Arrow Connector 16"/>
          <p:cNvCxnSpPr/>
          <p:nvPr/>
        </p:nvCxnSpPr>
        <p:spPr bwMode="auto">
          <a:xfrm>
            <a:off x="3683817" y="3892637"/>
            <a:ext cx="455046" cy="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18" name="Straight Arrow Connector 17"/>
          <p:cNvCxnSpPr/>
          <p:nvPr/>
        </p:nvCxnSpPr>
        <p:spPr bwMode="auto">
          <a:xfrm flipH="1">
            <a:off x="7568538" y="4525897"/>
            <a:ext cx="459355" cy="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2" name="Straight Arrow Connector 21"/>
          <p:cNvCxnSpPr/>
          <p:nvPr/>
        </p:nvCxnSpPr>
        <p:spPr bwMode="auto">
          <a:xfrm>
            <a:off x="3683817" y="5132590"/>
            <a:ext cx="455046" cy="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3" name="Straight Arrow Connector 22"/>
          <p:cNvCxnSpPr/>
          <p:nvPr/>
        </p:nvCxnSpPr>
        <p:spPr bwMode="auto">
          <a:xfrm flipH="1">
            <a:off x="7568538" y="5749808"/>
            <a:ext cx="459355" cy="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pic>
        <p:nvPicPr>
          <p:cNvPr id="2255874" name="Picture 2" descr="http://www.clker.com/cliparts/0/I/6/3/b/5/pink-hair-scissors-md.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24421" y="5826159"/>
            <a:ext cx="690586" cy="667412"/>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9" name="Straight Connector 18"/>
          <p:cNvCxnSpPr/>
          <p:nvPr/>
        </p:nvCxnSpPr>
        <p:spPr bwMode="auto">
          <a:xfrm>
            <a:off x="5264077" y="5134902"/>
            <a:ext cx="0" cy="640080"/>
          </a:xfrm>
          <a:prstGeom prst="line">
            <a:avLst/>
          </a:prstGeom>
          <a:solidFill>
            <a:schemeClr val="accent1"/>
          </a:solidFill>
          <a:ln w="28575" cap="flat" cmpd="sng" algn="ctr">
            <a:solidFill>
              <a:srgbClr val="C41300"/>
            </a:solidFill>
            <a:prstDash val="dash"/>
            <a:round/>
            <a:headEnd type="none" w="med" len="med"/>
            <a:tailEnd type="none" w="med" len="med"/>
          </a:ln>
          <a:effectLst/>
        </p:spPr>
      </p:cxnSp>
      <p:sp>
        <p:nvSpPr>
          <p:cNvPr id="3" name="Rectangle 2"/>
          <p:cNvSpPr/>
          <p:nvPr/>
        </p:nvSpPr>
        <p:spPr>
          <a:xfrm>
            <a:off x="5045908" y="5776022"/>
            <a:ext cx="436338" cy="269304"/>
          </a:xfrm>
          <a:prstGeom prst="rect">
            <a:avLst/>
          </a:prstGeom>
        </p:spPr>
        <p:txBody>
          <a:bodyPr wrap="none">
            <a:spAutoFit/>
          </a:bodyPr>
          <a:lstStyle/>
          <a:p>
            <a:pPr>
              <a:lnSpc>
                <a:spcPct val="115000"/>
              </a:lnSpc>
              <a:spcBef>
                <a:spcPts val="0"/>
              </a:spcBef>
              <a:spcAft>
                <a:spcPts val="0"/>
              </a:spcAft>
            </a:pPr>
            <a:r>
              <a:rPr lang="en-US" dirty="0" smtClean="0">
                <a:latin typeface="Segoe UI" panose="020B0502040204020203" pitchFamily="34" charset="0"/>
                <a:ea typeface="Segoe UI" panose="020B0502040204020203" pitchFamily="34" charset="0"/>
              </a:rPr>
              <a:t>SNP</a:t>
            </a:r>
            <a:endParaRPr lang="en-US" sz="11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32502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nodeType="withEffect">
                                  <p:stCondLst>
                                    <p:cond delay="0"/>
                                  </p:stCondLst>
                                  <p:childTnLst>
                                    <p:set>
                                      <p:cBhvr>
                                        <p:cTn id="38" dur="1" fill="hold">
                                          <p:stCondLst>
                                            <p:cond delay="0"/>
                                          </p:stCondLst>
                                        </p:cTn>
                                        <p:tgtEl>
                                          <p:spTgt spid="2255874"/>
                                        </p:tgtEl>
                                        <p:attrNameLst>
                                          <p:attrName>style.visibility</p:attrName>
                                        </p:attrNameLst>
                                      </p:cBhvr>
                                      <p:to>
                                        <p:strVal val="visible"/>
                                      </p:to>
                                    </p:set>
                                    <p:anim calcmode="lin" valueType="num">
                                      <p:cBhvr>
                                        <p:cTn id="39" dur="500" fill="hold"/>
                                        <p:tgtEl>
                                          <p:spTgt spid="2255874"/>
                                        </p:tgtEl>
                                        <p:attrNameLst>
                                          <p:attrName>ppt_w</p:attrName>
                                        </p:attrNameLst>
                                      </p:cBhvr>
                                      <p:tavLst>
                                        <p:tav tm="0">
                                          <p:val>
                                            <p:fltVal val="0"/>
                                          </p:val>
                                        </p:tav>
                                        <p:tav tm="100000">
                                          <p:val>
                                            <p:strVal val="#ppt_w"/>
                                          </p:val>
                                        </p:tav>
                                      </p:tavLst>
                                    </p:anim>
                                    <p:anim calcmode="lin" valueType="num">
                                      <p:cBhvr>
                                        <p:cTn id="40" dur="500" fill="hold"/>
                                        <p:tgtEl>
                                          <p:spTgt spid="2255874"/>
                                        </p:tgtEl>
                                        <p:attrNameLst>
                                          <p:attrName>ppt_h</p:attrName>
                                        </p:attrNameLst>
                                      </p:cBhvr>
                                      <p:tavLst>
                                        <p:tav tm="0">
                                          <p:val>
                                            <p:fltVal val="0"/>
                                          </p:val>
                                        </p:tav>
                                        <p:tav tm="100000">
                                          <p:val>
                                            <p:strVal val="#ppt_h"/>
                                          </p:val>
                                        </p:tav>
                                      </p:tavLst>
                                    </p:anim>
                                    <p:animEffect transition="in" filter="fade">
                                      <p:cBhvr>
                                        <p:cTn id="41" dur="500"/>
                                        <p:tgtEl>
                                          <p:spTgt spid="2255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622646" y="4951705"/>
            <a:ext cx="1191946" cy="330427"/>
          </a:xfrm>
          <a:prstGeom prst="rect">
            <a:avLst/>
          </a:prstGeom>
          <a:solidFill>
            <a:schemeClr val="accent1"/>
          </a:solidFill>
          <a:ln w="9525" cap="flat" cmpd="sng" algn="ctr">
            <a:solidFill>
              <a:schemeClr val="bg2"/>
            </a:solidFill>
            <a:prstDash val="solid"/>
            <a:round/>
            <a:headEnd type="none" w="med" len="med"/>
            <a:tailEnd type="stealth" w="med" len="med"/>
          </a:ln>
          <a:effectLst/>
        </p:spPr>
        <p:txBody>
          <a:bodyPr vert="horz" wrap="square" lIns="0" tIns="0" rIns="0" bIns="0" numCol="1" rtlCol="0" anchor="ctr" anchorCtr="0" compatLnSpc="1">
            <a:prstTxWarp prst="textNoShape">
              <a:avLst/>
            </a:prstTxWarp>
          </a:bodyPr>
          <a:lstStyle/>
          <a:p>
            <a:pPr marL="0" marR="0" algn="ctr" fontAlgn="base">
              <a:spcBef>
                <a:spcPts val="0"/>
              </a:spcBef>
              <a:spcAft>
                <a:spcPts val="0"/>
              </a:spcAft>
            </a:pPr>
            <a:r>
              <a:rPr lang="en-US" sz="1400" b="1" i="1" kern="1200" dirty="0">
                <a:solidFill>
                  <a:schemeClr val="bg2">
                    <a:lumMod val="90000"/>
                    <a:lumOff val="1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b="1" i="1" kern="1200" dirty="0" err="1" smtClean="0">
                <a:solidFill>
                  <a:schemeClr val="bg2">
                    <a:lumMod val="90000"/>
                    <a:lumOff val="10000"/>
                  </a:schemeClr>
                </a:solidFill>
                <a:effectLst/>
                <a:latin typeface="Calibri" panose="020F0502020204030204" pitchFamily="34" charset="0"/>
                <a:ea typeface="Times New Roman" panose="02020603050405020304" pitchFamily="18" charset="0"/>
                <a:cs typeface="Times New Roman" panose="02020603050405020304" pitchFamily="18" charset="0"/>
              </a:rPr>
              <a:t>fliC</a:t>
            </a:r>
            <a:endParaRPr lang="en-US" sz="2000" i="1" dirty="0">
              <a:solidFill>
                <a:schemeClr val="bg2">
                  <a:lumMod val="90000"/>
                  <a:lumOff val="10000"/>
                </a:schemeClr>
              </a:solidFill>
              <a:effectLst/>
              <a:latin typeface="Calibri" panose="020F0502020204030204" pitchFamily="34" charset="0"/>
              <a:ea typeface="Times New Roman" panose="02020603050405020304" pitchFamily="18" charset="0"/>
            </a:endParaRPr>
          </a:p>
        </p:txBody>
      </p:sp>
      <p:cxnSp>
        <p:nvCxnSpPr>
          <p:cNvPr id="60" name="Straight Arrow Connector 59"/>
          <p:cNvCxnSpPr/>
          <p:nvPr/>
        </p:nvCxnSpPr>
        <p:spPr bwMode="auto">
          <a:xfrm>
            <a:off x="512387" y="4838364"/>
            <a:ext cx="455046" cy="0"/>
          </a:xfrm>
          <a:prstGeom prst="straightConnector1">
            <a:avLst/>
          </a:prstGeom>
          <a:solidFill>
            <a:schemeClr val="accent1"/>
          </a:solidFill>
          <a:ln w="38100" cap="flat" cmpd="sng" algn="ctr">
            <a:solidFill>
              <a:srgbClr val="00B050"/>
            </a:solidFill>
            <a:prstDash val="solid"/>
            <a:round/>
            <a:headEnd type="none" w="med" len="med"/>
            <a:tailEnd type="triangle"/>
          </a:ln>
          <a:effectLst/>
        </p:spPr>
      </p:cxnSp>
      <p:cxnSp>
        <p:nvCxnSpPr>
          <p:cNvPr id="61" name="Straight Arrow Connector 60"/>
          <p:cNvCxnSpPr/>
          <p:nvPr/>
        </p:nvCxnSpPr>
        <p:spPr bwMode="auto">
          <a:xfrm flipH="1">
            <a:off x="1501765" y="5389737"/>
            <a:ext cx="459355" cy="0"/>
          </a:xfrm>
          <a:prstGeom prst="straightConnector1">
            <a:avLst/>
          </a:prstGeom>
          <a:solidFill>
            <a:schemeClr val="accent1"/>
          </a:solidFill>
          <a:ln w="38100" cap="flat" cmpd="sng" algn="ctr">
            <a:solidFill>
              <a:srgbClr val="00B050"/>
            </a:solidFill>
            <a:prstDash val="solid"/>
            <a:round/>
            <a:headEnd type="none" w="med" len="med"/>
            <a:tailEnd type="triangle"/>
          </a:ln>
          <a:effectLst/>
        </p:spPr>
      </p:cxnSp>
      <p:sp>
        <p:nvSpPr>
          <p:cNvPr id="2" name="Title 1"/>
          <p:cNvSpPr>
            <a:spLocks noGrp="1"/>
          </p:cNvSpPr>
          <p:nvPr>
            <p:ph type="title"/>
          </p:nvPr>
        </p:nvSpPr>
        <p:spPr/>
        <p:txBody>
          <a:bodyPr/>
          <a:lstStyle/>
          <a:p>
            <a:r>
              <a:rPr lang="en-US" dirty="0" smtClean="0">
                <a:solidFill>
                  <a:schemeClr val="tx1"/>
                </a:solidFill>
              </a:rPr>
              <a:t>Lab plan</a:t>
            </a:r>
            <a:endParaRPr lang="en-US" dirty="0">
              <a:solidFill>
                <a:schemeClr val="tx1"/>
              </a:solidFill>
            </a:endParaRPr>
          </a:p>
        </p:txBody>
      </p:sp>
      <p:sp>
        <p:nvSpPr>
          <p:cNvPr id="13" name="Rectangle 13"/>
          <p:cNvSpPr>
            <a:spLocks noChangeArrowheads="1"/>
          </p:cNvSpPr>
          <p:nvPr/>
        </p:nvSpPr>
        <p:spPr bwMode="auto">
          <a:xfrm>
            <a:off x="0" y="457200"/>
            <a:ext cx="96012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Segoe UI" panose="020B0502040204020203" pitchFamily="34" charset="0"/>
              <a:ea typeface="Arial" panose="020B0604020202020204" pitchFamily="34" charset="0"/>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Segoe UI" panose="020B0502040204020203" pitchFamily="34" charset="0"/>
                <a:ea typeface="Arial" panose="020B0604020202020204" pitchFamily="34" charset="0"/>
                <a:cs typeface="Segoe UI" panose="020B0502040204020203" pitchFamily="34" charset="0"/>
              </a:rPr>
              <a:t/>
            </a:r>
            <a:br>
              <a:rPr kumimoji="0" lang="en-US" sz="1400" b="1" i="0" u="none" strike="noStrike" cap="none" normalizeH="0" baseline="0" smtClean="0">
                <a:ln>
                  <a:noFill/>
                </a:ln>
                <a:solidFill>
                  <a:srgbClr val="000000"/>
                </a:solidFill>
                <a:effectLst/>
                <a:latin typeface="Segoe UI" panose="020B0502040204020203" pitchFamily="34" charset="0"/>
                <a:ea typeface="Arial" panose="020B0604020202020204" pitchFamily="34" charset="0"/>
                <a:cs typeface="Segoe UI" panose="020B0502040204020203" pitchFamily="34" charset="0"/>
              </a:rPr>
            </a:br>
            <a:endParaRPr kumimoji="0" lang="en-US" sz="1200" b="0" i="0" u="none" strike="noStrike" cap="none" normalizeH="0" baseline="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anose="020B0604020202020204" pitchFamily="34" charset="0"/>
            </a:endParaRPr>
          </a:p>
        </p:txBody>
      </p:sp>
      <p:cxnSp>
        <p:nvCxnSpPr>
          <p:cNvPr id="17" name="Straight Connector 16"/>
          <p:cNvCxnSpPr/>
          <p:nvPr/>
        </p:nvCxnSpPr>
        <p:spPr bwMode="auto">
          <a:xfrm>
            <a:off x="1204245" y="4838364"/>
            <a:ext cx="0" cy="452178"/>
          </a:xfrm>
          <a:prstGeom prst="line">
            <a:avLst/>
          </a:prstGeom>
          <a:solidFill>
            <a:schemeClr val="accent1"/>
          </a:solidFill>
          <a:ln w="34925" cap="flat" cmpd="sng" algn="ctr">
            <a:solidFill>
              <a:srgbClr val="FF0000"/>
            </a:solidFill>
            <a:prstDash val="sysDash"/>
            <a:round/>
            <a:headEnd type="none" w="med" len="med"/>
            <a:tailEnd type="none" w="med" len="med"/>
          </a:ln>
          <a:effectLst/>
        </p:spPr>
      </p:cxnSp>
      <p:sp>
        <p:nvSpPr>
          <p:cNvPr id="18" name="Rectangle 9"/>
          <p:cNvSpPr>
            <a:spLocks noChangeArrowheads="1"/>
          </p:cNvSpPr>
          <p:nvPr/>
        </p:nvSpPr>
        <p:spPr bwMode="auto">
          <a:xfrm>
            <a:off x="548037" y="1826471"/>
            <a:ext cx="1324644"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800" dirty="0" smtClean="0">
                <a:solidFill>
                  <a:srgbClr val="FFFFFF"/>
                </a:solidFill>
                <a:latin typeface="Segoe UI" panose="020B0502040204020203" pitchFamily="34" charset="0"/>
                <a:cs typeface="Segoe UI" panose="020B0502040204020203" pitchFamily="34" charset="0"/>
              </a:rPr>
              <a:t>Template DNA</a:t>
            </a:r>
            <a:endParaRPr lang="en-US" sz="1800" dirty="0"/>
          </a:p>
        </p:txBody>
      </p:sp>
      <p:grpSp>
        <p:nvGrpSpPr>
          <p:cNvPr id="48" name="Group 47"/>
          <p:cNvGrpSpPr/>
          <p:nvPr/>
        </p:nvGrpSpPr>
        <p:grpSpPr>
          <a:xfrm>
            <a:off x="2308109" y="1826471"/>
            <a:ext cx="1936248" cy="3434622"/>
            <a:chOff x="2308109" y="1730935"/>
            <a:chExt cx="1936248" cy="3434622"/>
          </a:xfrm>
        </p:grpSpPr>
        <p:sp>
          <p:nvSpPr>
            <p:cNvPr id="19" name="Rectangle 9"/>
            <p:cNvSpPr>
              <a:spLocks noChangeArrowheads="1"/>
            </p:cNvSpPr>
            <p:nvPr/>
          </p:nvSpPr>
          <p:spPr bwMode="auto">
            <a:xfrm>
              <a:off x="2308109" y="1730935"/>
              <a:ext cx="193624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800" dirty="0" smtClean="0">
                  <a:solidFill>
                    <a:srgbClr val="FFFFFF"/>
                  </a:solidFill>
                  <a:latin typeface="Segoe UI" panose="020B0502040204020203" pitchFamily="34" charset="0"/>
                  <a:cs typeface="Segoe UI" panose="020B0502040204020203" pitchFamily="34" charset="0"/>
                </a:rPr>
                <a:t>PCR amplification</a:t>
              </a:r>
              <a:endParaRPr lang="en-US" sz="1800" dirty="0"/>
            </a:p>
          </p:txBody>
        </p:sp>
        <p:cxnSp>
          <p:nvCxnSpPr>
            <p:cNvPr id="22" name="Straight Connector 21"/>
            <p:cNvCxnSpPr/>
            <p:nvPr/>
          </p:nvCxnSpPr>
          <p:spPr bwMode="auto">
            <a:xfrm>
              <a:off x="2843096" y="3020971"/>
              <a:ext cx="866274"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23" name="Straight Connector 22"/>
            <p:cNvCxnSpPr/>
            <p:nvPr/>
          </p:nvCxnSpPr>
          <p:spPr bwMode="auto">
            <a:xfrm>
              <a:off x="2843096" y="3181392"/>
              <a:ext cx="866274"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24" name="Straight Connector 23"/>
            <p:cNvCxnSpPr/>
            <p:nvPr/>
          </p:nvCxnSpPr>
          <p:spPr bwMode="auto">
            <a:xfrm>
              <a:off x="2843096" y="4946023"/>
              <a:ext cx="866274"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25" name="Straight Connector 24"/>
            <p:cNvCxnSpPr/>
            <p:nvPr/>
          </p:nvCxnSpPr>
          <p:spPr bwMode="auto">
            <a:xfrm>
              <a:off x="2843096" y="5106444"/>
              <a:ext cx="866274"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29" name="Straight Connector 28"/>
            <p:cNvCxnSpPr/>
            <p:nvPr/>
          </p:nvCxnSpPr>
          <p:spPr bwMode="auto">
            <a:xfrm>
              <a:off x="3084814" y="4876799"/>
              <a:ext cx="0" cy="288758"/>
            </a:xfrm>
            <a:prstGeom prst="line">
              <a:avLst/>
            </a:prstGeom>
            <a:solidFill>
              <a:schemeClr val="accent1"/>
            </a:solidFill>
            <a:ln w="34925" cap="flat" cmpd="sng" algn="ctr">
              <a:solidFill>
                <a:srgbClr val="FF0000"/>
              </a:solidFill>
              <a:prstDash val="sysDash"/>
              <a:round/>
              <a:headEnd type="none" w="med" len="med"/>
              <a:tailEnd type="none" w="med" len="med"/>
            </a:ln>
            <a:effectLst/>
          </p:spPr>
        </p:cxnSp>
      </p:grpSp>
      <p:grpSp>
        <p:nvGrpSpPr>
          <p:cNvPr id="50" name="Group 49"/>
          <p:cNvGrpSpPr/>
          <p:nvPr/>
        </p:nvGrpSpPr>
        <p:grpSpPr>
          <a:xfrm>
            <a:off x="6816053" y="1826472"/>
            <a:ext cx="2002527" cy="3727295"/>
            <a:chOff x="6816053" y="1730936"/>
            <a:chExt cx="2002527" cy="3727295"/>
          </a:xfrm>
        </p:grpSpPr>
        <p:sp>
          <p:nvSpPr>
            <p:cNvPr id="31" name="Rectangle 9"/>
            <p:cNvSpPr>
              <a:spLocks noChangeArrowheads="1"/>
            </p:cNvSpPr>
            <p:nvPr/>
          </p:nvSpPr>
          <p:spPr bwMode="auto">
            <a:xfrm>
              <a:off x="6861512" y="1730936"/>
              <a:ext cx="193624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800" dirty="0" smtClean="0">
                  <a:solidFill>
                    <a:srgbClr val="FFFFFF"/>
                  </a:solidFill>
                  <a:latin typeface="Segoe UI" panose="020B0502040204020203" pitchFamily="34" charset="0"/>
                  <a:cs typeface="Segoe UI" panose="020B0502040204020203" pitchFamily="34" charset="0"/>
                </a:rPr>
                <a:t>Gel electrophoresis</a:t>
              </a:r>
              <a:endParaRPr lang="en-US" sz="1800" dirty="0"/>
            </a:p>
          </p:txBody>
        </p:sp>
        <p:grpSp>
          <p:nvGrpSpPr>
            <p:cNvPr id="42" name="Group 41"/>
            <p:cNvGrpSpPr/>
            <p:nvPr/>
          </p:nvGrpSpPr>
          <p:grpSpPr>
            <a:xfrm>
              <a:off x="6816053" y="2665457"/>
              <a:ext cx="2002527" cy="2792774"/>
              <a:chOff x="7320040" y="2718634"/>
              <a:chExt cx="2493726" cy="3846478"/>
            </a:xfrm>
          </p:grpSpPr>
          <p:pic>
            <p:nvPicPr>
              <p:cNvPr id="38" name="Picture 37" descr="C:\Users\SK\Downloads\Food safety gel 2 (1).jpg"/>
              <p:cNvPicPr/>
              <p:nvPr/>
            </p:nvPicPr>
            <p:blipFill rotWithShape="1">
              <a:blip r:embed="rId2" cstate="screen">
                <a:extLst>
                  <a:ext uri="{28A0092B-C50C-407E-A947-70E740481C1C}">
                    <a14:useLocalDpi xmlns:a14="http://schemas.microsoft.com/office/drawing/2010/main"/>
                  </a:ext>
                </a:extLst>
              </a:blip>
              <a:srcRect t="11404"/>
              <a:stretch/>
            </p:blipFill>
            <p:spPr bwMode="auto">
              <a:xfrm>
                <a:off x="7320040" y="2718634"/>
                <a:ext cx="1082331" cy="3846478"/>
              </a:xfrm>
              <a:prstGeom prst="rect">
                <a:avLst/>
              </a:prstGeom>
              <a:ln>
                <a:noFill/>
              </a:ln>
              <a:extLst>
                <a:ext uri="{53640926-AAD7-44d8-BBD7-CCE9431645EC}">
                  <a14:shadowObscured xmlns:a14="http://schemas.microsoft.com/office/drawing/2010/main" xmlns=""/>
                </a:ext>
              </a:extLst>
            </p:spPr>
            <p:style>
              <a:lnRef idx="1">
                <a:schemeClr val="accent1"/>
              </a:lnRef>
              <a:fillRef idx="2">
                <a:schemeClr val="accent1"/>
              </a:fillRef>
              <a:effectRef idx="1">
                <a:schemeClr val="accent1"/>
              </a:effectRef>
              <a:fontRef idx="minor">
                <a:schemeClr val="dk1"/>
              </a:fontRef>
            </p:style>
          </p:pic>
          <p:pic>
            <p:nvPicPr>
              <p:cNvPr id="39" name="Picture 38" descr="C:\Users\SK\Downloads\Food safety gel 2 (1).jpg"/>
              <p:cNvPicPr/>
              <p:nvPr/>
            </p:nvPicPr>
            <p:blipFill rotWithShape="1">
              <a:blip r:embed="rId3" cstate="screen">
                <a:extLst>
                  <a:ext uri="{28A0092B-C50C-407E-A947-70E740481C1C}">
                    <a14:useLocalDpi xmlns:a14="http://schemas.microsoft.com/office/drawing/2010/main"/>
                  </a:ext>
                </a:extLst>
              </a:blip>
              <a:srcRect t="11404"/>
              <a:stretch/>
            </p:blipFill>
            <p:spPr bwMode="auto">
              <a:xfrm>
                <a:off x="8391269" y="2718634"/>
                <a:ext cx="1251284" cy="3846478"/>
              </a:xfrm>
              <a:prstGeom prst="rect">
                <a:avLst/>
              </a:prstGeom>
              <a:ln>
                <a:noFill/>
              </a:ln>
              <a:extLst>
                <a:ext uri="{53640926-AAD7-44d8-BBD7-CCE9431645EC}">
                  <a14:shadowObscured xmlns:a14="http://schemas.microsoft.com/office/drawing/2010/main" xmlns=""/>
                </a:ext>
              </a:extLst>
            </p:spPr>
            <p:style>
              <a:lnRef idx="1">
                <a:schemeClr val="accent1"/>
              </a:lnRef>
              <a:fillRef idx="2">
                <a:schemeClr val="accent1"/>
              </a:fillRef>
              <a:effectRef idx="1">
                <a:schemeClr val="accent1"/>
              </a:effectRef>
              <a:fontRef idx="minor">
                <a:schemeClr val="dk1"/>
              </a:fontRef>
            </p:style>
          </p:pic>
          <p:pic>
            <p:nvPicPr>
              <p:cNvPr id="40" name="Picture 39" descr="C:\Users\SK\Downloads\Food safety gel 2 (1).jpg"/>
              <p:cNvPicPr/>
              <p:nvPr/>
            </p:nvPicPr>
            <p:blipFill rotWithShape="1">
              <a:blip r:embed="rId4" cstate="screen">
                <a:extLst>
                  <a:ext uri="{28A0092B-C50C-407E-A947-70E740481C1C}">
                    <a14:useLocalDpi xmlns:a14="http://schemas.microsoft.com/office/drawing/2010/main"/>
                  </a:ext>
                </a:extLst>
              </a:blip>
              <a:srcRect l="26342" t="11404" r="-15658"/>
              <a:stretch/>
            </p:blipFill>
            <p:spPr bwMode="auto">
              <a:xfrm>
                <a:off x="9640328" y="2718634"/>
                <a:ext cx="173438" cy="3846478"/>
              </a:xfrm>
              <a:prstGeom prst="rect">
                <a:avLst/>
              </a:prstGeom>
              <a:ln>
                <a:noFill/>
              </a:ln>
              <a:extLst>
                <a:ext uri="{53640926-AAD7-44d8-BBD7-CCE9431645EC}">
                  <a14:shadowObscured xmlns:a14="http://schemas.microsoft.com/office/drawing/2010/main" xmlns=""/>
                </a:ext>
              </a:extLst>
            </p:spPr>
            <p:style>
              <a:lnRef idx="1">
                <a:schemeClr val="accent1"/>
              </a:lnRef>
              <a:fillRef idx="2">
                <a:schemeClr val="accent1"/>
              </a:fillRef>
              <a:effectRef idx="1">
                <a:schemeClr val="accent1"/>
              </a:effectRef>
              <a:fontRef idx="minor">
                <a:schemeClr val="dk1"/>
              </a:fontRef>
            </p:style>
          </p:pic>
        </p:grpSp>
      </p:grpSp>
      <p:sp>
        <p:nvSpPr>
          <p:cNvPr id="43" name="Rectangle 9"/>
          <p:cNvSpPr>
            <a:spLocks noChangeArrowheads="1"/>
          </p:cNvSpPr>
          <p:nvPr/>
        </p:nvSpPr>
        <p:spPr bwMode="auto">
          <a:xfrm>
            <a:off x="255034" y="3663339"/>
            <a:ext cx="191065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400" b="0" dirty="0" smtClean="0">
                <a:solidFill>
                  <a:srgbClr val="FFFFFF"/>
                </a:solidFill>
                <a:latin typeface="Segoe UI" panose="020B0502040204020203" pitchFamily="34" charset="0"/>
                <a:cs typeface="Segoe UI" panose="020B0502040204020203" pitchFamily="34" charset="0"/>
              </a:rPr>
              <a:t>Meat plant A</a:t>
            </a:r>
            <a:br>
              <a:rPr lang="en-US" sz="1400" b="0" dirty="0" smtClean="0">
                <a:solidFill>
                  <a:srgbClr val="FFFFFF"/>
                </a:solidFill>
                <a:latin typeface="Segoe UI" panose="020B0502040204020203" pitchFamily="34" charset="0"/>
                <a:cs typeface="Segoe UI" panose="020B0502040204020203" pitchFamily="34" charset="0"/>
              </a:rPr>
            </a:br>
            <a:r>
              <a:rPr lang="en-US" sz="1400" b="0" dirty="0" smtClean="0">
                <a:solidFill>
                  <a:srgbClr val="FFFFFF"/>
                </a:solidFill>
                <a:latin typeface="Segoe UI" panose="020B0502040204020203" pitchFamily="34" charset="0"/>
                <a:cs typeface="Segoe UI" panose="020B0502040204020203" pitchFamily="34" charset="0"/>
              </a:rPr>
              <a:t>non-pathogenic</a:t>
            </a:r>
          </a:p>
        </p:txBody>
      </p:sp>
      <p:sp>
        <p:nvSpPr>
          <p:cNvPr id="44" name="Rectangle 9"/>
          <p:cNvSpPr>
            <a:spLocks noChangeArrowheads="1"/>
          </p:cNvSpPr>
          <p:nvPr/>
        </p:nvSpPr>
        <p:spPr bwMode="auto">
          <a:xfrm>
            <a:off x="255034" y="5604148"/>
            <a:ext cx="191065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400" b="0" dirty="0" smtClean="0">
                <a:solidFill>
                  <a:srgbClr val="FFFFFF"/>
                </a:solidFill>
                <a:latin typeface="Segoe UI" panose="020B0502040204020203" pitchFamily="34" charset="0"/>
                <a:cs typeface="Segoe UI" panose="020B0502040204020203" pitchFamily="34" charset="0"/>
              </a:rPr>
              <a:t>Meat plant B</a:t>
            </a:r>
            <a:br>
              <a:rPr lang="en-US" sz="1400" b="0" dirty="0" smtClean="0">
                <a:solidFill>
                  <a:srgbClr val="FFFFFF"/>
                </a:solidFill>
                <a:latin typeface="Segoe UI" panose="020B0502040204020203" pitchFamily="34" charset="0"/>
                <a:cs typeface="Segoe UI" panose="020B0502040204020203" pitchFamily="34" charset="0"/>
              </a:rPr>
            </a:br>
            <a:r>
              <a:rPr lang="en-US" sz="1400" b="0" dirty="0" smtClean="0">
                <a:solidFill>
                  <a:srgbClr val="FFFFFF"/>
                </a:solidFill>
                <a:latin typeface="Segoe UI" panose="020B0502040204020203" pitchFamily="34" charset="0"/>
                <a:cs typeface="Segoe UI" panose="020B0502040204020203" pitchFamily="34" charset="0"/>
              </a:rPr>
              <a:t>O157:H7</a:t>
            </a:r>
          </a:p>
        </p:txBody>
      </p:sp>
      <p:grpSp>
        <p:nvGrpSpPr>
          <p:cNvPr id="52" name="Group 51"/>
          <p:cNvGrpSpPr/>
          <p:nvPr/>
        </p:nvGrpSpPr>
        <p:grpSpPr>
          <a:xfrm>
            <a:off x="4504600" y="1826471"/>
            <a:ext cx="1936248" cy="3965622"/>
            <a:chOff x="4504600" y="1730935"/>
            <a:chExt cx="1936248" cy="3965622"/>
          </a:xfrm>
        </p:grpSpPr>
        <p:grpSp>
          <p:nvGrpSpPr>
            <p:cNvPr id="49" name="Group 48"/>
            <p:cNvGrpSpPr/>
            <p:nvPr/>
          </p:nvGrpSpPr>
          <p:grpSpPr>
            <a:xfrm>
              <a:off x="4504600" y="1730935"/>
              <a:ext cx="1936248" cy="3348479"/>
              <a:chOff x="4504600" y="1730935"/>
              <a:chExt cx="1936248" cy="3348479"/>
            </a:xfrm>
          </p:grpSpPr>
          <p:sp>
            <p:nvSpPr>
              <p:cNvPr id="30" name="Rectangle 9"/>
              <p:cNvSpPr>
                <a:spLocks noChangeArrowheads="1"/>
              </p:cNvSpPr>
              <p:nvPr/>
            </p:nvSpPr>
            <p:spPr bwMode="auto">
              <a:xfrm>
                <a:off x="4504600" y="1730935"/>
                <a:ext cx="193624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800" dirty="0" smtClean="0">
                    <a:solidFill>
                      <a:srgbClr val="FFFFFF"/>
                    </a:solidFill>
                    <a:latin typeface="Segoe UI" panose="020B0502040204020203" pitchFamily="34" charset="0"/>
                    <a:cs typeface="Segoe UI" panose="020B0502040204020203" pitchFamily="34" charset="0"/>
                  </a:rPr>
                  <a:t>Restriction digest</a:t>
                </a:r>
                <a:endParaRPr lang="en-US" sz="1800" dirty="0"/>
              </a:p>
            </p:txBody>
          </p:sp>
          <p:cxnSp>
            <p:nvCxnSpPr>
              <p:cNvPr id="32" name="Straight Connector 31"/>
              <p:cNvCxnSpPr/>
              <p:nvPr/>
            </p:nvCxnSpPr>
            <p:spPr bwMode="auto">
              <a:xfrm>
                <a:off x="5024824" y="3020971"/>
                <a:ext cx="866274"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33" name="Straight Connector 32"/>
              <p:cNvCxnSpPr/>
              <p:nvPr/>
            </p:nvCxnSpPr>
            <p:spPr bwMode="auto">
              <a:xfrm>
                <a:off x="5024824" y="3181392"/>
                <a:ext cx="866274"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34" name="Straight Connector 33"/>
              <p:cNvCxnSpPr/>
              <p:nvPr/>
            </p:nvCxnSpPr>
            <p:spPr bwMode="auto">
              <a:xfrm>
                <a:off x="5024824" y="4918993"/>
                <a:ext cx="182880"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35" name="Straight Connector 34"/>
              <p:cNvCxnSpPr/>
              <p:nvPr/>
            </p:nvCxnSpPr>
            <p:spPr bwMode="auto">
              <a:xfrm>
                <a:off x="5024824" y="5079414"/>
                <a:ext cx="182880"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36" name="Straight Connector 35"/>
              <p:cNvCxnSpPr/>
              <p:nvPr/>
            </p:nvCxnSpPr>
            <p:spPr bwMode="auto">
              <a:xfrm>
                <a:off x="5377750" y="4918993"/>
                <a:ext cx="548640"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37" name="Straight Connector 36"/>
              <p:cNvCxnSpPr/>
              <p:nvPr/>
            </p:nvCxnSpPr>
            <p:spPr bwMode="auto">
              <a:xfrm>
                <a:off x="5377750" y="5079414"/>
                <a:ext cx="548640"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grpSp>
        <p:pic>
          <p:nvPicPr>
            <p:cNvPr id="51" name="Picture 2" descr="http://www.clker.com/cliparts/0/I/6/3/b/5/pink-hair-scissors-md.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032457" y="5029145"/>
              <a:ext cx="690586" cy="667412"/>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41" name="Rectangle 9"/>
          <p:cNvSpPr>
            <a:spLocks noChangeArrowheads="1"/>
          </p:cNvSpPr>
          <p:nvPr/>
        </p:nvSpPr>
        <p:spPr bwMode="auto">
          <a:xfrm>
            <a:off x="2308109" y="3345458"/>
            <a:ext cx="193624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b="0" dirty="0" smtClean="0">
                <a:solidFill>
                  <a:srgbClr val="FFFFFF"/>
                </a:solidFill>
                <a:latin typeface="Segoe UI" panose="020B0502040204020203" pitchFamily="34" charset="0"/>
                <a:cs typeface="Segoe UI" panose="020B0502040204020203" pitchFamily="34" charset="0"/>
              </a:rPr>
              <a:t>400bp</a:t>
            </a:r>
            <a:endParaRPr lang="en-US" sz="1600" b="0" dirty="0"/>
          </a:p>
        </p:txBody>
      </p:sp>
      <p:sp>
        <p:nvSpPr>
          <p:cNvPr id="53" name="Rectangle 9"/>
          <p:cNvSpPr>
            <a:spLocks noChangeArrowheads="1"/>
          </p:cNvSpPr>
          <p:nvPr/>
        </p:nvSpPr>
        <p:spPr bwMode="auto">
          <a:xfrm>
            <a:off x="4504600" y="3345458"/>
            <a:ext cx="193624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b="0" dirty="0" smtClean="0">
                <a:solidFill>
                  <a:srgbClr val="FFFFFF"/>
                </a:solidFill>
                <a:latin typeface="Segoe UI" panose="020B0502040204020203" pitchFamily="34" charset="0"/>
                <a:cs typeface="Segoe UI" panose="020B0502040204020203" pitchFamily="34" charset="0"/>
              </a:rPr>
              <a:t>400bp</a:t>
            </a:r>
            <a:endParaRPr lang="en-US" sz="1600" b="0" dirty="0"/>
          </a:p>
        </p:txBody>
      </p:sp>
      <p:sp>
        <p:nvSpPr>
          <p:cNvPr id="54" name="Rectangle 9"/>
          <p:cNvSpPr>
            <a:spLocks noChangeArrowheads="1"/>
          </p:cNvSpPr>
          <p:nvPr/>
        </p:nvSpPr>
        <p:spPr bwMode="auto">
          <a:xfrm>
            <a:off x="2308109" y="4647930"/>
            <a:ext cx="193624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b="0" dirty="0" smtClean="0">
                <a:solidFill>
                  <a:srgbClr val="FFFFFF"/>
                </a:solidFill>
                <a:latin typeface="Segoe UI" panose="020B0502040204020203" pitchFamily="34" charset="0"/>
                <a:cs typeface="Segoe UI" panose="020B0502040204020203" pitchFamily="34" charset="0"/>
              </a:rPr>
              <a:t>400bp</a:t>
            </a:r>
            <a:endParaRPr lang="en-US" sz="1600" b="0" dirty="0"/>
          </a:p>
        </p:txBody>
      </p:sp>
      <p:sp>
        <p:nvSpPr>
          <p:cNvPr id="55" name="Rectangle 9"/>
          <p:cNvSpPr>
            <a:spLocks noChangeArrowheads="1"/>
          </p:cNvSpPr>
          <p:nvPr/>
        </p:nvSpPr>
        <p:spPr bwMode="auto">
          <a:xfrm>
            <a:off x="4504600" y="4647930"/>
            <a:ext cx="193624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b="0" dirty="0" smtClean="0">
                <a:solidFill>
                  <a:srgbClr val="FFFFFF"/>
                </a:solidFill>
                <a:latin typeface="Segoe UI" panose="020B0502040204020203" pitchFamily="34" charset="0"/>
                <a:cs typeface="Segoe UI" panose="020B0502040204020203" pitchFamily="34" charset="0"/>
              </a:rPr>
              <a:t>150+250bp</a:t>
            </a:r>
            <a:endParaRPr lang="en-US" sz="1600" b="0" dirty="0"/>
          </a:p>
        </p:txBody>
      </p:sp>
      <p:sp>
        <p:nvSpPr>
          <p:cNvPr id="56" name="Rectangle 55"/>
          <p:cNvSpPr/>
          <p:nvPr/>
        </p:nvSpPr>
        <p:spPr bwMode="auto">
          <a:xfrm>
            <a:off x="622646" y="3015031"/>
            <a:ext cx="1191946" cy="330427"/>
          </a:xfrm>
          <a:prstGeom prst="rect">
            <a:avLst/>
          </a:prstGeom>
          <a:solidFill>
            <a:schemeClr val="accent1"/>
          </a:solidFill>
          <a:ln w="9525" cap="flat" cmpd="sng" algn="ctr">
            <a:solidFill>
              <a:schemeClr val="bg2"/>
            </a:solidFill>
            <a:prstDash val="solid"/>
            <a:round/>
            <a:headEnd type="none" w="med" len="med"/>
            <a:tailEnd type="stealth" w="med" len="med"/>
          </a:ln>
          <a:effectLst/>
        </p:spPr>
        <p:txBody>
          <a:bodyPr vert="horz" wrap="square" lIns="0" tIns="0" rIns="0" bIns="0" numCol="1" rtlCol="0" anchor="ctr" anchorCtr="0" compatLnSpc="1">
            <a:prstTxWarp prst="textNoShape">
              <a:avLst/>
            </a:prstTxWarp>
          </a:bodyPr>
          <a:lstStyle/>
          <a:p>
            <a:pPr marL="0" marR="0" algn="ctr" fontAlgn="base">
              <a:spcBef>
                <a:spcPts val="0"/>
              </a:spcBef>
              <a:spcAft>
                <a:spcPts val="0"/>
              </a:spcAft>
            </a:pPr>
            <a:r>
              <a:rPr lang="en-US" sz="1400" b="1" i="1" kern="1200" dirty="0">
                <a:solidFill>
                  <a:schemeClr val="bg2">
                    <a:lumMod val="90000"/>
                    <a:lumOff val="1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b="1" i="1" kern="1200" dirty="0" err="1" smtClean="0">
                <a:solidFill>
                  <a:schemeClr val="bg2">
                    <a:lumMod val="90000"/>
                    <a:lumOff val="10000"/>
                  </a:schemeClr>
                </a:solidFill>
                <a:effectLst/>
                <a:latin typeface="Calibri" panose="020F0502020204030204" pitchFamily="34" charset="0"/>
                <a:ea typeface="Times New Roman" panose="02020603050405020304" pitchFamily="18" charset="0"/>
                <a:cs typeface="Times New Roman" panose="02020603050405020304" pitchFamily="18" charset="0"/>
              </a:rPr>
              <a:t>fliC</a:t>
            </a:r>
            <a:endParaRPr lang="en-US" sz="2000" i="1" dirty="0">
              <a:solidFill>
                <a:schemeClr val="bg2">
                  <a:lumMod val="90000"/>
                  <a:lumOff val="10000"/>
                </a:schemeClr>
              </a:solidFill>
              <a:effectLst/>
              <a:latin typeface="Calibri" panose="020F0502020204030204" pitchFamily="34" charset="0"/>
              <a:ea typeface="Times New Roman" panose="02020603050405020304" pitchFamily="18" charset="0"/>
            </a:endParaRPr>
          </a:p>
        </p:txBody>
      </p:sp>
      <p:cxnSp>
        <p:nvCxnSpPr>
          <p:cNvPr id="57" name="Straight Arrow Connector 56"/>
          <p:cNvCxnSpPr/>
          <p:nvPr/>
        </p:nvCxnSpPr>
        <p:spPr bwMode="auto">
          <a:xfrm>
            <a:off x="512387" y="2901690"/>
            <a:ext cx="455046" cy="0"/>
          </a:xfrm>
          <a:prstGeom prst="straightConnector1">
            <a:avLst/>
          </a:prstGeom>
          <a:solidFill>
            <a:schemeClr val="accent1"/>
          </a:solidFill>
          <a:ln w="38100" cap="flat" cmpd="sng" algn="ctr">
            <a:solidFill>
              <a:srgbClr val="00B050"/>
            </a:solidFill>
            <a:prstDash val="solid"/>
            <a:round/>
            <a:headEnd type="none" w="med" len="med"/>
            <a:tailEnd type="triangle"/>
          </a:ln>
          <a:effectLst/>
        </p:spPr>
      </p:cxnSp>
      <p:cxnSp>
        <p:nvCxnSpPr>
          <p:cNvPr id="58" name="Straight Arrow Connector 57"/>
          <p:cNvCxnSpPr/>
          <p:nvPr/>
        </p:nvCxnSpPr>
        <p:spPr bwMode="auto">
          <a:xfrm flipH="1">
            <a:off x="1501765" y="3453063"/>
            <a:ext cx="459355" cy="0"/>
          </a:xfrm>
          <a:prstGeom prst="straightConnector1">
            <a:avLst/>
          </a:prstGeom>
          <a:solidFill>
            <a:schemeClr val="accent1"/>
          </a:solidFill>
          <a:ln w="38100" cap="flat" cmpd="sng" algn="ctr">
            <a:solidFill>
              <a:srgbClr val="00B050"/>
            </a:solidFill>
            <a:prstDash val="solid"/>
            <a:round/>
            <a:headEnd type="none" w="med" len="med"/>
            <a:tailEnd type="triangle"/>
          </a:ln>
          <a:effectLst/>
        </p:spPr>
      </p:cxnSp>
      <p:sp>
        <p:nvSpPr>
          <p:cNvPr id="62" name="Rectangle 61"/>
          <p:cNvSpPr/>
          <p:nvPr/>
        </p:nvSpPr>
        <p:spPr>
          <a:xfrm>
            <a:off x="626762" y="4577755"/>
            <a:ext cx="1136972" cy="1012745"/>
          </a:xfrm>
          <a:prstGeom prst="rect">
            <a:avLst/>
          </a:prstGeom>
        </p:spPr>
        <p:txBody>
          <a:bodyPr wrap="square" lIns="0" tIns="0" rIns="0" bIns="0">
            <a:noAutofit/>
          </a:bodyPr>
          <a:lstStyle/>
          <a:p>
            <a:pPr marL="0" marR="0" algn="ctr" fontAlgn="base">
              <a:lnSpc>
                <a:spcPct val="115000"/>
              </a:lnSpc>
              <a:spcBef>
                <a:spcPts val="0"/>
              </a:spcBef>
              <a:spcAft>
                <a:spcPts val="0"/>
              </a:spcAft>
            </a:pPr>
            <a:r>
              <a:rPr lang="en-US" sz="1200" b="0" kern="1200" dirty="0" err="1">
                <a:effectLst/>
                <a:latin typeface="Segoe UI" panose="020B0502040204020203" pitchFamily="34" charset="0"/>
                <a:ea typeface="Segoe UI" panose="020B0502040204020203" pitchFamily="34" charset="0"/>
              </a:rPr>
              <a:t>XmnI</a:t>
            </a:r>
            <a:r>
              <a:rPr lang="en-US" sz="1200" b="0" kern="1200" dirty="0">
                <a:effectLst/>
                <a:latin typeface="Segoe UI" panose="020B0502040204020203" pitchFamily="34" charset="0"/>
                <a:ea typeface="Segoe UI" panose="020B0502040204020203" pitchFamily="34" charset="0"/>
              </a:rPr>
              <a:t> site</a:t>
            </a:r>
            <a:endParaRPr lang="en-US" sz="1600" b="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71924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3" grpId="0"/>
      <p:bldP spid="54" grpId="0"/>
      <p:bldP spid="5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 name="Object 135"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348145" name="think-cell Slide" r:id="rId4" imgW="270" imgH="270" progId="TCLayout.ActiveDocument.1">
                  <p:embed/>
                </p:oleObj>
              </mc:Choice>
              <mc:Fallback>
                <p:oleObj name="think-cell Slide" r:id="rId4" imgW="270" imgH="270" progId="TCLayout.ActiveDocument.1">
                  <p:embed/>
                  <p:pic>
                    <p:nvPicPr>
                      <p:cNvPr id="0" name="Picture 2"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35" name="Rectangle 3"/>
          <p:cNvSpPr txBox="1">
            <a:spLocks noChangeArrowheads="1"/>
          </p:cNvSpPr>
          <p:nvPr/>
        </p:nvSpPr>
        <p:spPr bwMode="gray">
          <a:xfrm>
            <a:off x="609600" y="1559272"/>
            <a:ext cx="7924800" cy="45720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Template DNA to be amplified</a:t>
            </a: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Pair of DNA primers</a:t>
            </a: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DNA polymerase</a:t>
            </a: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000" b="0" i="0" u="none" strike="noStrike" kern="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dNTPs</a:t>
            </a: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Buffer to maintain pH and provide Mg</a:t>
            </a:r>
            <a:r>
              <a:rPr kumimoji="0" lang="en-US" sz="2000" b="0" i="0" u="none" strike="noStrike" kern="0" cap="none" spc="0" normalizeH="0" baseline="30000" noProof="0" dirty="0" smtClean="0">
                <a:ln>
                  <a:noFill/>
                </a:ln>
                <a:solidFill>
                  <a:schemeClr val="tx1"/>
                </a:solidFill>
                <a:effectLst/>
                <a:uLnTx/>
                <a:uFillTx/>
                <a:latin typeface="Segoe UI" pitchFamily="34" charset="0"/>
                <a:ea typeface="Segoe UI" pitchFamily="34" charset="0"/>
                <a:cs typeface="Segoe UI" pitchFamily="34" charset="0"/>
              </a:rPr>
              <a:t>2+</a:t>
            </a: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Thermal cycler  </a:t>
            </a: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2" name="Title 1"/>
          <p:cNvSpPr>
            <a:spLocks noGrp="1"/>
          </p:cNvSpPr>
          <p:nvPr>
            <p:ph type="title"/>
          </p:nvPr>
        </p:nvSpPr>
        <p:spPr/>
        <p:txBody>
          <a:bodyPr/>
          <a:lstStyle/>
          <a:p>
            <a:r>
              <a:rPr lang="en-US" dirty="0" smtClean="0">
                <a:solidFill>
                  <a:schemeClr val="tx1"/>
                </a:solidFill>
              </a:rPr>
              <a:t>What goes in a PCR reaction</a:t>
            </a:r>
            <a:endParaRPr lang="en-US" dirty="0">
              <a:solidFill>
                <a:schemeClr val="tx1"/>
              </a:solidFill>
            </a:endParaRPr>
          </a:p>
        </p:txBody>
      </p:sp>
      <p:sp>
        <p:nvSpPr>
          <p:cNvPr id="122" name="Chord 121"/>
          <p:cNvSpPr/>
          <p:nvPr/>
        </p:nvSpPr>
        <p:spPr bwMode="auto">
          <a:xfrm rot="16200000">
            <a:off x="3384647" y="777913"/>
            <a:ext cx="8188658" cy="2811439"/>
          </a:xfrm>
          <a:prstGeom prst="chord">
            <a:avLst>
              <a:gd name="adj1" fmla="val 5850910"/>
              <a:gd name="adj2" fmla="val 15739008"/>
            </a:avLst>
          </a:prstGeom>
          <a:solidFill>
            <a:schemeClr val="accent2"/>
          </a:solidFill>
          <a:ln w="9525" cap="flat" cmpd="sng" algn="ctr">
            <a:solidFill>
              <a:schemeClr val="accent2"/>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p:txBody>
      </p:sp>
      <p:grpSp>
        <p:nvGrpSpPr>
          <p:cNvPr id="3" name="Group 754"/>
          <p:cNvGrpSpPr>
            <a:grpSpLocks noChangeAspect="1"/>
          </p:cNvGrpSpPr>
          <p:nvPr/>
        </p:nvGrpSpPr>
        <p:grpSpPr bwMode="auto">
          <a:xfrm rot="-2413370">
            <a:off x="6784713" y="3716985"/>
            <a:ext cx="1183768" cy="285860"/>
            <a:chOff x="303" y="2794"/>
            <a:chExt cx="521" cy="138"/>
          </a:xfrm>
        </p:grpSpPr>
        <p:sp>
          <p:nvSpPr>
            <p:cNvPr id="138" name="Freeform 755"/>
            <p:cNvSpPr>
              <a:spLocks noChangeAspect="1"/>
            </p:cNvSpPr>
            <p:nvPr/>
          </p:nvSpPr>
          <p:spPr bwMode="auto">
            <a:xfrm>
              <a:off x="303" y="2794"/>
              <a:ext cx="99" cy="138"/>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chemeClr val="tx1"/>
            </a:solidFill>
            <a:ln w="9525">
              <a:noFill/>
              <a:round/>
              <a:headEnd/>
              <a:tailEnd/>
            </a:ln>
          </p:spPr>
          <p:txBody>
            <a:bodyPr/>
            <a:lstStyle/>
            <a:p>
              <a:endParaRPr lang="en-US"/>
            </a:p>
          </p:txBody>
        </p:sp>
        <p:sp>
          <p:nvSpPr>
            <p:cNvPr id="139" name="Freeform 756"/>
            <p:cNvSpPr>
              <a:spLocks noChangeAspect="1"/>
            </p:cNvSpPr>
            <p:nvPr/>
          </p:nvSpPr>
          <p:spPr bwMode="auto">
            <a:xfrm>
              <a:off x="303" y="2794"/>
              <a:ext cx="99" cy="138"/>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noFill/>
            <a:ln w="7938" cap="flat">
              <a:solidFill>
                <a:schemeClr val="tx1"/>
              </a:solidFill>
              <a:prstDash val="solid"/>
              <a:miter lim="800000"/>
              <a:headEnd/>
              <a:tailEnd/>
            </a:ln>
          </p:spPr>
          <p:txBody>
            <a:bodyPr/>
            <a:lstStyle/>
            <a:p>
              <a:endParaRPr lang="en-US"/>
            </a:p>
          </p:txBody>
        </p:sp>
        <p:sp>
          <p:nvSpPr>
            <p:cNvPr id="140" name="Freeform 757"/>
            <p:cNvSpPr>
              <a:spLocks noChangeAspect="1"/>
            </p:cNvSpPr>
            <p:nvPr/>
          </p:nvSpPr>
          <p:spPr bwMode="auto">
            <a:xfrm>
              <a:off x="381" y="2794"/>
              <a:ext cx="99" cy="138"/>
            </a:xfrm>
            <a:custGeom>
              <a:avLst/>
              <a:gdLst>
                <a:gd name="T0" fmla="*/ 269 w 269"/>
                <a:gd name="T1" fmla="*/ 0 h 225"/>
                <a:gd name="T2" fmla="*/ 45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41" name="Freeform 758"/>
            <p:cNvSpPr>
              <a:spLocks noChangeAspect="1"/>
            </p:cNvSpPr>
            <p:nvPr/>
          </p:nvSpPr>
          <p:spPr bwMode="auto">
            <a:xfrm>
              <a:off x="381" y="2794"/>
              <a:ext cx="99" cy="138"/>
            </a:xfrm>
            <a:custGeom>
              <a:avLst/>
              <a:gdLst>
                <a:gd name="T0" fmla="*/ 269 w 269"/>
                <a:gd name="T1" fmla="*/ 0 h 225"/>
                <a:gd name="T2" fmla="*/ 45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0" y="225"/>
                    <a:pt x="96" y="0"/>
                    <a:pt x="224" y="0"/>
                  </a:cubicBezTo>
                  <a:lnTo>
                    <a:pt x="269" y="0"/>
                  </a:lnTo>
                  <a:close/>
                </a:path>
              </a:pathLst>
            </a:custGeom>
            <a:solidFill>
              <a:schemeClr val="tx1"/>
            </a:solidFill>
            <a:ln w="8001" cap="flat">
              <a:solidFill>
                <a:srgbClr val="343434"/>
              </a:solidFill>
              <a:prstDash val="solid"/>
              <a:miter lim="800000"/>
              <a:headEnd/>
              <a:tailEnd/>
            </a:ln>
          </p:spPr>
          <p:txBody>
            <a:bodyPr/>
            <a:lstStyle/>
            <a:p>
              <a:endParaRPr lang="en-US"/>
            </a:p>
          </p:txBody>
        </p:sp>
        <p:sp>
          <p:nvSpPr>
            <p:cNvPr id="142" name="Freeform 759"/>
            <p:cNvSpPr>
              <a:spLocks noChangeAspect="1"/>
            </p:cNvSpPr>
            <p:nvPr/>
          </p:nvSpPr>
          <p:spPr bwMode="auto">
            <a:xfrm>
              <a:off x="471" y="2794"/>
              <a:ext cx="98"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43" name="Freeform 760"/>
            <p:cNvSpPr>
              <a:spLocks noChangeAspect="1"/>
            </p:cNvSpPr>
            <p:nvPr/>
          </p:nvSpPr>
          <p:spPr bwMode="auto">
            <a:xfrm>
              <a:off x="471" y="2794"/>
              <a:ext cx="98"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44" name="Freeform 761"/>
            <p:cNvSpPr>
              <a:spLocks noChangeAspect="1"/>
            </p:cNvSpPr>
            <p:nvPr/>
          </p:nvSpPr>
          <p:spPr bwMode="auto">
            <a:xfrm>
              <a:off x="556" y="2794"/>
              <a:ext cx="99" cy="137"/>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rgbClr val="113A8D"/>
            </a:solidFill>
            <a:ln w="9525">
              <a:noFill/>
              <a:round/>
              <a:headEnd/>
              <a:tailEnd/>
            </a:ln>
          </p:spPr>
          <p:txBody>
            <a:bodyPr/>
            <a:lstStyle/>
            <a:p>
              <a:endParaRPr lang="en-US"/>
            </a:p>
          </p:txBody>
        </p:sp>
        <p:sp>
          <p:nvSpPr>
            <p:cNvPr id="145" name="Freeform 762"/>
            <p:cNvSpPr>
              <a:spLocks noChangeAspect="1"/>
            </p:cNvSpPr>
            <p:nvPr/>
          </p:nvSpPr>
          <p:spPr bwMode="auto">
            <a:xfrm>
              <a:off x="556" y="2794"/>
              <a:ext cx="99" cy="137"/>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46" name="Freeform 763"/>
            <p:cNvSpPr>
              <a:spLocks noChangeAspect="1"/>
            </p:cNvSpPr>
            <p:nvPr/>
          </p:nvSpPr>
          <p:spPr bwMode="auto">
            <a:xfrm>
              <a:off x="640"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chemeClr val="tx1"/>
            </a:solidFill>
            <a:ln w="9525">
              <a:noFill/>
              <a:round/>
              <a:headEnd/>
              <a:tailEnd/>
            </a:ln>
          </p:spPr>
          <p:txBody>
            <a:bodyPr/>
            <a:lstStyle/>
            <a:p>
              <a:endParaRPr lang="en-US"/>
            </a:p>
          </p:txBody>
        </p:sp>
        <p:sp>
          <p:nvSpPr>
            <p:cNvPr id="147" name="Freeform 764"/>
            <p:cNvSpPr>
              <a:spLocks noChangeAspect="1"/>
            </p:cNvSpPr>
            <p:nvPr/>
          </p:nvSpPr>
          <p:spPr bwMode="auto">
            <a:xfrm>
              <a:off x="640"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noFill/>
            <a:ln w="7938" cap="flat">
              <a:solidFill>
                <a:srgbClr val="343434"/>
              </a:solidFill>
              <a:prstDash val="solid"/>
              <a:miter lim="800000"/>
              <a:headEnd/>
              <a:tailEnd/>
            </a:ln>
          </p:spPr>
          <p:txBody>
            <a:bodyPr/>
            <a:lstStyle/>
            <a:p>
              <a:endParaRPr lang="en-US"/>
            </a:p>
          </p:txBody>
        </p:sp>
        <p:sp>
          <p:nvSpPr>
            <p:cNvPr id="148" name="Freeform 765"/>
            <p:cNvSpPr>
              <a:spLocks noChangeAspect="1"/>
            </p:cNvSpPr>
            <p:nvPr/>
          </p:nvSpPr>
          <p:spPr bwMode="auto">
            <a:xfrm>
              <a:off x="721"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49" name="Freeform 766"/>
            <p:cNvSpPr>
              <a:spLocks noChangeAspect="1"/>
            </p:cNvSpPr>
            <p:nvPr/>
          </p:nvSpPr>
          <p:spPr bwMode="auto">
            <a:xfrm>
              <a:off x="721"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chemeClr val="tx1"/>
            </a:solidFill>
            <a:ln w="8001" cap="flat">
              <a:solidFill>
                <a:schemeClr val="tx1"/>
              </a:solidFill>
              <a:prstDash val="solid"/>
              <a:miter lim="800000"/>
              <a:headEnd/>
              <a:tailEnd/>
            </a:ln>
          </p:spPr>
          <p:txBody>
            <a:bodyPr/>
            <a:lstStyle/>
            <a:p>
              <a:endParaRPr lang="en-US"/>
            </a:p>
          </p:txBody>
        </p:sp>
        <p:sp>
          <p:nvSpPr>
            <p:cNvPr id="150" name="Freeform 767"/>
            <p:cNvSpPr>
              <a:spLocks noChangeAspect="1"/>
            </p:cNvSpPr>
            <p:nvPr/>
          </p:nvSpPr>
          <p:spPr bwMode="auto">
            <a:xfrm>
              <a:off x="305" y="2794"/>
              <a:ext cx="99" cy="138"/>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51" name="Freeform 768"/>
            <p:cNvSpPr>
              <a:spLocks noChangeAspect="1"/>
            </p:cNvSpPr>
            <p:nvPr/>
          </p:nvSpPr>
          <p:spPr bwMode="auto">
            <a:xfrm>
              <a:off x="306" y="2794"/>
              <a:ext cx="49"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52" name="Freeform 769"/>
            <p:cNvSpPr>
              <a:spLocks noChangeAspect="1"/>
            </p:cNvSpPr>
            <p:nvPr/>
          </p:nvSpPr>
          <p:spPr bwMode="auto">
            <a:xfrm>
              <a:off x="305" y="2794"/>
              <a:ext cx="49"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53" name="Freeform 770"/>
            <p:cNvSpPr>
              <a:spLocks noChangeAspect="1"/>
            </p:cNvSpPr>
            <p:nvPr/>
          </p:nvSpPr>
          <p:spPr bwMode="auto">
            <a:xfrm>
              <a:off x="354" y="2886"/>
              <a:ext cx="51"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chemeClr val="tx1"/>
            </a:solidFill>
            <a:ln w="9525">
              <a:noFill/>
              <a:round/>
              <a:headEnd/>
              <a:tailEnd/>
            </a:ln>
          </p:spPr>
          <p:txBody>
            <a:bodyPr/>
            <a:lstStyle/>
            <a:p>
              <a:endParaRPr lang="en-US"/>
            </a:p>
          </p:txBody>
        </p:sp>
        <p:sp>
          <p:nvSpPr>
            <p:cNvPr id="154" name="Freeform 771"/>
            <p:cNvSpPr>
              <a:spLocks noChangeAspect="1"/>
            </p:cNvSpPr>
            <p:nvPr/>
          </p:nvSpPr>
          <p:spPr bwMode="auto">
            <a:xfrm>
              <a:off x="305" y="2794"/>
              <a:ext cx="99" cy="138"/>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chemeClr val="tx1"/>
            </a:solidFill>
            <a:ln w="7938" cap="flat">
              <a:solidFill>
                <a:schemeClr val="tx1"/>
              </a:solidFill>
              <a:prstDash val="solid"/>
              <a:miter lim="800000"/>
              <a:headEnd/>
              <a:tailEnd/>
            </a:ln>
          </p:spPr>
          <p:txBody>
            <a:bodyPr/>
            <a:lstStyle/>
            <a:p>
              <a:endParaRPr lang="en-US"/>
            </a:p>
          </p:txBody>
        </p:sp>
        <p:sp>
          <p:nvSpPr>
            <p:cNvPr id="155" name="Freeform 772"/>
            <p:cNvSpPr>
              <a:spLocks noChangeAspect="1"/>
            </p:cNvSpPr>
            <p:nvPr/>
          </p:nvSpPr>
          <p:spPr bwMode="auto">
            <a:xfrm>
              <a:off x="340"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solidFill>
                <a:schemeClr val="tx1"/>
              </a:solidFill>
              <a:round/>
              <a:headEnd/>
              <a:tailEnd/>
            </a:ln>
          </p:spPr>
          <p:txBody>
            <a:bodyPr/>
            <a:lstStyle/>
            <a:p>
              <a:endParaRPr lang="en-US"/>
            </a:p>
          </p:txBody>
        </p:sp>
        <p:sp>
          <p:nvSpPr>
            <p:cNvPr id="156" name="Freeform 773"/>
            <p:cNvSpPr>
              <a:spLocks noChangeAspect="1"/>
            </p:cNvSpPr>
            <p:nvPr/>
          </p:nvSpPr>
          <p:spPr bwMode="auto">
            <a:xfrm>
              <a:off x="341" y="2835"/>
              <a:ext cx="16" cy="1"/>
            </a:xfrm>
            <a:custGeom>
              <a:avLst/>
              <a:gdLst>
                <a:gd name="T0" fmla="*/ 0 w 105"/>
                <a:gd name="T1" fmla="*/ 0 h 5"/>
                <a:gd name="T2" fmla="*/ 103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3" y="0"/>
                  </a:lnTo>
                  <a:lnTo>
                    <a:pt x="105" y="5"/>
                  </a:lnTo>
                  <a:lnTo>
                    <a:pt x="0" y="5"/>
                  </a:lnTo>
                  <a:lnTo>
                    <a:pt x="0" y="0"/>
                  </a:lnTo>
                  <a:close/>
                </a:path>
              </a:pathLst>
            </a:custGeom>
            <a:solidFill>
              <a:srgbClr val="5578B6"/>
            </a:solidFill>
            <a:ln w="9525">
              <a:noFill/>
              <a:round/>
              <a:headEnd/>
              <a:tailEnd/>
            </a:ln>
          </p:spPr>
          <p:txBody>
            <a:bodyPr/>
            <a:lstStyle/>
            <a:p>
              <a:endParaRPr lang="en-US"/>
            </a:p>
          </p:txBody>
        </p:sp>
        <p:sp>
          <p:nvSpPr>
            <p:cNvPr id="157" name="Freeform 774"/>
            <p:cNvSpPr>
              <a:spLocks noChangeAspect="1"/>
            </p:cNvSpPr>
            <p:nvPr/>
          </p:nvSpPr>
          <p:spPr bwMode="auto">
            <a:xfrm>
              <a:off x="354" y="2883"/>
              <a:ext cx="16" cy="2"/>
            </a:xfrm>
            <a:custGeom>
              <a:avLst/>
              <a:gdLst>
                <a:gd name="T0" fmla="*/ 107 w 107"/>
                <a:gd name="T1" fmla="*/ 8 h 8"/>
                <a:gd name="T2" fmla="*/ 2 w 107"/>
                <a:gd name="T3" fmla="*/ 8 h 8"/>
                <a:gd name="T4" fmla="*/ 0 w 107"/>
                <a:gd name="T5" fmla="*/ 0 h 8"/>
                <a:gd name="T6" fmla="*/ 102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2" y="8"/>
                  </a:lnTo>
                  <a:lnTo>
                    <a:pt x="0" y="0"/>
                  </a:lnTo>
                  <a:lnTo>
                    <a:pt x="102" y="0"/>
                  </a:lnTo>
                  <a:lnTo>
                    <a:pt x="107" y="8"/>
                  </a:lnTo>
                  <a:close/>
                </a:path>
              </a:pathLst>
            </a:custGeom>
            <a:solidFill>
              <a:srgbClr val="33559E"/>
            </a:solidFill>
            <a:ln w="9525">
              <a:solidFill>
                <a:schemeClr val="tx1"/>
              </a:solidFill>
              <a:round/>
              <a:headEnd/>
              <a:tailEnd/>
            </a:ln>
          </p:spPr>
          <p:txBody>
            <a:bodyPr/>
            <a:lstStyle/>
            <a:p>
              <a:endParaRPr lang="en-US"/>
            </a:p>
          </p:txBody>
        </p:sp>
        <p:sp>
          <p:nvSpPr>
            <p:cNvPr id="158" name="Freeform 775"/>
            <p:cNvSpPr>
              <a:spLocks noChangeAspect="1"/>
            </p:cNvSpPr>
            <p:nvPr/>
          </p:nvSpPr>
          <p:spPr bwMode="auto">
            <a:xfrm>
              <a:off x="353" y="2881"/>
              <a:ext cx="15" cy="1"/>
            </a:xfrm>
            <a:custGeom>
              <a:avLst/>
              <a:gdLst>
                <a:gd name="T0" fmla="*/ 105 w 105"/>
                <a:gd name="T1" fmla="*/ 5 h 5"/>
                <a:gd name="T2" fmla="*/ 2 w 105"/>
                <a:gd name="T3" fmla="*/ 5 h 5"/>
                <a:gd name="T4" fmla="*/ 0 w 105"/>
                <a:gd name="T5" fmla="*/ 0 h 5"/>
                <a:gd name="T6" fmla="*/ 102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2" y="5"/>
                  </a:lnTo>
                  <a:lnTo>
                    <a:pt x="0" y="0"/>
                  </a:lnTo>
                  <a:lnTo>
                    <a:pt x="102" y="0"/>
                  </a:lnTo>
                  <a:lnTo>
                    <a:pt x="105" y="5"/>
                  </a:lnTo>
                  <a:close/>
                </a:path>
              </a:pathLst>
            </a:custGeom>
            <a:solidFill>
              <a:srgbClr val="33559E"/>
            </a:solidFill>
            <a:ln w="9525">
              <a:noFill/>
              <a:round/>
              <a:headEnd/>
              <a:tailEnd/>
            </a:ln>
          </p:spPr>
          <p:txBody>
            <a:bodyPr/>
            <a:lstStyle/>
            <a:p>
              <a:endParaRPr lang="en-US"/>
            </a:p>
          </p:txBody>
        </p:sp>
        <p:sp>
          <p:nvSpPr>
            <p:cNvPr id="159" name="Freeform 776"/>
            <p:cNvSpPr>
              <a:spLocks noChangeAspect="1"/>
            </p:cNvSpPr>
            <p:nvPr/>
          </p:nvSpPr>
          <p:spPr bwMode="auto">
            <a:xfrm>
              <a:off x="391" y="2794"/>
              <a:ext cx="98" cy="138"/>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60" name="Freeform 777"/>
            <p:cNvSpPr>
              <a:spLocks noChangeAspect="1"/>
            </p:cNvSpPr>
            <p:nvPr/>
          </p:nvSpPr>
          <p:spPr bwMode="auto">
            <a:xfrm>
              <a:off x="390"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5578B6"/>
            </a:solidFill>
            <a:ln w="9525">
              <a:noFill/>
              <a:round/>
              <a:headEnd/>
              <a:tailEnd/>
            </a:ln>
          </p:spPr>
          <p:txBody>
            <a:bodyPr/>
            <a:lstStyle/>
            <a:p>
              <a:endParaRPr lang="en-US"/>
            </a:p>
          </p:txBody>
        </p:sp>
        <p:sp>
          <p:nvSpPr>
            <p:cNvPr id="161" name="Freeform 778"/>
            <p:cNvSpPr>
              <a:spLocks noChangeAspect="1"/>
            </p:cNvSpPr>
            <p:nvPr/>
          </p:nvSpPr>
          <p:spPr bwMode="auto">
            <a:xfrm>
              <a:off x="389"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62" name="Freeform 779"/>
            <p:cNvSpPr>
              <a:spLocks noChangeAspect="1"/>
            </p:cNvSpPr>
            <p:nvPr/>
          </p:nvSpPr>
          <p:spPr bwMode="auto">
            <a:xfrm>
              <a:off x="438"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63" name="Freeform 780"/>
            <p:cNvSpPr>
              <a:spLocks noChangeAspect="1"/>
            </p:cNvSpPr>
            <p:nvPr/>
          </p:nvSpPr>
          <p:spPr bwMode="auto">
            <a:xfrm>
              <a:off x="391" y="2794"/>
              <a:ext cx="98" cy="138"/>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64" name="Freeform 781"/>
            <p:cNvSpPr>
              <a:spLocks noChangeAspect="1"/>
            </p:cNvSpPr>
            <p:nvPr/>
          </p:nvSpPr>
          <p:spPr bwMode="auto">
            <a:xfrm>
              <a:off x="424" y="2832"/>
              <a:ext cx="16" cy="2"/>
            </a:xfrm>
            <a:custGeom>
              <a:avLst/>
              <a:gdLst>
                <a:gd name="T0" fmla="*/ 0 w 107"/>
                <a:gd name="T1" fmla="*/ 0 h 8"/>
                <a:gd name="T2" fmla="*/ 102 w 107"/>
                <a:gd name="T3" fmla="*/ 0 h 8"/>
                <a:gd name="T4" fmla="*/ 107 w 107"/>
                <a:gd name="T5" fmla="*/ 8 h 8"/>
                <a:gd name="T6" fmla="*/ 2 w 107"/>
                <a:gd name="T7" fmla="*/ 8 h 8"/>
                <a:gd name="T8" fmla="*/ 0 w 107"/>
                <a:gd name="T9" fmla="*/ 0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0" y="0"/>
                  </a:moveTo>
                  <a:lnTo>
                    <a:pt x="102" y="0"/>
                  </a:lnTo>
                  <a:lnTo>
                    <a:pt x="107" y="8"/>
                  </a:lnTo>
                  <a:lnTo>
                    <a:pt x="2" y="8"/>
                  </a:lnTo>
                  <a:lnTo>
                    <a:pt x="0" y="0"/>
                  </a:lnTo>
                  <a:close/>
                </a:path>
              </a:pathLst>
            </a:custGeom>
            <a:solidFill>
              <a:srgbClr val="0066FF"/>
            </a:solidFill>
            <a:ln w="9525">
              <a:solidFill>
                <a:srgbClr val="0066FF"/>
              </a:solidFill>
              <a:round/>
              <a:headEnd/>
              <a:tailEnd/>
            </a:ln>
          </p:spPr>
          <p:txBody>
            <a:bodyPr/>
            <a:lstStyle/>
            <a:p>
              <a:endParaRPr lang="en-US"/>
            </a:p>
          </p:txBody>
        </p:sp>
        <p:sp>
          <p:nvSpPr>
            <p:cNvPr id="165" name="Freeform 782"/>
            <p:cNvSpPr>
              <a:spLocks noChangeAspect="1"/>
            </p:cNvSpPr>
            <p:nvPr/>
          </p:nvSpPr>
          <p:spPr bwMode="auto">
            <a:xfrm>
              <a:off x="424" y="2835"/>
              <a:ext cx="15" cy="1"/>
            </a:xfrm>
            <a:custGeom>
              <a:avLst/>
              <a:gdLst>
                <a:gd name="T0" fmla="*/ 0 w 105"/>
                <a:gd name="T1" fmla="*/ 0 h 5"/>
                <a:gd name="T2" fmla="*/ 105 w 105"/>
                <a:gd name="T3" fmla="*/ 0 h 5"/>
                <a:gd name="T4" fmla="*/ 105 w 105"/>
                <a:gd name="T5" fmla="*/ 5 h 5"/>
                <a:gd name="T6" fmla="*/ 3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3" y="5"/>
                  </a:lnTo>
                  <a:lnTo>
                    <a:pt x="0" y="0"/>
                  </a:lnTo>
                  <a:close/>
                </a:path>
              </a:pathLst>
            </a:custGeom>
            <a:solidFill>
              <a:srgbClr val="5578B6"/>
            </a:solidFill>
            <a:ln w="9525">
              <a:noFill/>
              <a:round/>
              <a:headEnd/>
              <a:tailEnd/>
            </a:ln>
          </p:spPr>
          <p:txBody>
            <a:bodyPr/>
            <a:lstStyle/>
            <a:p>
              <a:endParaRPr lang="en-US"/>
            </a:p>
          </p:txBody>
        </p:sp>
        <p:sp>
          <p:nvSpPr>
            <p:cNvPr id="166" name="Freeform 783"/>
            <p:cNvSpPr>
              <a:spLocks noChangeAspect="1"/>
            </p:cNvSpPr>
            <p:nvPr/>
          </p:nvSpPr>
          <p:spPr bwMode="auto">
            <a:xfrm>
              <a:off x="438" y="2883"/>
              <a:ext cx="16" cy="2"/>
            </a:xfrm>
            <a:custGeom>
              <a:avLst/>
              <a:gdLst>
                <a:gd name="T0" fmla="*/ 107 w 107"/>
                <a:gd name="T1" fmla="*/ 8 h 8"/>
                <a:gd name="T2" fmla="*/ 5 w 107"/>
                <a:gd name="T3" fmla="*/ 8 h 8"/>
                <a:gd name="T4" fmla="*/ 0 w 107"/>
                <a:gd name="T5" fmla="*/ 0 h 8"/>
                <a:gd name="T6" fmla="*/ 105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5" y="8"/>
                  </a:lnTo>
                  <a:lnTo>
                    <a:pt x="0" y="0"/>
                  </a:lnTo>
                  <a:lnTo>
                    <a:pt x="105" y="0"/>
                  </a:lnTo>
                  <a:lnTo>
                    <a:pt x="107" y="8"/>
                  </a:lnTo>
                  <a:close/>
                </a:path>
              </a:pathLst>
            </a:custGeom>
            <a:solidFill>
              <a:srgbClr val="0066FF"/>
            </a:solidFill>
            <a:ln w="9525">
              <a:solidFill>
                <a:srgbClr val="0066FF"/>
              </a:solidFill>
              <a:round/>
              <a:headEnd/>
              <a:tailEnd/>
            </a:ln>
          </p:spPr>
          <p:txBody>
            <a:bodyPr/>
            <a:lstStyle/>
            <a:p>
              <a:endParaRPr lang="en-US"/>
            </a:p>
          </p:txBody>
        </p:sp>
        <p:sp>
          <p:nvSpPr>
            <p:cNvPr id="167" name="Freeform 784"/>
            <p:cNvSpPr>
              <a:spLocks noChangeAspect="1"/>
            </p:cNvSpPr>
            <p:nvPr/>
          </p:nvSpPr>
          <p:spPr bwMode="auto">
            <a:xfrm>
              <a:off x="437" y="2881"/>
              <a:ext cx="16" cy="1"/>
            </a:xfrm>
            <a:custGeom>
              <a:avLst/>
              <a:gdLst>
                <a:gd name="T0" fmla="*/ 107 w 107"/>
                <a:gd name="T1" fmla="*/ 5 h 5"/>
                <a:gd name="T2" fmla="*/ 2 w 107"/>
                <a:gd name="T3" fmla="*/ 5 h 5"/>
                <a:gd name="T4" fmla="*/ 0 w 107"/>
                <a:gd name="T5" fmla="*/ 0 h 5"/>
                <a:gd name="T6" fmla="*/ 105 w 107"/>
                <a:gd name="T7" fmla="*/ 0 h 5"/>
                <a:gd name="T8" fmla="*/ 107 w 107"/>
                <a:gd name="T9" fmla="*/ 5 h 5"/>
                <a:gd name="T10" fmla="*/ 0 60000 65536"/>
                <a:gd name="T11" fmla="*/ 0 60000 65536"/>
                <a:gd name="T12" fmla="*/ 0 60000 65536"/>
                <a:gd name="T13" fmla="*/ 0 60000 65536"/>
                <a:gd name="T14" fmla="*/ 0 60000 65536"/>
                <a:gd name="T15" fmla="*/ 0 w 107"/>
                <a:gd name="T16" fmla="*/ 0 h 5"/>
                <a:gd name="T17" fmla="*/ 107 w 107"/>
                <a:gd name="T18" fmla="*/ 5 h 5"/>
              </a:gdLst>
              <a:ahLst/>
              <a:cxnLst>
                <a:cxn ang="T10">
                  <a:pos x="T0" y="T1"/>
                </a:cxn>
                <a:cxn ang="T11">
                  <a:pos x="T2" y="T3"/>
                </a:cxn>
                <a:cxn ang="T12">
                  <a:pos x="T4" y="T5"/>
                </a:cxn>
                <a:cxn ang="T13">
                  <a:pos x="T6" y="T7"/>
                </a:cxn>
                <a:cxn ang="T14">
                  <a:pos x="T8" y="T9"/>
                </a:cxn>
              </a:cxnLst>
              <a:rect l="T15" t="T16" r="T17" b="T18"/>
              <a:pathLst>
                <a:path w="107" h="5">
                  <a:moveTo>
                    <a:pt x="107" y="5"/>
                  </a:moveTo>
                  <a:lnTo>
                    <a:pt x="2" y="5"/>
                  </a:lnTo>
                  <a:lnTo>
                    <a:pt x="0" y="0"/>
                  </a:lnTo>
                  <a:lnTo>
                    <a:pt x="105" y="0"/>
                  </a:lnTo>
                  <a:lnTo>
                    <a:pt x="107" y="5"/>
                  </a:lnTo>
                  <a:close/>
                </a:path>
              </a:pathLst>
            </a:custGeom>
            <a:solidFill>
              <a:srgbClr val="33559E"/>
            </a:solidFill>
            <a:ln w="9525">
              <a:noFill/>
              <a:round/>
              <a:headEnd/>
              <a:tailEnd/>
            </a:ln>
          </p:spPr>
          <p:txBody>
            <a:bodyPr/>
            <a:lstStyle/>
            <a:p>
              <a:endParaRPr lang="en-US"/>
            </a:p>
          </p:txBody>
        </p:sp>
        <p:sp>
          <p:nvSpPr>
            <p:cNvPr id="168" name="Freeform 785"/>
            <p:cNvSpPr>
              <a:spLocks noChangeAspect="1"/>
            </p:cNvSpPr>
            <p:nvPr/>
          </p:nvSpPr>
          <p:spPr bwMode="auto">
            <a:xfrm>
              <a:off x="473"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69" name="Freeform 786"/>
            <p:cNvSpPr>
              <a:spLocks noChangeAspect="1"/>
            </p:cNvSpPr>
            <p:nvPr/>
          </p:nvSpPr>
          <p:spPr bwMode="auto">
            <a:xfrm>
              <a:off x="475" y="2794"/>
              <a:ext cx="48"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70" name="Freeform 787"/>
            <p:cNvSpPr>
              <a:spLocks noChangeAspect="1"/>
            </p:cNvSpPr>
            <p:nvPr/>
          </p:nvSpPr>
          <p:spPr bwMode="auto">
            <a:xfrm>
              <a:off x="473" y="2794"/>
              <a:ext cx="49"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71" name="Freeform 788"/>
            <p:cNvSpPr>
              <a:spLocks noChangeAspect="1"/>
            </p:cNvSpPr>
            <p:nvPr/>
          </p:nvSpPr>
          <p:spPr bwMode="auto">
            <a:xfrm>
              <a:off x="522" y="2886"/>
              <a:ext cx="52"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rgbClr val="33559E"/>
            </a:solidFill>
            <a:ln w="9525">
              <a:noFill/>
              <a:round/>
              <a:headEnd/>
              <a:tailEnd/>
            </a:ln>
          </p:spPr>
          <p:txBody>
            <a:bodyPr/>
            <a:lstStyle/>
            <a:p>
              <a:endParaRPr lang="en-US"/>
            </a:p>
          </p:txBody>
        </p:sp>
        <p:sp>
          <p:nvSpPr>
            <p:cNvPr id="172" name="Freeform 789"/>
            <p:cNvSpPr>
              <a:spLocks noChangeAspect="1"/>
            </p:cNvSpPr>
            <p:nvPr/>
          </p:nvSpPr>
          <p:spPr bwMode="auto">
            <a:xfrm>
              <a:off x="473"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73" name="Freeform 790"/>
            <p:cNvSpPr>
              <a:spLocks noChangeAspect="1"/>
            </p:cNvSpPr>
            <p:nvPr/>
          </p:nvSpPr>
          <p:spPr bwMode="auto">
            <a:xfrm>
              <a:off x="508"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noFill/>
              <a:round/>
              <a:headEnd/>
              <a:tailEnd/>
            </a:ln>
          </p:spPr>
          <p:txBody>
            <a:bodyPr/>
            <a:lstStyle/>
            <a:p>
              <a:endParaRPr lang="en-US"/>
            </a:p>
          </p:txBody>
        </p:sp>
        <p:sp>
          <p:nvSpPr>
            <p:cNvPr id="174" name="Freeform 791"/>
            <p:cNvSpPr>
              <a:spLocks noChangeAspect="1"/>
            </p:cNvSpPr>
            <p:nvPr/>
          </p:nvSpPr>
          <p:spPr bwMode="auto">
            <a:xfrm>
              <a:off x="509" y="2835"/>
              <a:ext cx="16" cy="1"/>
            </a:xfrm>
            <a:custGeom>
              <a:avLst/>
              <a:gdLst>
                <a:gd name="T0" fmla="*/ 0 w 105"/>
                <a:gd name="T1" fmla="*/ 0 h 5"/>
                <a:gd name="T2" fmla="*/ 102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2" y="0"/>
                  </a:lnTo>
                  <a:lnTo>
                    <a:pt x="105" y="5"/>
                  </a:lnTo>
                  <a:lnTo>
                    <a:pt x="0" y="5"/>
                  </a:lnTo>
                  <a:lnTo>
                    <a:pt x="0" y="0"/>
                  </a:lnTo>
                  <a:close/>
                </a:path>
              </a:pathLst>
            </a:custGeom>
            <a:solidFill>
              <a:srgbClr val="FF0000"/>
            </a:solidFill>
            <a:ln w="9525">
              <a:solidFill>
                <a:srgbClr val="FF0000"/>
              </a:solidFill>
              <a:round/>
              <a:headEnd/>
              <a:tailEnd/>
            </a:ln>
          </p:spPr>
          <p:txBody>
            <a:bodyPr/>
            <a:lstStyle/>
            <a:p>
              <a:endParaRPr lang="en-US"/>
            </a:p>
          </p:txBody>
        </p:sp>
        <p:sp>
          <p:nvSpPr>
            <p:cNvPr id="175" name="Freeform 792"/>
            <p:cNvSpPr>
              <a:spLocks noChangeAspect="1"/>
            </p:cNvSpPr>
            <p:nvPr/>
          </p:nvSpPr>
          <p:spPr bwMode="auto">
            <a:xfrm>
              <a:off x="522" y="2883"/>
              <a:ext cx="16" cy="2"/>
            </a:xfrm>
            <a:custGeom>
              <a:avLst/>
              <a:gdLst>
                <a:gd name="T0" fmla="*/ 108 w 108"/>
                <a:gd name="T1" fmla="*/ 8 h 8"/>
                <a:gd name="T2" fmla="*/ 3 w 108"/>
                <a:gd name="T3" fmla="*/ 8 h 8"/>
                <a:gd name="T4" fmla="*/ 0 w 108"/>
                <a:gd name="T5" fmla="*/ 0 h 8"/>
                <a:gd name="T6" fmla="*/ 103 w 108"/>
                <a:gd name="T7" fmla="*/ 0 h 8"/>
                <a:gd name="T8" fmla="*/ 108 w 108"/>
                <a:gd name="T9" fmla="*/ 8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108" y="8"/>
                  </a:moveTo>
                  <a:lnTo>
                    <a:pt x="3" y="8"/>
                  </a:lnTo>
                  <a:lnTo>
                    <a:pt x="0" y="0"/>
                  </a:lnTo>
                  <a:lnTo>
                    <a:pt x="103" y="0"/>
                  </a:lnTo>
                  <a:lnTo>
                    <a:pt x="108" y="8"/>
                  </a:lnTo>
                  <a:close/>
                </a:path>
              </a:pathLst>
            </a:custGeom>
            <a:solidFill>
              <a:srgbClr val="33559E"/>
            </a:solidFill>
            <a:ln w="9525">
              <a:noFill/>
              <a:round/>
              <a:headEnd/>
              <a:tailEnd/>
            </a:ln>
          </p:spPr>
          <p:txBody>
            <a:bodyPr/>
            <a:lstStyle/>
            <a:p>
              <a:endParaRPr lang="en-US"/>
            </a:p>
          </p:txBody>
        </p:sp>
        <p:sp>
          <p:nvSpPr>
            <p:cNvPr id="176" name="Freeform 793"/>
            <p:cNvSpPr>
              <a:spLocks noChangeAspect="1"/>
            </p:cNvSpPr>
            <p:nvPr/>
          </p:nvSpPr>
          <p:spPr bwMode="auto">
            <a:xfrm>
              <a:off x="521" y="2881"/>
              <a:ext cx="16" cy="1"/>
            </a:xfrm>
            <a:custGeom>
              <a:avLst/>
              <a:gdLst>
                <a:gd name="T0" fmla="*/ 105 w 105"/>
                <a:gd name="T1" fmla="*/ 5 h 5"/>
                <a:gd name="T2" fmla="*/ 3 w 105"/>
                <a:gd name="T3" fmla="*/ 5 h 5"/>
                <a:gd name="T4" fmla="*/ 0 w 105"/>
                <a:gd name="T5" fmla="*/ 0 h 5"/>
                <a:gd name="T6" fmla="*/ 103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3" y="5"/>
                  </a:lnTo>
                  <a:lnTo>
                    <a:pt x="0" y="0"/>
                  </a:lnTo>
                  <a:lnTo>
                    <a:pt x="103" y="0"/>
                  </a:lnTo>
                  <a:lnTo>
                    <a:pt x="105" y="5"/>
                  </a:lnTo>
                  <a:close/>
                </a:path>
              </a:pathLst>
            </a:custGeom>
            <a:solidFill>
              <a:srgbClr val="FF0000"/>
            </a:solidFill>
            <a:ln w="9525">
              <a:solidFill>
                <a:srgbClr val="FF0000"/>
              </a:solidFill>
              <a:round/>
              <a:headEnd/>
              <a:tailEnd/>
            </a:ln>
          </p:spPr>
          <p:txBody>
            <a:bodyPr/>
            <a:lstStyle/>
            <a:p>
              <a:endParaRPr lang="en-US"/>
            </a:p>
          </p:txBody>
        </p:sp>
        <p:sp>
          <p:nvSpPr>
            <p:cNvPr id="177" name="Freeform 794"/>
            <p:cNvSpPr>
              <a:spLocks noChangeAspect="1"/>
            </p:cNvSpPr>
            <p:nvPr/>
          </p:nvSpPr>
          <p:spPr bwMode="auto">
            <a:xfrm>
              <a:off x="557"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78" name="Freeform 795"/>
            <p:cNvSpPr>
              <a:spLocks noChangeAspect="1"/>
            </p:cNvSpPr>
            <p:nvPr/>
          </p:nvSpPr>
          <p:spPr bwMode="auto">
            <a:xfrm>
              <a:off x="557"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0066FF"/>
            </a:solidFill>
            <a:ln w="9525">
              <a:solidFill>
                <a:srgbClr val="0066FF"/>
              </a:solidFill>
              <a:round/>
              <a:headEnd/>
              <a:tailEnd/>
            </a:ln>
          </p:spPr>
          <p:txBody>
            <a:bodyPr/>
            <a:lstStyle/>
            <a:p>
              <a:endParaRPr lang="en-US"/>
            </a:p>
          </p:txBody>
        </p:sp>
        <p:sp>
          <p:nvSpPr>
            <p:cNvPr id="179" name="Freeform 796"/>
            <p:cNvSpPr>
              <a:spLocks noChangeAspect="1"/>
            </p:cNvSpPr>
            <p:nvPr/>
          </p:nvSpPr>
          <p:spPr bwMode="auto">
            <a:xfrm>
              <a:off x="557"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80" name="Freeform 797"/>
            <p:cNvSpPr>
              <a:spLocks noChangeAspect="1"/>
            </p:cNvSpPr>
            <p:nvPr/>
          </p:nvSpPr>
          <p:spPr bwMode="auto">
            <a:xfrm>
              <a:off x="605"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81" name="Freeform 798"/>
            <p:cNvSpPr>
              <a:spLocks noChangeAspect="1"/>
            </p:cNvSpPr>
            <p:nvPr/>
          </p:nvSpPr>
          <p:spPr bwMode="auto">
            <a:xfrm>
              <a:off x="557"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82" name="Freeform 799"/>
            <p:cNvSpPr>
              <a:spLocks noChangeAspect="1"/>
            </p:cNvSpPr>
            <p:nvPr/>
          </p:nvSpPr>
          <p:spPr bwMode="auto">
            <a:xfrm>
              <a:off x="591" y="2832"/>
              <a:ext cx="15" cy="2"/>
            </a:xfrm>
            <a:custGeom>
              <a:avLst/>
              <a:gdLst>
                <a:gd name="T0" fmla="*/ 0 w 108"/>
                <a:gd name="T1" fmla="*/ 0 h 8"/>
                <a:gd name="T2" fmla="*/ 103 w 108"/>
                <a:gd name="T3" fmla="*/ 0 h 8"/>
                <a:gd name="T4" fmla="*/ 108 w 108"/>
                <a:gd name="T5" fmla="*/ 8 h 8"/>
                <a:gd name="T6" fmla="*/ 3 w 108"/>
                <a:gd name="T7" fmla="*/ 8 h 8"/>
                <a:gd name="T8" fmla="*/ 0 w 108"/>
                <a:gd name="T9" fmla="*/ 0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0" y="0"/>
                  </a:moveTo>
                  <a:lnTo>
                    <a:pt x="103" y="0"/>
                  </a:lnTo>
                  <a:lnTo>
                    <a:pt x="108" y="8"/>
                  </a:lnTo>
                  <a:lnTo>
                    <a:pt x="3" y="8"/>
                  </a:lnTo>
                  <a:lnTo>
                    <a:pt x="0" y="0"/>
                  </a:lnTo>
                  <a:close/>
                </a:path>
              </a:pathLst>
            </a:custGeom>
            <a:solidFill>
              <a:srgbClr val="0066FF"/>
            </a:solidFill>
            <a:ln w="9525">
              <a:solidFill>
                <a:srgbClr val="0066FF"/>
              </a:solidFill>
              <a:round/>
              <a:headEnd/>
              <a:tailEnd/>
            </a:ln>
          </p:spPr>
          <p:txBody>
            <a:bodyPr/>
            <a:lstStyle/>
            <a:p>
              <a:endParaRPr lang="en-US"/>
            </a:p>
          </p:txBody>
        </p:sp>
        <p:sp>
          <p:nvSpPr>
            <p:cNvPr id="183" name="Freeform 800"/>
            <p:cNvSpPr>
              <a:spLocks noChangeAspect="1"/>
            </p:cNvSpPr>
            <p:nvPr/>
          </p:nvSpPr>
          <p:spPr bwMode="auto">
            <a:xfrm>
              <a:off x="592" y="2835"/>
              <a:ext cx="15" cy="1"/>
            </a:xfrm>
            <a:custGeom>
              <a:avLst/>
              <a:gdLst>
                <a:gd name="T0" fmla="*/ 0 w 105"/>
                <a:gd name="T1" fmla="*/ 0 h 5"/>
                <a:gd name="T2" fmla="*/ 105 w 105"/>
                <a:gd name="T3" fmla="*/ 0 h 5"/>
                <a:gd name="T4" fmla="*/ 105 w 105"/>
                <a:gd name="T5" fmla="*/ 5 h 5"/>
                <a:gd name="T6" fmla="*/ 2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2" y="5"/>
                  </a:lnTo>
                  <a:lnTo>
                    <a:pt x="0" y="0"/>
                  </a:lnTo>
                  <a:close/>
                </a:path>
              </a:pathLst>
            </a:custGeom>
            <a:solidFill>
              <a:srgbClr val="5578B6"/>
            </a:solidFill>
            <a:ln w="9525">
              <a:noFill/>
              <a:round/>
              <a:headEnd/>
              <a:tailEnd/>
            </a:ln>
          </p:spPr>
          <p:txBody>
            <a:bodyPr/>
            <a:lstStyle/>
            <a:p>
              <a:endParaRPr lang="en-US"/>
            </a:p>
          </p:txBody>
        </p:sp>
        <p:sp>
          <p:nvSpPr>
            <p:cNvPr id="184" name="Freeform 801"/>
            <p:cNvSpPr>
              <a:spLocks noChangeAspect="1"/>
            </p:cNvSpPr>
            <p:nvPr/>
          </p:nvSpPr>
          <p:spPr bwMode="auto">
            <a:xfrm>
              <a:off x="604" y="2883"/>
              <a:ext cx="17" cy="2"/>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85" name="Freeform 802"/>
            <p:cNvSpPr>
              <a:spLocks noChangeAspect="1"/>
            </p:cNvSpPr>
            <p:nvPr/>
          </p:nvSpPr>
          <p:spPr bwMode="auto">
            <a:xfrm>
              <a:off x="605" y="2881"/>
              <a:ext cx="16" cy="1"/>
            </a:xfrm>
            <a:custGeom>
              <a:avLst/>
              <a:gdLst>
                <a:gd name="T0" fmla="*/ 108 w 108"/>
                <a:gd name="T1" fmla="*/ 5 h 5"/>
                <a:gd name="T2" fmla="*/ 3 w 108"/>
                <a:gd name="T3" fmla="*/ 5 h 5"/>
                <a:gd name="T4" fmla="*/ 0 w 108"/>
                <a:gd name="T5" fmla="*/ 0 h 5"/>
                <a:gd name="T6" fmla="*/ 105 w 108"/>
                <a:gd name="T7" fmla="*/ 0 h 5"/>
                <a:gd name="T8" fmla="*/ 108 w 108"/>
                <a:gd name="T9" fmla="*/ 5 h 5"/>
                <a:gd name="T10" fmla="*/ 0 60000 65536"/>
                <a:gd name="T11" fmla="*/ 0 60000 65536"/>
                <a:gd name="T12" fmla="*/ 0 60000 65536"/>
                <a:gd name="T13" fmla="*/ 0 60000 65536"/>
                <a:gd name="T14" fmla="*/ 0 60000 65536"/>
                <a:gd name="T15" fmla="*/ 0 w 108"/>
                <a:gd name="T16" fmla="*/ 0 h 5"/>
                <a:gd name="T17" fmla="*/ 108 w 108"/>
                <a:gd name="T18" fmla="*/ 5 h 5"/>
              </a:gdLst>
              <a:ahLst/>
              <a:cxnLst>
                <a:cxn ang="T10">
                  <a:pos x="T0" y="T1"/>
                </a:cxn>
                <a:cxn ang="T11">
                  <a:pos x="T2" y="T3"/>
                </a:cxn>
                <a:cxn ang="T12">
                  <a:pos x="T4" y="T5"/>
                </a:cxn>
                <a:cxn ang="T13">
                  <a:pos x="T6" y="T7"/>
                </a:cxn>
                <a:cxn ang="T14">
                  <a:pos x="T8" y="T9"/>
                </a:cxn>
              </a:cxnLst>
              <a:rect l="T15" t="T16" r="T17" b="T18"/>
              <a:pathLst>
                <a:path w="108" h="5">
                  <a:moveTo>
                    <a:pt x="108" y="5"/>
                  </a:moveTo>
                  <a:lnTo>
                    <a:pt x="3" y="5"/>
                  </a:lnTo>
                  <a:lnTo>
                    <a:pt x="0" y="0"/>
                  </a:lnTo>
                  <a:lnTo>
                    <a:pt x="105" y="0"/>
                  </a:lnTo>
                  <a:lnTo>
                    <a:pt x="108" y="5"/>
                  </a:lnTo>
                  <a:close/>
                </a:path>
              </a:pathLst>
            </a:custGeom>
            <a:solidFill>
              <a:srgbClr val="33559E"/>
            </a:solidFill>
            <a:ln w="9525">
              <a:noFill/>
              <a:round/>
              <a:headEnd/>
              <a:tailEnd/>
            </a:ln>
          </p:spPr>
          <p:txBody>
            <a:bodyPr/>
            <a:lstStyle/>
            <a:p>
              <a:endParaRPr lang="en-US"/>
            </a:p>
          </p:txBody>
        </p:sp>
        <p:sp>
          <p:nvSpPr>
            <p:cNvPr id="186" name="Freeform 803"/>
            <p:cNvSpPr>
              <a:spLocks noChangeAspect="1"/>
            </p:cNvSpPr>
            <p:nvPr/>
          </p:nvSpPr>
          <p:spPr bwMode="auto">
            <a:xfrm>
              <a:off x="641"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87" name="Freeform 804"/>
            <p:cNvSpPr>
              <a:spLocks noChangeAspect="1"/>
            </p:cNvSpPr>
            <p:nvPr/>
          </p:nvSpPr>
          <p:spPr bwMode="auto">
            <a:xfrm>
              <a:off x="641" y="2794"/>
              <a:ext cx="49"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88" name="Freeform 805"/>
            <p:cNvSpPr>
              <a:spLocks noChangeAspect="1"/>
            </p:cNvSpPr>
            <p:nvPr/>
          </p:nvSpPr>
          <p:spPr bwMode="auto">
            <a:xfrm>
              <a:off x="642" y="2794"/>
              <a:ext cx="48"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89" name="Freeform 806"/>
            <p:cNvSpPr>
              <a:spLocks noChangeAspect="1"/>
            </p:cNvSpPr>
            <p:nvPr/>
          </p:nvSpPr>
          <p:spPr bwMode="auto">
            <a:xfrm>
              <a:off x="689" y="2886"/>
              <a:ext cx="51"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rgbClr val="33559E"/>
            </a:solidFill>
            <a:ln w="9525">
              <a:noFill/>
              <a:round/>
              <a:headEnd/>
              <a:tailEnd/>
            </a:ln>
          </p:spPr>
          <p:txBody>
            <a:bodyPr/>
            <a:lstStyle/>
            <a:p>
              <a:endParaRPr lang="en-US"/>
            </a:p>
          </p:txBody>
        </p:sp>
        <p:sp>
          <p:nvSpPr>
            <p:cNvPr id="190" name="Freeform 807"/>
            <p:cNvSpPr>
              <a:spLocks noChangeAspect="1"/>
            </p:cNvSpPr>
            <p:nvPr/>
          </p:nvSpPr>
          <p:spPr bwMode="auto">
            <a:xfrm>
              <a:off x="641"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91" name="Freeform 808"/>
            <p:cNvSpPr>
              <a:spLocks noChangeAspect="1"/>
            </p:cNvSpPr>
            <p:nvPr/>
          </p:nvSpPr>
          <p:spPr bwMode="auto">
            <a:xfrm>
              <a:off x="675"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noFill/>
              <a:round/>
              <a:headEnd/>
              <a:tailEnd/>
            </a:ln>
          </p:spPr>
          <p:txBody>
            <a:bodyPr/>
            <a:lstStyle/>
            <a:p>
              <a:endParaRPr lang="en-US"/>
            </a:p>
          </p:txBody>
        </p:sp>
        <p:sp>
          <p:nvSpPr>
            <p:cNvPr id="192" name="Freeform 809"/>
            <p:cNvSpPr>
              <a:spLocks noChangeAspect="1"/>
            </p:cNvSpPr>
            <p:nvPr/>
          </p:nvSpPr>
          <p:spPr bwMode="auto">
            <a:xfrm>
              <a:off x="676" y="2835"/>
              <a:ext cx="15" cy="1"/>
            </a:xfrm>
            <a:custGeom>
              <a:avLst/>
              <a:gdLst>
                <a:gd name="T0" fmla="*/ 0 w 105"/>
                <a:gd name="T1" fmla="*/ 0 h 5"/>
                <a:gd name="T2" fmla="*/ 103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3" y="0"/>
                  </a:lnTo>
                  <a:lnTo>
                    <a:pt x="105" y="5"/>
                  </a:lnTo>
                  <a:lnTo>
                    <a:pt x="0" y="5"/>
                  </a:lnTo>
                  <a:lnTo>
                    <a:pt x="0" y="0"/>
                  </a:lnTo>
                  <a:close/>
                </a:path>
              </a:pathLst>
            </a:custGeom>
            <a:solidFill>
              <a:srgbClr val="FF0000"/>
            </a:solidFill>
            <a:ln w="9525">
              <a:solidFill>
                <a:srgbClr val="FF0000"/>
              </a:solidFill>
              <a:round/>
              <a:headEnd/>
              <a:tailEnd/>
            </a:ln>
          </p:spPr>
          <p:txBody>
            <a:bodyPr/>
            <a:lstStyle/>
            <a:p>
              <a:endParaRPr lang="en-US"/>
            </a:p>
          </p:txBody>
        </p:sp>
        <p:sp>
          <p:nvSpPr>
            <p:cNvPr id="193" name="Freeform 810"/>
            <p:cNvSpPr>
              <a:spLocks noChangeAspect="1"/>
            </p:cNvSpPr>
            <p:nvPr/>
          </p:nvSpPr>
          <p:spPr bwMode="auto">
            <a:xfrm>
              <a:off x="689" y="2883"/>
              <a:ext cx="15" cy="2"/>
            </a:xfrm>
            <a:custGeom>
              <a:avLst/>
              <a:gdLst>
                <a:gd name="T0" fmla="*/ 107 w 107"/>
                <a:gd name="T1" fmla="*/ 8 h 8"/>
                <a:gd name="T2" fmla="*/ 2 w 107"/>
                <a:gd name="T3" fmla="*/ 8 h 8"/>
                <a:gd name="T4" fmla="*/ 0 w 107"/>
                <a:gd name="T5" fmla="*/ 0 h 8"/>
                <a:gd name="T6" fmla="*/ 102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2" y="8"/>
                  </a:lnTo>
                  <a:lnTo>
                    <a:pt x="0" y="0"/>
                  </a:lnTo>
                  <a:lnTo>
                    <a:pt x="102" y="0"/>
                  </a:lnTo>
                  <a:lnTo>
                    <a:pt x="107" y="8"/>
                  </a:lnTo>
                  <a:close/>
                </a:path>
              </a:pathLst>
            </a:custGeom>
            <a:solidFill>
              <a:srgbClr val="FF0000"/>
            </a:solidFill>
            <a:ln w="9525">
              <a:solidFill>
                <a:srgbClr val="FF0000"/>
              </a:solidFill>
              <a:round/>
              <a:headEnd/>
              <a:tailEnd/>
            </a:ln>
          </p:spPr>
          <p:txBody>
            <a:bodyPr/>
            <a:lstStyle/>
            <a:p>
              <a:endParaRPr lang="en-US"/>
            </a:p>
          </p:txBody>
        </p:sp>
        <p:sp>
          <p:nvSpPr>
            <p:cNvPr id="194" name="Freeform 811"/>
            <p:cNvSpPr>
              <a:spLocks noChangeAspect="1"/>
            </p:cNvSpPr>
            <p:nvPr/>
          </p:nvSpPr>
          <p:spPr bwMode="auto">
            <a:xfrm>
              <a:off x="688" y="2881"/>
              <a:ext cx="15" cy="1"/>
            </a:xfrm>
            <a:custGeom>
              <a:avLst/>
              <a:gdLst>
                <a:gd name="T0" fmla="*/ 105 w 105"/>
                <a:gd name="T1" fmla="*/ 5 h 5"/>
                <a:gd name="T2" fmla="*/ 2 w 105"/>
                <a:gd name="T3" fmla="*/ 5 h 5"/>
                <a:gd name="T4" fmla="*/ 0 w 105"/>
                <a:gd name="T5" fmla="*/ 0 h 5"/>
                <a:gd name="T6" fmla="*/ 102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2" y="5"/>
                  </a:lnTo>
                  <a:lnTo>
                    <a:pt x="0" y="0"/>
                  </a:lnTo>
                  <a:lnTo>
                    <a:pt x="102" y="0"/>
                  </a:lnTo>
                  <a:lnTo>
                    <a:pt x="105" y="5"/>
                  </a:lnTo>
                  <a:close/>
                </a:path>
              </a:pathLst>
            </a:custGeom>
            <a:solidFill>
              <a:srgbClr val="33559E"/>
            </a:solidFill>
            <a:ln w="9525">
              <a:noFill/>
              <a:round/>
              <a:headEnd/>
              <a:tailEnd/>
            </a:ln>
          </p:spPr>
          <p:txBody>
            <a:bodyPr/>
            <a:lstStyle/>
            <a:p>
              <a:endParaRPr lang="en-US"/>
            </a:p>
          </p:txBody>
        </p:sp>
        <p:sp>
          <p:nvSpPr>
            <p:cNvPr id="195" name="Freeform 812"/>
            <p:cNvSpPr>
              <a:spLocks noChangeAspect="1"/>
            </p:cNvSpPr>
            <p:nvPr/>
          </p:nvSpPr>
          <p:spPr bwMode="auto">
            <a:xfrm>
              <a:off x="725"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96" name="Freeform 813"/>
            <p:cNvSpPr>
              <a:spLocks noChangeAspect="1"/>
            </p:cNvSpPr>
            <p:nvPr/>
          </p:nvSpPr>
          <p:spPr bwMode="auto">
            <a:xfrm>
              <a:off x="725"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5578B6"/>
            </a:solidFill>
            <a:ln w="9525">
              <a:noFill/>
              <a:round/>
              <a:headEnd/>
              <a:tailEnd/>
            </a:ln>
          </p:spPr>
          <p:txBody>
            <a:bodyPr/>
            <a:lstStyle/>
            <a:p>
              <a:endParaRPr lang="en-US"/>
            </a:p>
          </p:txBody>
        </p:sp>
        <p:sp>
          <p:nvSpPr>
            <p:cNvPr id="197" name="Freeform 814"/>
            <p:cNvSpPr>
              <a:spLocks noChangeAspect="1"/>
            </p:cNvSpPr>
            <p:nvPr/>
          </p:nvSpPr>
          <p:spPr bwMode="auto">
            <a:xfrm>
              <a:off x="725"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98" name="Freeform 815"/>
            <p:cNvSpPr>
              <a:spLocks noChangeAspect="1"/>
            </p:cNvSpPr>
            <p:nvPr/>
          </p:nvSpPr>
          <p:spPr bwMode="auto">
            <a:xfrm>
              <a:off x="773"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99" name="Freeform 816"/>
            <p:cNvSpPr>
              <a:spLocks noChangeAspect="1"/>
            </p:cNvSpPr>
            <p:nvPr/>
          </p:nvSpPr>
          <p:spPr bwMode="auto">
            <a:xfrm>
              <a:off x="725"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chemeClr val="tx1"/>
            </a:solidFill>
            <a:ln w="8001" cap="flat">
              <a:solidFill>
                <a:schemeClr val="tx1"/>
              </a:solidFill>
              <a:prstDash val="solid"/>
              <a:miter lim="800000"/>
              <a:headEnd/>
              <a:tailEnd/>
            </a:ln>
          </p:spPr>
          <p:txBody>
            <a:bodyPr/>
            <a:lstStyle/>
            <a:p>
              <a:endParaRPr lang="en-US"/>
            </a:p>
          </p:txBody>
        </p:sp>
        <p:sp>
          <p:nvSpPr>
            <p:cNvPr id="200" name="Freeform 817"/>
            <p:cNvSpPr>
              <a:spLocks noChangeAspect="1"/>
            </p:cNvSpPr>
            <p:nvPr/>
          </p:nvSpPr>
          <p:spPr bwMode="auto">
            <a:xfrm>
              <a:off x="759" y="2832"/>
              <a:ext cx="16" cy="2"/>
            </a:xfrm>
            <a:custGeom>
              <a:avLst/>
              <a:gdLst>
                <a:gd name="T0" fmla="*/ 0 w 108"/>
                <a:gd name="T1" fmla="*/ 0 h 8"/>
                <a:gd name="T2" fmla="*/ 103 w 108"/>
                <a:gd name="T3" fmla="*/ 0 h 8"/>
                <a:gd name="T4" fmla="*/ 108 w 108"/>
                <a:gd name="T5" fmla="*/ 8 h 8"/>
                <a:gd name="T6" fmla="*/ 3 w 108"/>
                <a:gd name="T7" fmla="*/ 8 h 8"/>
                <a:gd name="T8" fmla="*/ 0 w 108"/>
                <a:gd name="T9" fmla="*/ 0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0" y="0"/>
                  </a:moveTo>
                  <a:lnTo>
                    <a:pt x="103" y="0"/>
                  </a:lnTo>
                  <a:lnTo>
                    <a:pt x="108" y="8"/>
                  </a:lnTo>
                  <a:lnTo>
                    <a:pt x="3" y="8"/>
                  </a:lnTo>
                  <a:lnTo>
                    <a:pt x="0" y="0"/>
                  </a:lnTo>
                  <a:close/>
                </a:path>
              </a:pathLst>
            </a:custGeom>
            <a:solidFill>
              <a:srgbClr val="5578B6"/>
            </a:solidFill>
            <a:ln w="9525">
              <a:solidFill>
                <a:schemeClr val="tx1"/>
              </a:solidFill>
              <a:round/>
              <a:headEnd/>
              <a:tailEnd/>
            </a:ln>
          </p:spPr>
          <p:txBody>
            <a:bodyPr/>
            <a:lstStyle/>
            <a:p>
              <a:endParaRPr lang="en-US"/>
            </a:p>
          </p:txBody>
        </p:sp>
        <p:sp>
          <p:nvSpPr>
            <p:cNvPr id="201" name="Freeform 818"/>
            <p:cNvSpPr>
              <a:spLocks noChangeAspect="1"/>
            </p:cNvSpPr>
            <p:nvPr/>
          </p:nvSpPr>
          <p:spPr bwMode="auto">
            <a:xfrm>
              <a:off x="760" y="2835"/>
              <a:ext cx="15" cy="1"/>
            </a:xfrm>
            <a:custGeom>
              <a:avLst/>
              <a:gdLst>
                <a:gd name="T0" fmla="*/ 0 w 105"/>
                <a:gd name="T1" fmla="*/ 0 h 5"/>
                <a:gd name="T2" fmla="*/ 105 w 105"/>
                <a:gd name="T3" fmla="*/ 0 h 5"/>
                <a:gd name="T4" fmla="*/ 105 w 105"/>
                <a:gd name="T5" fmla="*/ 5 h 5"/>
                <a:gd name="T6" fmla="*/ 2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2" y="5"/>
                  </a:lnTo>
                  <a:lnTo>
                    <a:pt x="0" y="0"/>
                  </a:lnTo>
                  <a:close/>
                </a:path>
              </a:pathLst>
            </a:custGeom>
            <a:solidFill>
              <a:srgbClr val="5578B6"/>
            </a:solidFill>
            <a:ln w="9525">
              <a:noFill/>
              <a:round/>
              <a:headEnd/>
              <a:tailEnd/>
            </a:ln>
          </p:spPr>
          <p:txBody>
            <a:bodyPr/>
            <a:lstStyle/>
            <a:p>
              <a:endParaRPr lang="en-US"/>
            </a:p>
          </p:txBody>
        </p:sp>
        <p:sp>
          <p:nvSpPr>
            <p:cNvPr id="202" name="Freeform 819"/>
            <p:cNvSpPr>
              <a:spLocks noChangeAspect="1"/>
            </p:cNvSpPr>
            <p:nvPr/>
          </p:nvSpPr>
          <p:spPr bwMode="auto">
            <a:xfrm>
              <a:off x="773" y="2883"/>
              <a:ext cx="16" cy="2"/>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33559E"/>
            </a:solidFill>
            <a:ln w="9525">
              <a:solidFill>
                <a:schemeClr val="tx1"/>
              </a:solidFill>
              <a:round/>
              <a:headEnd/>
              <a:tailEnd/>
            </a:ln>
          </p:spPr>
          <p:txBody>
            <a:bodyPr/>
            <a:lstStyle/>
            <a:p>
              <a:endParaRPr lang="en-US"/>
            </a:p>
          </p:txBody>
        </p:sp>
        <p:sp>
          <p:nvSpPr>
            <p:cNvPr id="203" name="Freeform 820"/>
            <p:cNvSpPr>
              <a:spLocks noChangeAspect="1"/>
            </p:cNvSpPr>
            <p:nvPr/>
          </p:nvSpPr>
          <p:spPr bwMode="auto">
            <a:xfrm>
              <a:off x="772" y="2881"/>
              <a:ext cx="16" cy="1"/>
            </a:xfrm>
            <a:custGeom>
              <a:avLst/>
              <a:gdLst>
                <a:gd name="T0" fmla="*/ 108 w 108"/>
                <a:gd name="T1" fmla="*/ 5 h 5"/>
                <a:gd name="T2" fmla="*/ 3 w 108"/>
                <a:gd name="T3" fmla="*/ 5 h 5"/>
                <a:gd name="T4" fmla="*/ 0 w 108"/>
                <a:gd name="T5" fmla="*/ 0 h 5"/>
                <a:gd name="T6" fmla="*/ 105 w 108"/>
                <a:gd name="T7" fmla="*/ 0 h 5"/>
                <a:gd name="T8" fmla="*/ 108 w 108"/>
                <a:gd name="T9" fmla="*/ 5 h 5"/>
                <a:gd name="T10" fmla="*/ 0 60000 65536"/>
                <a:gd name="T11" fmla="*/ 0 60000 65536"/>
                <a:gd name="T12" fmla="*/ 0 60000 65536"/>
                <a:gd name="T13" fmla="*/ 0 60000 65536"/>
                <a:gd name="T14" fmla="*/ 0 60000 65536"/>
                <a:gd name="T15" fmla="*/ 0 w 108"/>
                <a:gd name="T16" fmla="*/ 0 h 5"/>
                <a:gd name="T17" fmla="*/ 108 w 108"/>
                <a:gd name="T18" fmla="*/ 5 h 5"/>
              </a:gdLst>
              <a:ahLst/>
              <a:cxnLst>
                <a:cxn ang="T10">
                  <a:pos x="T0" y="T1"/>
                </a:cxn>
                <a:cxn ang="T11">
                  <a:pos x="T2" y="T3"/>
                </a:cxn>
                <a:cxn ang="T12">
                  <a:pos x="T4" y="T5"/>
                </a:cxn>
                <a:cxn ang="T13">
                  <a:pos x="T6" y="T7"/>
                </a:cxn>
                <a:cxn ang="T14">
                  <a:pos x="T8" y="T9"/>
                </a:cxn>
              </a:cxnLst>
              <a:rect l="T15" t="T16" r="T17" b="T18"/>
              <a:pathLst>
                <a:path w="108" h="5">
                  <a:moveTo>
                    <a:pt x="108" y="5"/>
                  </a:moveTo>
                  <a:lnTo>
                    <a:pt x="3" y="5"/>
                  </a:lnTo>
                  <a:lnTo>
                    <a:pt x="0" y="0"/>
                  </a:lnTo>
                  <a:lnTo>
                    <a:pt x="105" y="0"/>
                  </a:lnTo>
                  <a:lnTo>
                    <a:pt x="108" y="5"/>
                  </a:lnTo>
                  <a:close/>
                </a:path>
              </a:pathLst>
            </a:custGeom>
            <a:solidFill>
              <a:srgbClr val="33559E"/>
            </a:solidFill>
            <a:ln w="9525">
              <a:noFill/>
              <a:round/>
              <a:headEnd/>
              <a:tailEnd/>
            </a:ln>
          </p:spPr>
          <p:txBody>
            <a:bodyPr/>
            <a:lstStyle/>
            <a:p>
              <a:endParaRPr lang="en-US"/>
            </a:p>
          </p:txBody>
        </p:sp>
      </p:grpSp>
      <p:grpSp>
        <p:nvGrpSpPr>
          <p:cNvPr id="4" name="Group 203"/>
          <p:cNvGrpSpPr/>
          <p:nvPr/>
        </p:nvGrpSpPr>
        <p:grpSpPr>
          <a:xfrm>
            <a:off x="6417245" y="3319549"/>
            <a:ext cx="2226663" cy="723887"/>
            <a:chOff x="6417245" y="2364189"/>
            <a:chExt cx="2226663" cy="723887"/>
          </a:xfrm>
        </p:grpSpPr>
        <p:cxnSp>
          <p:nvCxnSpPr>
            <p:cNvPr id="205" name="Straight Connector 204"/>
            <p:cNvCxnSpPr/>
            <p:nvPr/>
          </p:nvCxnSpPr>
          <p:spPr bwMode="auto">
            <a:xfrm>
              <a:off x="6926242" y="2674957"/>
              <a:ext cx="365760" cy="0"/>
            </a:xfrm>
            <a:prstGeom prst="line">
              <a:avLst/>
            </a:prstGeom>
            <a:solidFill>
              <a:schemeClr val="accent1"/>
            </a:solidFill>
            <a:ln w="25400" cap="flat" cmpd="sng" algn="ctr">
              <a:solidFill>
                <a:srgbClr val="FCAF2D"/>
              </a:solidFill>
              <a:prstDash val="solid"/>
              <a:round/>
              <a:headEnd type="none" w="med" len="med"/>
              <a:tailEnd type="triangle" w="lg" len="med"/>
            </a:ln>
            <a:effectLst/>
          </p:spPr>
        </p:cxnSp>
        <p:cxnSp>
          <p:nvCxnSpPr>
            <p:cNvPr id="206" name="Straight Connector 205"/>
            <p:cNvCxnSpPr/>
            <p:nvPr/>
          </p:nvCxnSpPr>
          <p:spPr bwMode="auto">
            <a:xfrm flipH="1">
              <a:off x="7813338" y="2797781"/>
              <a:ext cx="365760" cy="0"/>
            </a:xfrm>
            <a:prstGeom prst="line">
              <a:avLst/>
            </a:prstGeom>
            <a:solidFill>
              <a:schemeClr val="accent1"/>
            </a:solidFill>
            <a:ln w="25400" cap="flat" cmpd="sng" algn="ctr">
              <a:solidFill>
                <a:srgbClr val="06C245"/>
              </a:solidFill>
              <a:prstDash val="solid"/>
              <a:round/>
              <a:headEnd type="none" w="med" len="med"/>
              <a:tailEnd type="triangle" w="lg" len="med"/>
            </a:ln>
            <a:effectLst/>
          </p:spPr>
        </p:cxnSp>
        <p:sp>
          <p:nvSpPr>
            <p:cNvPr id="207" name="Rectangle 206"/>
            <p:cNvSpPr/>
            <p:nvPr/>
          </p:nvSpPr>
          <p:spPr>
            <a:xfrm>
              <a:off x="6417245" y="2364189"/>
              <a:ext cx="915635" cy="246221"/>
            </a:xfrm>
            <a:prstGeom prst="rect">
              <a:avLst/>
            </a:prstGeom>
          </p:spPr>
          <p:txBody>
            <a:bodyPr wrap="none">
              <a:spAutoFit/>
            </a:bodyPr>
            <a:lstStyle/>
            <a:p>
              <a:r>
                <a:rPr lang="en-US" dirty="0" smtClean="0">
                  <a:solidFill>
                    <a:srgbClr val="FF0000"/>
                  </a:solidFill>
                  <a:latin typeface="Segoe UI" pitchFamily="34" charset="0"/>
                  <a:ea typeface="Segoe UI" pitchFamily="34" charset="0"/>
                  <a:cs typeface="Segoe UI" pitchFamily="34" charset="0"/>
                </a:rPr>
                <a:t>FWD primer</a:t>
              </a:r>
              <a:endParaRPr lang="en-US" dirty="0">
                <a:solidFill>
                  <a:srgbClr val="FF0000"/>
                </a:solidFill>
                <a:latin typeface="Segoe UI" pitchFamily="34" charset="0"/>
                <a:ea typeface="Segoe UI" pitchFamily="34" charset="0"/>
                <a:cs typeface="Segoe UI" pitchFamily="34" charset="0"/>
              </a:endParaRPr>
            </a:p>
          </p:txBody>
        </p:sp>
        <p:sp>
          <p:nvSpPr>
            <p:cNvPr id="208" name="Rectangle 207"/>
            <p:cNvSpPr/>
            <p:nvPr/>
          </p:nvSpPr>
          <p:spPr>
            <a:xfrm>
              <a:off x="7781171" y="2841855"/>
              <a:ext cx="862737" cy="246221"/>
            </a:xfrm>
            <a:prstGeom prst="rect">
              <a:avLst/>
            </a:prstGeom>
          </p:spPr>
          <p:txBody>
            <a:bodyPr wrap="none">
              <a:spAutoFit/>
            </a:bodyPr>
            <a:lstStyle/>
            <a:p>
              <a:r>
                <a:rPr lang="en-US" dirty="0" smtClean="0">
                  <a:solidFill>
                    <a:srgbClr val="FF0000"/>
                  </a:solidFill>
                  <a:latin typeface="Segoe UI" pitchFamily="34" charset="0"/>
                  <a:ea typeface="Segoe UI" pitchFamily="34" charset="0"/>
                  <a:cs typeface="Segoe UI" pitchFamily="34" charset="0"/>
                </a:rPr>
                <a:t>REV primer</a:t>
              </a:r>
              <a:endParaRPr lang="en-US" dirty="0">
                <a:solidFill>
                  <a:srgbClr val="FF0000"/>
                </a:solidFill>
                <a:latin typeface="Segoe UI" pitchFamily="34" charset="0"/>
                <a:ea typeface="Segoe UI" pitchFamily="34" charset="0"/>
                <a:cs typeface="Segoe UI" pitchFamily="34" charset="0"/>
              </a:endParaRPr>
            </a:p>
          </p:txBody>
        </p:sp>
      </p:grpSp>
      <p:sp>
        <p:nvSpPr>
          <p:cNvPr id="209" name="Oval 111"/>
          <p:cNvSpPr>
            <a:spLocks noChangeArrowheads="1"/>
          </p:cNvSpPr>
          <p:nvPr/>
        </p:nvSpPr>
        <p:spPr bwMode="auto">
          <a:xfrm>
            <a:off x="7327702" y="2870578"/>
            <a:ext cx="656241" cy="514066"/>
          </a:xfrm>
          <a:prstGeom prst="ellipse">
            <a:avLst/>
          </a:prstGeom>
          <a:solidFill>
            <a:schemeClr val="hlink"/>
          </a:solidFill>
          <a:ln w="9525">
            <a:solidFill>
              <a:schemeClr val="hlink"/>
            </a:solidFill>
            <a:round/>
            <a:headEnd/>
            <a:tailEnd/>
          </a:ln>
        </p:spPr>
        <p:txBody>
          <a:bodyPr wrap="none" anchor="ctr"/>
          <a:lstStyle/>
          <a:p>
            <a:r>
              <a:rPr lang="en-US" sz="1200" dirty="0" err="1" smtClean="0"/>
              <a:t>Taq</a:t>
            </a:r>
            <a:endParaRPr lang="en-US" sz="1200" dirty="0"/>
          </a:p>
        </p:txBody>
      </p:sp>
      <p:grpSp>
        <p:nvGrpSpPr>
          <p:cNvPr id="5" name="Group 2"/>
          <p:cNvGrpSpPr>
            <a:grpSpLocks/>
          </p:cNvGrpSpPr>
          <p:nvPr/>
        </p:nvGrpSpPr>
        <p:grpSpPr bwMode="auto">
          <a:xfrm>
            <a:off x="6490666" y="4299921"/>
            <a:ext cx="2063329" cy="1007970"/>
            <a:chOff x="-31" y="2474"/>
            <a:chExt cx="5821" cy="2609"/>
          </a:xfrm>
        </p:grpSpPr>
        <p:sp>
          <p:nvSpPr>
            <p:cNvPr id="214" name="Text Box 7"/>
            <p:cNvSpPr txBox="1">
              <a:spLocks noChangeArrowheads="1"/>
            </p:cNvSpPr>
            <p:nvPr/>
          </p:nvSpPr>
          <p:spPr bwMode="auto">
            <a:xfrm>
              <a:off x="1296" y="355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15" name="Text Box 8"/>
            <p:cNvSpPr txBox="1">
              <a:spLocks noChangeArrowheads="1"/>
            </p:cNvSpPr>
            <p:nvPr/>
          </p:nvSpPr>
          <p:spPr bwMode="auto">
            <a:xfrm>
              <a:off x="528" y="3840"/>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16" name="Text Box 9"/>
            <p:cNvSpPr txBox="1">
              <a:spLocks noChangeArrowheads="1"/>
            </p:cNvSpPr>
            <p:nvPr/>
          </p:nvSpPr>
          <p:spPr bwMode="auto">
            <a:xfrm rot="3862757">
              <a:off x="3024" y="3113"/>
              <a:ext cx="336" cy="781"/>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17" name="Text Box 10"/>
            <p:cNvSpPr txBox="1">
              <a:spLocks noChangeArrowheads="1"/>
            </p:cNvSpPr>
            <p:nvPr/>
          </p:nvSpPr>
          <p:spPr bwMode="auto">
            <a:xfrm rot="20681752">
              <a:off x="3504" y="3578"/>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18" name="Text Box 11"/>
            <p:cNvSpPr txBox="1">
              <a:spLocks noChangeArrowheads="1"/>
            </p:cNvSpPr>
            <p:nvPr/>
          </p:nvSpPr>
          <p:spPr bwMode="auto">
            <a:xfrm>
              <a:off x="4944" y="3456"/>
              <a:ext cx="336" cy="717"/>
            </a:xfrm>
            <a:prstGeom prst="rect">
              <a:avLst/>
            </a:prstGeom>
            <a:noFill/>
            <a:ln w="9525">
              <a:noFill/>
              <a:miter lim="800000"/>
              <a:headEnd/>
              <a:tailEnd/>
            </a:ln>
          </p:spPr>
          <p:txBody>
            <a:bodyPr>
              <a:spAutoFit/>
            </a:bodyPr>
            <a:lstStyle/>
            <a:p>
              <a:pPr>
                <a:spcBef>
                  <a:spcPct val="50000"/>
                </a:spcBef>
              </a:pPr>
              <a:r>
                <a:rPr lang="en-US" sz="1200" b="0" dirty="0">
                  <a:solidFill>
                    <a:srgbClr val="000000"/>
                  </a:solidFill>
                  <a:latin typeface="Arial" charset="0"/>
                </a:rPr>
                <a:t>A</a:t>
              </a:r>
            </a:p>
          </p:txBody>
        </p:sp>
        <p:sp>
          <p:nvSpPr>
            <p:cNvPr id="219" name="Text Box 12"/>
            <p:cNvSpPr txBox="1">
              <a:spLocks noChangeArrowheads="1"/>
            </p:cNvSpPr>
            <p:nvPr/>
          </p:nvSpPr>
          <p:spPr bwMode="auto">
            <a:xfrm rot="1635410">
              <a:off x="5232" y="3098"/>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20" name="Text Box 13"/>
            <p:cNvSpPr txBox="1">
              <a:spLocks noChangeArrowheads="1"/>
            </p:cNvSpPr>
            <p:nvPr/>
          </p:nvSpPr>
          <p:spPr bwMode="auto">
            <a:xfrm rot="12072224">
              <a:off x="1776" y="3626"/>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21" name="Text Box 14"/>
            <p:cNvSpPr txBox="1">
              <a:spLocks noChangeArrowheads="1"/>
            </p:cNvSpPr>
            <p:nvPr/>
          </p:nvSpPr>
          <p:spPr bwMode="auto">
            <a:xfrm>
              <a:off x="2544" y="379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2" name="Text Box 15"/>
            <p:cNvSpPr txBox="1">
              <a:spLocks noChangeArrowheads="1"/>
            </p:cNvSpPr>
            <p:nvPr/>
          </p:nvSpPr>
          <p:spPr bwMode="auto">
            <a:xfrm rot="19945924">
              <a:off x="4752" y="3530"/>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3" name="Text Box 16"/>
            <p:cNvSpPr txBox="1">
              <a:spLocks noChangeArrowheads="1"/>
            </p:cNvSpPr>
            <p:nvPr/>
          </p:nvSpPr>
          <p:spPr bwMode="auto">
            <a:xfrm rot="17284779">
              <a:off x="2064" y="3065"/>
              <a:ext cx="336" cy="781"/>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4" name="Text Box 17"/>
            <p:cNvSpPr txBox="1">
              <a:spLocks noChangeArrowheads="1"/>
            </p:cNvSpPr>
            <p:nvPr/>
          </p:nvSpPr>
          <p:spPr bwMode="auto">
            <a:xfrm rot="20750909">
              <a:off x="288" y="276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5" name="Text Box 18"/>
            <p:cNvSpPr txBox="1">
              <a:spLocks noChangeArrowheads="1"/>
            </p:cNvSpPr>
            <p:nvPr/>
          </p:nvSpPr>
          <p:spPr bwMode="auto">
            <a:xfrm rot="2747743">
              <a:off x="192" y="3401"/>
              <a:ext cx="336" cy="781"/>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26" name="Text Box 19"/>
            <p:cNvSpPr txBox="1">
              <a:spLocks noChangeArrowheads="1"/>
            </p:cNvSpPr>
            <p:nvPr/>
          </p:nvSpPr>
          <p:spPr bwMode="auto">
            <a:xfrm rot="16452938">
              <a:off x="3984" y="3113"/>
              <a:ext cx="336" cy="781"/>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7" name="Text Box 21"/>
            <p:cNvSpPr txBox="1">
              <a:spLocks noChangeArrowheads="1"/>
            </p:cNvSpPr>
            <p:nvPr/>
          </p:nvSpPr>
          <p:spPr bwMode="auto">
            <a:xfrm>
              <a:off x="4560" y="331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8" name="Text Box 22"/>
            <p:cNvSpPr txBox="1">
              <a:spLocks noChangeArrowheads="1"/>
            </p:cNvSpPr>
            <p:nvPr/>
          </p:nvSpPr>
          <p:spPr bwMode="auto">
            <a:xfrm rot="2888671">
              <a:off x="3168" y="3525"/>
              <a:ext cx="336" cy="1302"/>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29" name="Text Box 37"/>
            <p:cNvSpPr txBox="1">
              <a:spLocks noChangeArrowheads="1"/>
            </p:cNvSpPr>
            <p:nvPr/>
          </p:nvSpPr>
          <p:spPr bwMode="auto">
            <a:xfrm rot="21202516">
              <a:off x="1632" y="2859"/>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0" name="Text Box 38"/>
            <p:cNvSpPr txBox="1">
              <a:spLocks noChangeArrowheads="1"/>
            </p:cNvSpPr>
            <p:nvPr/>
          </p:nvSpPr>
          <p:spPr bwMode="auto">
            <a:xfrm>
              <a:off x="5280" y="3792"/>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1" name="Text Box 40"/>
            <p:cNvSpPr txBox="1">
              <a:spLocks noChangeArrowheads="1"/>
            </p:cNvSpPr>
            <p:nvPr/>
          </p:nvSpPr>
          <p:spPr bwMode="auto">
            <a:xfrm>
              <a:off x="4224" y="3888"/>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2" name="Text Box 41"/>
            <p:cNvSpPr txBox="1">
              <a:spLocks noChangeArrowheads="1"/>
            </p:cNvSpPr>
            <p:nvPr/>
          </p:nvSpPr>
          <p:spPr bwMode="auto">
            <a:xfrm rot="6591755">
              <a:off x="3408" y="2853"/>
              <a:ext cx="336" cy="1302"/>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3" name="Text Box 42"/>
            <p:cNvSpPr txBox="1">
              <a:spLocks noChangeArrowheads="1"/>
            </p:cNvSpPr>
            <p:nvPr/>
          </p:nvSpPr>
          <p:spPr bwMode="auto">
            <a:xfrm>
              <a:off x="2160" y="3600"/>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4" name="Text Box 43"/>
            <p:cNvSpPr txBox="1">
              <a:spLocks noChangeArrowheads="1"/>
            </p:cNvSpPr>
            <p:nvPr/>
          </p:nvSpPr>
          <p:spPr bwMode="auto">
            <a:xfrm rot="1029880">
              <a:off x="912" y="3147"/>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5" name="Text Box 44"/>
            <p:cNvSpPr txBox="1">
              <a:spLocks noChangeArrowheads="1"/>
            </p:cNvSpPr>
            <p:nvPr/>
          </p:nvSpPr>
          <p:spPr bwMode="auto">
            <a:xfrm rot="2623405">
              <a:off x="3936" y="3482"/>
              <a:ext cx="336" cy="717"/>
            </a:xfrm>
            <a:prstGeom prst="rect">
              <a:avLst/>
            </a:prstGeom>
            <a:noFill/>
            <a:ln w="9525">
              <a:noFill/>
              <a:miter lim="800000"/>
              <a:headEnd/>
              <a:tailEnd/>
            </a:ln>
          </p:spPr>
          <p:txBody>
            <a:bodyPr>
              <a:spAutoFit/>
            </a:bodyPr>
            <a:lstStyle/>
            <a:p>
              <a:pPr>
                <a:spcBef>
                  <a:spcPct val="50000"/>
                </a:spcBef>
              </a:pPr>
              <a:r>
                <a:rPr lang="en-US" sz="1200" b="0" dirty="0">
                  <a:solidFill>
                    <a:srgbClr val="000000"/>
                  </a:solidFill>
                  <a:latin typeface="Arial" charset="0"/>
                </a:rPr>
                <a:t>G</a:t>
              </a:r>
            </a:p>
          </p:txBody>
        </p:sp>
        <p:sp>
          <p:nvSpPr>
            <p:cNvPr id="236" name="Text Box 45"/>
            <p:cNvSpPr txBox="1">
              <a:spLocks noChangeArrowheads="1"/>
            </p:cNvSpPr>
            <p:nvPr/>
          </p:nvSpPr>
          <p:spPr bwMode="auto">
            <a:xfrm rot="13997953">
              <a:off x="5232" y="2393"/>
              <a:ext cx="336" cy="781"/>
            </a:xfrm>
            <a:prstGeom prst="rect">
              <a:avLst/>
            </a:prstGeom>
            <a:noFill/>
            <a:ln w="9525">
              <a:noFill/>
              <a:miter lim="800000"/>
              <a:headEnd/>
              <a:tailEnd/>
            </a:ln>
          </p:spPr>
          <p:txBody>
            <a:bodyPr>
              <a:spAutoFit/>
            </a:bodyPr>
            <a:lstStyle/>
            <a:p>
              <a:pPr>
                <a:spcBef>
                  <a:spcPct val="50000"/>
                </a:spcBef>
              </a:pPr>
              <a:r>
                <a:rPr lang="en-US" sz="1200" b="0" dirty="0">
                  <a:solidFill>
                    <a:srgbClr val="000000"/>
                  </a:solidFill>
                  <a:latin typeface="Arial" charset="0"/>
                </a:rPr>
                <a:t>G</a:t>
              </a:r>
            </a:p>
          </p:txBody>
        </p:sp>
        <p:sp>
          <p:nvSpPr>
            <p:cNvPr id="237" name="Text Box 46"/>
            <p:cNvSpPr txBox="1">
              <a:spLocks noChangeArrowheads="1"/>
            </p:cNvSpPr>
            <p:nvPr/>
          </p:nvSpPr>
          <p:spPr bwMode="auto">
            <a:xfrm rot="2000777">
              <a:off x="384" y="2474"/>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38" name="Text Box 47"/>
            <p:cNvSpPr txBox="1">
              <a:spLocks noChangeArrowheads="1"/>
            </p:cNvSpPr>
            <p:nvPr/>
          </p:nvSpPr>
          <p:spPr bwMode="auto">
            <a:xfrm>
              <a:off x="2784" y="3696"/>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39" name="Text Box 48"/>
            <p:cNvSpPr txBox="1">
              <a:spLocks noChangeArrowheads="1"/>
            </p:cNvSpPr>
            <p:nvPr/>
          </p:nvSpPr>
          <p:spPr bwMode="auto">
            <a:xfrm>
              <a:off x="2112" y="403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40" name="Text Box 49"/>
            <p:cNvSpPr txBox="1">
              <a:spLocks noChangeArrowheads="1"/>
            </p:cNvSpPr>
            <p:nvPr/>
          </p:nvSpPr>
          <p:spPr bwMode="auto">
            <a:xfrm>
              <a:off x="768" y="3216"/>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41" name="Text Box 50"/>
            <p:cNvSpPr txBox="1">
              <a:spLocks noChangeArrowheads="1"/>
            </p:cNvSpPr>
            <p:nvPr/>
          </p:nvSpPr>
          <p:spPr bwMode="auto">
            <a:xfrm rot="1729980">
              <a:off x="2544" y="3098"/>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grpSp>
      <p:sp>
        <p:nvSpPr>
          <p:cNvPr id="242" name="Chord 241"/>
          <p:cNvSpPr/>
          <p:nvPr/>
        </p:nvSpPr>
        <p:spPr bwMode="auto">
          <a:xfrm rot="16200000">
            <a:off x="3384218" y="777913"/>
            <a:ext cx="8188658" cy="2811439"/>
          </a:xfrm>
          <a:prstGeom prst="chord">
            <a:avLst>
              <a:gd name="adj1" fmla="val 4465531"/>
              <a:gd name="adj2" fmla="val 17132173"/>
            </a:avLst>
          </a:prstGeom>
          <a:noFill/>
          <a:ln w="25400" cap="flat" cmpd="sng" algn="ctr">
            <a:solidFill>
              <a:srgbClr val="B2B2B2"/>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xEl>
                                              <p:pRg st="0" end="0"/>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2000" fill="hold"/>
                                        <p:tgtEl>
                                          <p:spTgt spid="3"/>
                                        </p:tgtEl>
                                        <p:attrNameLst>
                                          <p:attrName>ppt_x</p:attrName>
                                        </p:attrNameLst>
                                      </p:cBhvr>
                                      <p:tavLst>
                                        <p:tav tm="0">
                                          <p:val>
                                            <p:strVal val="#ppt_x"/>
                                          </p:val>
                                        </p:tav>
                                        <p:tav tm="100000">
                                          <p:val>
                                            <p:strVal val="#ppt_x"/>
                                          </p:val>
                                        </p:tav>
                                      </p:tavLst>
                                    </p:anim>
                                    <p:anim calcmode="lin" valueType="num">
                                      <p:cBhvr additive="base">
                                        <p:cTn id="11"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5">
                                            <p:txEl>
                                              <p:pRg st="3" end="3"/>
                                            </p:txEl>
                                          </p:spTgt>
                                        </p:tgtEl>
                                        <p:attrNameLst>
                                          <p:attrName>style.visibility</p:attrName>
                                        </p:attrNameLst>
                                      </p:cBhvr>
                                      <p:to>
                                        <p:strVal val="visible"/>
                                      </p:to>
                                    </p:set>
                                  </p:childTnLst>
                                </p:cTn>
                              </p:par>
                            </p:childTnLst>
                          </p:cTn>
                        </p:par>
                        <p:par>
                          <p:cTn id="16" fill="hold">
                            <p:stCondLst>
                              <p:cond delay="0"/>
                            </p:stCondLst>
                            <p:childTnLst>
                              <p:par>
                                <p:cTn id="17" presetID="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5">
                                            <p:txEl>
                                              <p:pRg st="6" end="6"/>
                                            </p:txEl>
                                          </p:spTgt>
                                        </p:tgtEl>
                                        <p:attrNameLst>
                                          <p:attrName>style.visibility</p:attrName>
                                        </p:attrNameLst>
                                      </p:cBhvr>
                                      <p:to>
                                        <p:strVal val="visible"/>
                                      </p:to>
                                    </p:set>
                                  </p:childTnLst>
                                </p:cTn>
                              </p:par>
                            </p:childTnLst>
                          </p:cTn>
                        </p:par>
                        <p:par>
                          <p:cTn id="25" fill="hold">
                            <p:stCondLst>
                              <p:cond delay="0"/>
                            </p:stCondLst>
                            <p:childTnLst>
                              <p:par>
                                <p:cTn id="26" presetID="2" presetClass="entr" presetSubtype="1" fill="hold" grpId="0" nodeType="afterEffect">
                                  <p:stCondLst>
                                    <p:cond delay="0"/>
                                  </p:stCondLst>
                                  <p:childTnLst>
                                    <p:set>
                                      <p:cBhvr>
                                        <p:cTn id="27" dur="1" fill="hold">
                                          <p:stCondLst>
                                            <p:cond delay="0"/>
                                          </p:stCondLst>
                                        </p:cTn>
                                        <p:tgtEl>
                                          <p:spTgt spid="209"/>
                                        </p:tgtEl>
                                        <p:attrNameLst>
                                          <p:attrName>style.visibility</p:attrName>
                                        </p:attrNameLst>
                                      </p:cBhvr>
                                      <p:to>
                                        <p:strVal val="visible"/>
                                      </p:to>
                                    </p:set>
                                    <p:anim calcmode="lin" valueType="num">
                                      <p:cBhvr additive="base">
                                        <p:cTn id="28" dur="1000" fill="hold"/>
                                        <p:tgtEl>
                                          <p:spTgt spid="209"/>
                                        </p:tgtEl>
                                        <p:attrNameLst>
                                          <p:attrName>ppt_x</p:attrName>
                                        </p:attrNameLst>
                                      </p:cBhvr>
                                      <p:tavLst>
                                        <p:tav tm="0">
                                          <p:val>
                                            <p:strVal val="#ppt_x"/>
                                          </p:val>
                                        </p:tav>
                                        <p:tav tm="100000">
                                          <p:val>
                                            <p:strVal val="#ppt_x"/>
                                          </p:val>
                                        </p:tav>
                                      </p:tavLst>
                                    </p:anim>
                                    <p:anim calcmode="lin" valueType="num">
                                      <p:cBhvr additive="base">
                                        <p:cTn id="29" dur="1000" fill="hold"/>
                                        <p:tgtEl>
                                          <p:spTgt spid="209"/>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35">
                                            <p:txEl>
                                              <p:pRg st="9" end="9"/>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35">
                                            <p:txEl>
                                              <p:pRg st="12" end="12"/>
                                            </p:txEl>
                                          </p:spTgt>
                                        </p:tgtEl>
                                        <p:attrNameLst>
                                          <p:attrName>style.visibility</p:attrName>
                                        </p:attrNameLst>
                                      </p:cBhvr>
                                      <p:to>
                                        <p:strVal val="visible"/>
                                      </p:to>
                                    </p:set>
                                  </p:childTnLst>
                                </p:cTn>
                              </p:par>
                            </p:childTnLst>
                          </p:cTn>
                        </p:par>
                        <p:par>
                          <p:cTn id="36" fill="hold">
                            <p:stCondLst>
                              <p:cond delay="0"/>
                            </p:stCondLst>
                            <p:childTnLst>
                              <p:par>
                                <p:cTn id="37" presetID="5" presetClass="entr" presetSubtype="10" fill="hold" grpId="0" nodeType="afterEffect">
                                  <p:stCondLst>
                                    <p:cond delay="0"/>
                                  </p:stCondLst>
                                  <p:childTnLst>
                                    <p:set>
                                      <p:cBhvr>
                                        <p:cTn id="38" dur="1" fill="hold">
                                          <p:stCondLst>
                                            <p:cond delay="0"/>
                                          </p:stCondLst>
                                        </p:cTn>
                                        <p:tgtEl>
                                          <p:spTgt spid="122"/>
                                        </p:tgtEl>
                                        <p:attrNameLst>
                                          <p:attrName>style.visibility</p:attrName>
                                        </p:attrNameLst>
                                      </p:cBhvr>
                                      <p:to>
                                        <p:strVal val="visible"/>
                                      </p:to>
                                    </p:set>
                                    <p:animEffect transition="in" filter="checkerboard(across)">
                                      <p:cBhvr>
                                        <p:cTn id="39" dur="500"/>
                                        <p:tgtEl>
                                          <p:spTgt spid="122"/>
                                        </p:tgtEl>
                                      </p:cBhvr>
                                    </p:animEffect>
                                  </p:childTnLst>
                                </p:cTn>
                              </p:par>
                            </p:childTnLst>
                          </p:cTn>
                        </p:par>
                        <p:par>
                          <p:cTn id="40" fill="hold">
                            <p:stCondLst>
                              <p:cond delay="500"/>
                            </p:stCondLst>
                            <p:childTnLst>
                              <p:par>
                                <p:cTn id="41" presetID="2" presetClass="entr" presetSubtype="1"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20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Rectangle 3"/>
          <p:cNvSpPr txBox="1">
            <a:spLocks noChangeArrowheads="1"/>
          </p:cNvSpPr>
          <p:nvPr/>
        </p:nvSpPr>
        <p:spPr bwMode="gray">
          <a:xfrm>
            <a:off x="3245491" y="2330190"/>
            <a:ext cx="3379076" cy="22860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571500" marR="0" lvl="1" indent="-457200" algn="l" defTabSz="914400" rtl="0" eaLnBrk="1" fontAlgn="base" latinLnBrk="0" hangingPunct="1">
              <a:lnSpc>
                <a:spcPct val="90000"/>
              </a:lnSpc>
              <a:spcBef>
                <a:spcPct val="0"/>
              </a:spcBef>
              <a:spcAft>
                <a:spcPct val="0"/>
              </a:spcAft>
              <a:buClr>
                <a:schemeClr val="tx2"/>
              </a:buClr>
              <a:buSzTx/>
              <a:buFont typeface="+mj-lt"/>
              <a:buAutoNum type="alphaUcPeriod"/>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DNA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sample </a:t>
            </a:r>
            <a:b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b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from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meat packing </a:t>
            </a:r>
          </a:p>
          <a:p>
            <a:pPr marL="571500" marR="0" lvl="1" indent="-457200" algn="l" defTabSz="914400" rtl="0" eaLnBrk="1" fontAlgn="base" latinLnBrk="0" hangingPunct="1">
              <a:lnSpc>
                <a:spcPct val="90000"/>
              </a:lnSpc>
              <a:spcBef>
                <a:spcPct val="0"/>
              </a:spcBef>
              <a:spcAft>
                <a:spcPct val="0"/>
              </a:spcAft>
              <a:buClr>
                <a:schemeClr val="tx2"/>
              </a:buClr>
              <a:buSzTx/>
              <a:buFont typeface="+mj-lt"/>
              <a:buAutoNum type="alphaUcPeriod"/>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plant</a:t>
            </a:r>
            <a:r>
              <a:rPr kumimoji="0" lang="en-US" sz="1800" b="0" i="0" u="none" strike="noStrike" kern="0" cap="none" spc="0" normalizeH="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en-US" sz="1800" b="0" i="0" u="none" strike="noStrike" kern="0" cap="none" spc="0" normalizeH="0" noProof="0" dirty="0" smtClean="0">
                <a:ln>
                  <a:noFill/>
                </a:ln>
                <a:solidFill>
                  <a:schemeClr val="tx1"/>
                </a:solidFill>
                <a:effectLst/>
                <a:uLnTx/>
                <a:uFillTx/>
                <a:latin typeface="Segoe UI" pitchFamily="34" charset="0"/>
                <a:ea typeface="Segoe UI" pitchFamily="34" charset="0"/>
                <a:cs typeface="Segoe UI" pitchFamily="34" charset="0"/>
              </a:rPr>
              <a:t>“A”</a:t>
            </a: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714" name="Rectangle 3"/>
          <p:cNvSpPr txBox="1">
            <a:spLocks noChangeArrowheads="1"/>
          </p:cNvSpPr>
          <p:nvPr/>
        </p:nvSpPr>
        <p:spPr bwMode="gray">
          <a:xfrm>
            <a:off x="6093787" y="2330190"/>
            <a:ext cx="3379076" cy="22860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571500" marR="0" lvl="1" indent="-457200" algn="l" defTabSz="914400" rtl="0" eaLnBrk="1" fontAlgn="base" latinLnBrk="0" hangingPunct="1">
              <a:lnSpc>
                <a:spcPct val="90000"/>
              </a:lnSpc>
              <a:spcBef>
                <a:spcPct val="0"/>
              </a:spcBef>
              <a:spcAft>
                <a:spcPct val="0"/>
              </a:spcAft>
              <a:buClr>
                <a:schemeClr val="tx2"/>
              </a:buClr>
              <a:buSzTx/>
              <a:buFont typeface="+mj-lt"/>
              <a:buAutoNum type="alphaUcPeriod" startAt="2"/>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DNA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sample</a:t>
            </a:r>
            <a:b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b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from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meat packing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r>
            <a:b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b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plant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“B”</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796" name="Rectangle 3"/>
          <p:cNvSpPr txBox="1">
            <a:spLocks noChangeArrowheads="1"/>
          </p:cNvSpPr>
          <p:nvPr/>
        </p:nvSpPr>
        <p:spPr bwMode="gray">
          <a:xfrm>
            <a:off x="6093787" y="4951577"/>
            <a:ext cx="3379076" cy="1574932"/>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571500" marR="0" lvl="1" indent="-457200" algn="l" defTabSz="914400" rtl="0" eaLnBrk="1" fontAlgn="base" latinLnBrk="0" hangingPunct="1">
              <a:lnSpc>
                <a:spcPct val="90000"/>
              </a:lnSpc>
              <a:spcBef>
                <a:spcPct val="0"/>
              </a:spcBef>
              <a:spcAft>
                <a:spcPct val="0"/>
              </a:spcAft>
              <a:buClr>
                <a:schemeClr val="tx2"/>
              </a:buClr>
              <a:buSzTx/>
              <a:buFont typeface="+mj-lt"/>
              <a:buAutoNum type="alphaUcPeriod" startAt="4"/>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Control</a:t>
            </a:r>
            <a:r>
              <a:rPr kumimoji="0" lang="en-US" sz="1800" b="0" i="0" u="none" strike="noStrike" kern="0" cap="none" spc="0" normalizeH="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DNA </a:t>
            </a:r>
            <a:b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b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from non-pathogenic </a:t>
            </a:r>
            <a:r>
              <a:rPr kumimoji="0" lang="en-US" sz="1800" b="0" i="1" u="none" strike="noStrike" kern="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E.coli</a:t>
            </a:r>
            <a:endParaRPr kumimoji="0" lang="en-US" sz="1800" b="0" i="1"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875" name="Rectangle 3"/>
          <p:cNvSpPr txBox="1">
            <a:spLocks noChangeArrowheads="1"/>
          </p:cNvSpPr>
          <p:nvPr/>
        </p:nvSpPr>
        <p:spPr bwMode="gray">
          <a:xfrm>
            <a:off x="3245491" y="4951577"/>
            <a:ext cx="3379076" cy="1574932"/>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571500" marR="0" lvl="1" indent="-457200" algn="l" defTabSz="914400" rtl="0" eaLnBrk="1" fontAlgn="base" latinLnBrk="0" hangingPunct="1">
              <a:lnSpc>
                <a:spcPct val="90000"/>
              </a:lnSpc>
              <a:spcBef>
                <a:spcPct val="0"/>
              </a:spcBef>
              <a:spcAft>
                <a:spcPct val="0"/>
              </a:spcAft>
              <a:buClr>
                <a:schemeClr val="tx2"/>
              </a:buClr>
              <a:buSzTx/>
              <a:buFont typeface="+mj-lt"/>
              <a:buAutoNum type="alphaUcPeriod" startAt="8"/>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Control DNA </a:t>
            </a:r>
            <a:b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b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from pathogenic </a:t>
            </a:r>
          </a:p>
          <a:p>
            <a:pPr marL="571500" marR="0" lvl="1" indent="-457200" algn="l" defTabSz="914400" rtl="0" eaLnBrk="1" fontAlgn="base" latinLnBrk="0" hangingPunct="1">
              <a:lnSpc>
                <a:spcPct val="90000"/>
              </a:lnSpc>
              <a:spcBef>
                <a:spcPct val="0"/>
              </a:spcBef>
              <a:spcAft>
                <a:spcPct val="0"/>
              </a:spcAft>
              <a:buClr>
                <a:schemeClr val="tx2"/>
              </a:buClr>
              <a:buSzTx/>
              <a:buFont typeface="+mj-lt"/>
              <a:buAutoNum type="alphaUcPeriod" startAt="8"/>
              <a:tabLst/>
              <a:defRPr/>
            </a:pPr>
            <a:r>
              <a:rPr kumimoji="0" lang="en-US" sz="1800" b="0" i="1" u="none" strike="noStrike" kern="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E.coli</a:t>
            </a:r>
            <a:endParaRPr kumimoji="0" lang="en-US" sz="1800" b="0" i="1"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2" name="Title 1"/>
          <p:cNvSpPr>
            <a:spLocks noGrp="1"/>
          </p:cNvSpPr>
          <p:nvPr>
            <p:ph type="title"/>
          </p:nvPr>
        </p:nvSpPr>
        <p:spPr/>
        <p:txBody>
          <a:bodyPr/>
          <a:lstStyle/>
          <a:p>
            <a:r>
              <a:rPr lang="en-US" dirty="0" smtClean="0">
                <a:solidFill>
                  <a:schemeClr val="tx1"/>
                </a:solidFill>
              </a:rPr>
              <a:t>Setting up your PCR reactions </a:t>
            </a:r>
            <a:br>
              <a:rPr lang="en-US" dirty="0" smtClean="0">
                <a:solidFill>
                  <a:schemeClr val="tx1"/>
                </a:solidFill>
              </a:rPr>
            </a:br>
            <a:r>
              <a:rPr lang="en-US" sz="1600" dirty="0" smtClean="0">
                <a:solidFill>
                  <a:schemeClr val="tx1"/>
                </a:solidFill>
              </a:rPr>
              <a:t>Label 4 PCR tubes per group</a:t>
            </a:r>
            <a:endParaRPr lang="en-US" sz="1600" dirty="0">
              <a:solidFill>
                <a:schemeClr val="tx1"/>
              </a:solidFill>
            </a:endParaRPr>
          </a:p>
        </p:txBody>
      </p:sp>
      <p:grpSp>
        <p:nvGrpSpPr>
          <p:cNvPr id="83" name="Group 3"/>
          <p:cNvGrpSpPr>
            <a:grpSpLocks/>
          </p:cNvGrpSpPr>
          <p:nvPr/>
        </p:nvGrpSpPr>
        <p:grpSpPr bwMode="auto">
          <a:xfrm>
            <a:off x="3255080" y="2341100"/>
            <a:ext cx="562598" cy="753471"/>
            <a:chOff x="3403" y="2549"/>
            <a:chExt cx="490" cy="814"/>
          </a:xfrm>
        </p:grpSpPr>
        <p:sp>
          <p:nvSpPr>
            <p:cNvPr id="84"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5"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6"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7"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8"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9"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90"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91"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92"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93"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94"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5"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6"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7"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8"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9"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100"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101"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102"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103"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104"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105"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106"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107"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108"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109"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110"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111"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112"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113"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114"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115"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116"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117"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118"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119"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120"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21"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122"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123"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124"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125"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126"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127"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128"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129"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130"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131"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132"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33"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134"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35"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136"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137"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138"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139"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140"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141"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142"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143"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144"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145"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146"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147"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48"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149"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150"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151"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152"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153"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54"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155"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156"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57"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158"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59"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160"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633" name="TextBox 632"/>
          <p:cNvSpPr txBox="1"/>
          <p:nvPr/>
        </p:nvSpPr>
        <p:spPr>
          <a:xfrm>
            <a:off x="3145387" y="1576552"/>
            <a:ext cx="2675878" cy="461665"/>
          </a:xfrm>
          <a:prstGeom prst="rect">
            <a:avLst/>
          </a:prstGeom>
          <a:solidFill>
            <a:schemeClr val="bg2"/>
          </a:solidFill>
        </p:spPr>
        <p:txBody>
          <a:bodyPr wrap="square" tIns="91440" bIns="91440" rtlCol="0">
            <a:spAutoFit/>
          </a:bodyPr>
          <a:lstStyle/>
          <a:p>
            <a:r>
              <a:rPr lang="en-US" sz="1800" dirty="0" smtClean="0">
                <a:latin typeface="Segoe UI" panose="020B0502040204020203" pitchFamily="34" charset="0"/>
                <a:ea typeface="Segoe UI" panose="020B0502040204020203" pitchFamily="34" charset="0"/>
                <a:cs typeface="Segoe UI" panose="020B0502040204020203" pitchFamily="34" charset="0"/>
              </a:rPr>
              <a:t>Tube “A”</a:t>
            </a:r>
          </a:p>
        </p:txBody>
      </p:sp>
      <p:sp>
        <p:nvSpPr>
          <p:cNvPr id="634" name="TextBox 633"/>
          <p:cNvSpPr txBox="1"/>
          <p:nvPr/>
        </p:nvSpPr>
        <p:spPr>
          <a:xfrm>
            <a:off x="6093787" y="1576552"/>
            <a:ext cx="2675878" cy="461665"/>
          </a:xfrm>
          <a:prstGeom prst="rect">
            <a:avLst/>
          </a:prstGeom>
          <a:solidFill>
            <a:schemeClr val="bg2"/>
          </a:solidFill>
        </p:spPr>
        <p:txBody>
          <a:bodyPr wrap="square" tIns="91440" bIns="91440" rtlCol="0">
            <a:spAutoFit/>
          </a:bodyPr>
          <a:lstStyle/>
          <a:p>
            <a:r>
              <a:rPr lang="en-US" sz="1800" dirty="0" smtClean="0">
                <a:latin typeface="Segoe UI" panose="020B0502040204020203" pitchFamily="34" charset="0"/>
                <a:ea typeface="Segoe UI" panose="020B0502040204020203" pitchFamily="34" charset="0"/>
                <a:cs typeface="Segoe UI" panose="020B0502040204020203" pitchFamily="34" charset="0"/>
              </a:rPr>
              <a:t>Tube “B”</a:t>
            </a:r>
          </a:p>
        </p:txBody>
      </p:sp>
      <p:grpSp>
        <p:nvGrpSpPr>
          <p:cNvPr id="636" name="Group 3"/>
          <p:cNvGrpSpPr>
            <a:grpSpLocks/>
          </p:cNvGrpSpPr>
          <p:nvPr/>
        </p:nvGrpSpPr>
        <p:grpSpPr bwMode="auto">
          <a:xfrm>
            <a:off x="6103376" y="2341100"/>
            <a:ext cx="562598" cy="753471"/>
            <a:chOff x="3403" y="2549"/>
            <a:chExt cx="490" cy="814"/>
          </a:xfrm>
        </p:grpSpPr>
        <p:sp>
          <p:nvSpPr>
            <p:cNvPr id="637"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638"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639"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640"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641"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642"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643"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644"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645"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646"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647"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648"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649"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650"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651"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652"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653"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654"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655"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656"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657"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658"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659"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660"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661"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662"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663"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664"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665"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666"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667"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668"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669"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670"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671"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672"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673"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674"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675"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676"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677"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678"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679"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680"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681"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682"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683"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684"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685"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686"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687"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688"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689"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690"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691"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692"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693"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694"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695"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696"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697"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698"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699"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700"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701"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702"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703"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704"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705"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706"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707"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708"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709"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710"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711"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712"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713"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716" name="TextBox 715"/>
          <p:cNvSpPr txBox="1"/>
          <p:nvPr/>
        </p:nvSpPr>
        <p:spPr>
          <a:xfrm>
            <a:off x="3145387" y="4283816"/>
            <a:ext cx="2675878" cy="461665"/>
          </a:xfrm>
          <a:prstGeom prst="rect">
            <a:avLst/>
          </a:prstGeom>
          <a:solidFill>
            <a:schemeClr val="bg2"/>
          </a:solidFill>
        </p:spPr>
        <p:txBody>
          <a:bodyPr wrap="square" tIns="91440" bIns="91440" rtlCol="0">
            <a:spAutoFit/>
          </a:bodyPr>
          <a:lstStyle/>
          <a:p>
            <a:r>
              <a:rPr lang="en-US" sz="1800" dirty="0" smtClean="0">
                <a:latin typeface="Segoe UI" panose="020B0502040204020203" pitchFamily="34" charset="0"/>
                <a:ea typeface="Segoe UI" panose="020B0502040204020203" pitchFamily="34" charset="0"/>
                <a:cs typeface="Segoe UI" panose="020B0502040204020203" pitchFamily="34" charset="0"/>
              </a:rPr>
              <a:t>Tube “P”</a:t>
            </a:r>
          </a:p>
        </p:txBody>
      </p:sp>
      <p:sp>
        <p:nvSpPr>
          <p:cNvPr id="717" name="TextBox 716"/>
          <p:cNvSpPr txBox="1"/>
          <p:nvPr/>
        </p:nvSpPr>
        <p:spPr>
          <a:xfrm>
            <a:off x="6093787" y="4283816"/>
            <a:ext cx="2675878" cy="461665"/>
          </a:xfrm>
          <a:prstGeom prst="rect">
            <a:avLst/>
          </a:prstGeom>
          <a:solidFill>
            <a:schemeClr val="bg2"/>
          </a:solidFill>
        </p:spPr>
        <p:txBody>
          <a:bodyPr wrap="square" tIns="91440" bIns="91440" rtlCol="0">
            <a:spAutoFit/>
          </a:bodyPr>
          <a:lstStyle/>
          <a:p>
            <a:r>
              <a:rPr lang="en-US" sz="1800" dirty="0" smtClean="0">
                <a:latin typeface="Segoe UI" panose="020B0502040204020203" pitchFamily="34" charset="0"/>
                <a:ea typeface="Segoe UI" panose="020B0502040204020203" pitchFamily="34" charset="0"/>
                <a:cs typeface="Segoe UI" panose="020B0502040204020203" pitchFamily="34" charset="0"/>
              </a:rPr>
              <a:t>Tube “NP”</a:t>
            </a:r>
          </a:p>
        </p:txBody>
      </p:sp>
      <p:grpSp>
        <p:nvGrpSpPr>
          <p:cNvPr id="718" name="Group 3"/>
          <p:cNvGrpSpPr>
            <a:grpSpLocks/>
          </p:cNvGrpSpPr>
          <p:nvPr/>
        </p:nvGrpSpPr>
        <p:grpSpPr bwMode="auto">
          <a:xfrm>
            <a:off x="6103376" y="4929974"/>
            <a:ext cx="562598" cy="753471"/>
            <a:chOff x="3403" y="2549"/>
            <a:chExt cx="490" cy="814"/>
          </a:xfrm>
        </p:grpSpPr>
        <p:sp>
          <p:nvSpPr>
            <p:cNvPr id="719"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720"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721"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722"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723"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724"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725"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726"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727"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728"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729"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730"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731"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732"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733"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734"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735"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736"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737"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738"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739"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740"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741"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742"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743"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744"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745"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746"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747"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748"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749"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750"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751"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752"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753"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754"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755"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756"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757"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758"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759"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760"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761"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762"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763"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764"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765"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766"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767"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768"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769"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770"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771"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772"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773"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774"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775"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776"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777"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778"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779"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780"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781"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782"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783"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784"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785"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786"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787"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788"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789"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790"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791"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792"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793"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794"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795"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grpSp>
        <p:nvGrpSpPr>
          <p:cNvPr id="797" name="Group 3"/>
          <p:cNvGrpSpPr>
            <a:grpSpLocks/>
          </p:cNvGrpSpPr>
          <p:nvPr/>
        </p:nvGrpSpPr>
        <p:grpSpPr bwMode="auto">
          <a:xfrm>
            <a:off x="3216989" y="4929974"/>
            <a:ext cx="562598" cy="753471"/>
            <a:chOff x="3403" y="2549"/>
            <a:chExt cx="490" cy="814"/>
          </a:xfrm>
        </p:grpSpPr>
        <p:sp>
          <p:nvSpPr>
            <p:cNvPr id="798"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799"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00"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01"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02"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03"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804"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805"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806"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807"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808"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809"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810"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811"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812"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813"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814"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815"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816"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817"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818"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819"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820"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821"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822"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823"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824"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825"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826"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827"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828"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829"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830"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831"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832"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833"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834"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35"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836"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837"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838"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839"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840"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841"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842"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843"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844"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845"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846"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847"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848"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849"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850"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851"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852"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853"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854"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855"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856"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857"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858"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859"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860"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861"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62"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863"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864"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865"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866"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867"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868"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869"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870"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871"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872"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73"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874"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325" name="TextBox 324"/>
          <p:cNvSpPr txBox="1"/>
          <p:nvPr/>
        </p:nvSpPr>
        <p:spPr>
          <a:xfrm>
            <a:off x="672863" y="1576553"/>
            <a:ext cx="2240116" cy="2037880"/>
          </a:xfrm>
          <a:prstGeom prst="rect">
            <a:avLst/>
          </a:prstGeom>
          <a:solidFill>
            <a:schemeClr val="bg2">
              <a:lumMod val="25000"/>
              <a:lumOff val="75000"/>
            </a:schemeClr>
          </a:solidFill>
        </p:spPr>
        <p:txBody>
          <a:bodyPr wrap="square" tIns="91440" bIns="91440" rtlCol="0" anchor="ctr" anchorCtr="0">
            <a:noAutofit/>
          </a:bodyPr>
          <a:lstStyle/>
          <a:p>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FIELD</a:t>
            </a:r>
          </a:p>
          <a:p>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SAMPLES</a:t>
            </a:r>
          </a:p>
        </p:txBody>
      </p:sp>
      <p:sp>
        <p:nvSpPr>
          <p:cNvPr id="326" name="TextBox 325"/>
          <p:cNvSpPr txBox="1"/>
          <p:nvPr/>
        </p:nvSpPr>
        <p:spPr>
          <a:xfrm>
            <a:off x="672863" y="4283817"/>
            <a:ext cx="2240116" cy="1955138"/>
          </a:xfrm>
          <a:prstGeom prst="rect">
            <a:avLst/>
          </a:prstGeom>
          <a:solidFill>
            <a:schemeClr val="bg2">
              <a:lumMod val="25000"/>
              <a:lumOff val="75000"/>
            </a:schemeClr>
          </a:solidFill>
        </p:spPr>
        <p:txBody>
          <a:bodyPr wrap="square" tIns="91440" bIns="91440" rtlCol="0" anchor="ctr" anchorCtr="0">
            <a:noAutofit/>
          </a:bodyPr>
          <a:lstStyle/>
          <a:p>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USDA “REFERENCE LAB”</a:t>
            </a:r>
          </a:p>
        </p:txBody>
      </p:sp>
    </p:spTree>
    <p:extLst>
      <p:ext uri="{BB962C8B-B14F-4D97-AF65-F5344CB8AC3E}">
        <p14:creationId xmlns:p14="http://schemas.microsoft.com/office/powerpoint/2010/main" val="1874846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Prepare 4 PCR tubes (200µL tubes)</a:t>
            </a:r>
            <a:endParaRPr lang="en-US" sz="1600" dirty="0">
              <a:solidFill>
                <a:schemeClr val="tx1"/>
              </a:solidFill>
            </a:endParaRPr>
          </a:p>
        </p:txBody>
      </p:sp>
      <p:grpSp>
        <p:nvGrpSpPr>
          <p:cNvPr id="83" name="Group 3"/>
          <p:cNvGrpSpPr>
            <a:grpSpLocks/>
          </p:cNvGrpSpPr>
          <p:nvPr/>
        </p:nvGrpSpPr>
        <p:grpSpPr bwMode="auto">
          <a:xfrm>
            <a:off x="2031394" y="4588868"/>
            <a:ext cx="1037611" cy="1406761"/>
            <a:chOff x="3403" y="2549"/>
            <a:chExt cx="490" cy="814"/>
          </a:xfrm>
        </p:grpSpPr>
        <p:sp>
          <p:nvSpPr>
            <p:cNvPr id="84"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5"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6"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7"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8"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9"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90"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91"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92"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93"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94"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5"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6"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7"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8"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9"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100"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101"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102"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103"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104"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105"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106"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107"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108"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109"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110"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111"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112"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113"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114"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115"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116"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117"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118"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119"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120"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21"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122"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123"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124"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125"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126"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127"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128"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129"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130"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131"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132"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33"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134"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35"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136"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137"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138"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139"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140"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141"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142"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143"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144"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145"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146"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147"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48"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149"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150"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151"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152"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153"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54"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155"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156"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57"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158"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59"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160"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239" name="Rectangle 3"/>
          <p:cNvSpPr txBox="1">
            <a:spLocks noChangeArrowheads="1"/>
          </p:cNvSpPr>
          <p:nvPr/>
        </p:nvSpPr>
        <p:spPr bwMode="gray">
          <a:xfrm>
            <a:off x="1706272" y="3198119"/>
            <a:ext cx="1660326"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DNA sample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A</a:t>
            </a: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564" name="Rectangle 3"/>
          <p:cNvSpPr txBox="1">
            <a:spLocks noChangeArrowheads="1"/>
          </p:cNvSpPr>
          <p:nvPr/>
        </p:nvSpPr>
        <p:spPr bwMode="gray">
          <a:xfrm>
            <a:off x="286558" y="1468086"/>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lang="en-US" sz="2400" kern="0" dirty="0" smtClean="0">
                <a:latin typeface="Segoe UI" pitchFamily="34" charset="0"/>
                <a:ea typeface="Segoe UI" pitchFamily="34" charset="0"/>
                <a:cs typeface="Segoe UI" pitchFamily="34" charset="0"/>
              </a:rPr>
              <a:t>15</a:t>
            </a: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µL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565" name="Rectangle 3"/>
          <p:cNvSpPr txBox="1">
            <a:spLocks noChangeArrowheads="1"/>
          </p:cNvSpPr>
          <p:nvPr/>
        </p:nvSpPr>
        <p:spPr bwMode="gray">
          <a:xfrm>
            <a:off x="286558" y="2339866"/>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10 µL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566" name="Rectangle 3"/>
          <p:cNvSpPr txBox="1">
            <a:spLocks noChangeArrowheads="1"/>
          </p:cNvSpPr>
          <p:nvPr/>
        </p:nvSpPr>
        <p:spPr bwMode="gray">
          <a:xfrm>
            <a:off x="286558" y="3198119"/>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lang="en-US" sz="2400" kern="0" dirty="0" smtClean="0">
                <a:latin typeface="Segoe UI" pitchFamily="34" charset="0"/>
                <a:ea typeface="Segoe UI" pitchFamily="34" charset="0"/>
                <a:cs typeface="Segoe UI" pitchFamily="34" charset="0"/>
              </a:rPr>
              <a:t>5</a:t>
            </a: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µL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803" name="Rectangle 3"/>
          <p:cNvSpPr txBox="1">
            <a:spLocks noChangeArrowheads="1"/>
          </p:cNvSpPr>
          <p:nvPr/>
        </p:nvSpPr>
        <p:spPr bwMode="gray">
          <a:xfrm>
            <a:off x="2039053" y="4799936"/>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A</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cxnSp>
        <p:nvCxnSpPr>
          <p:cNvPr id="4" name="Straight Arrow Connector 3"/>
          <p:cNvCxnSpPr/>
          <p:nvPr/>
        </p:nvCxnSpPr>
        <p:spPr bwMode="auto">
          <a:xfrm flipH="1">
            <a:off x="2541922" y="3943028"/>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grpSp>
        <p:nvGrpSpPr>
          <p:cNvPr id="807" name="Group 3"/>
          <p:cNvGrpSpPr>
            <a:grpSpLocks/>
          </p:cNvGrpSpPr>
          <p:nvPr/>
        </p:nvGrpSpPr>
        <p:grpSpPr bwMode="auto">
          <a:xfrm>
            <a:off x="3943038" y="4588868"/>
            <a:ext cx="1037611" cy="1406761"/>
            <a:chOff x="3403" y="2549"/>
            <a:chExt cx="490" cy="814"/>
          </a:xfrm>
        </p:grpSpPr>
        <p:sp>
          <p:nvSpPr>
            <p:cNvPr id="808"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09"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10"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11"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12"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13"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814"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815"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816"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817"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818"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819"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820"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821"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822"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823"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824"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825"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826"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827"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828"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829"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830"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831"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832"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833"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834"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835"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836"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837"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838"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839"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840"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841"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842"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843"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844"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45"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846"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847"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848"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849"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850"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851"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852"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853"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854"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855"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856"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857"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858"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859"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860"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861"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862"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863"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864"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865"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866"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867"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868"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869"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870"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871"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72"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873"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874"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875"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876"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877"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878"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879"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880"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881"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882"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83"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884"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885" name="Rectangle 3"/>
          <p:cNvSpPr txBox="1">
            <a:spLocks noChangeArrowheads="1"/>
          </p:cNvSpPr>
          <p:nvPr/>
        </p:nvSpPr>
        <p:spPr bwMode="gray">
          <a:xfrm>
            <a:off x="3617916" y="3198119"/>
            <a:ext cx="1660326"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DNA sample </a:t>
            </a: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B</a:t>
            </a: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886" name="Rectangle 3"/>
          <p:cNvSpPr txBox="1">
            <a:spLocks noChangeArrowheads="1"/>
          </p:cNvSpPr>
          <p:nvPr/>
        </p:nvSpPr>
        <p:spPr bwMode="gray">
          <a:xfrm>
            <a:off x="3950697" y="4799936"/>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B</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cxnSp>
        <p:nvCxnSpPr>
          <p:cNvPr id="887" name="Straight Arrow Connector 886"/>
          <p:cNvCxnSpPr/>
          <p:nvPr/>
        </p:nvCxnSpPr>
        <p:spPr bwMode="auto">
          <a:xfrm flipH="1">
            <a:off x="4453566" y="3943028"/>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grpSp>
        <p:nvGrpSpPr>
          <p:cNvPr id="888" name="Group 3"/>
          <p:cNvGrpSpPr>
            <a:grpSpLocks/>
          </p:cNvGrpSpPr>
          <p:nvPr/>
        </p:nvGrpSpPr>
        <p:grpSpPr bwMode="auto">
          <a:xfrm>
            <a:off x="5792955" y="4588868"/>
            <a:ext cx="1037611" cy="1406761"/>
            <a:chOff x="3403" y="2549"/>
            <a:chExt cx="490" cy="814"/>
          </a:xfrm>
        </p:grpSpPr>
        <p:sp>
          <p:nvSpPr>
            <p:cNvPr id="889"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90"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91"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92"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93"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94"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895"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896"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897"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898"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899"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00"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01"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02"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03"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04"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905"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906"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907"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908"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909"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910"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911"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912"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913"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914"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915"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916"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917"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918"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919"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920"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921"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922"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923"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924"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925"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26"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927"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928"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929"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930"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931"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932"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933"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934"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935"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936"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937"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938"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939"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940"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941"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942"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943"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944"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945"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946"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947"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948"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949"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950"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951"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952"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53"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954"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955"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956"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957"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958"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959"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960"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961"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962"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963"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64"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965"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966" name="Rectangle 3"/>
          <p:cNvSpPr txBox="1">
            <a:spLocks noChangeArrowheads="1"/>
          </p:cNvSpPr>
          <p:nvPr/>
        </p:nvSpPr>
        <p:spPr bwMode="gray">
          <a:xfrm>
            <a:off x="5467833" y="3198119"/>
            <a:ext cx="1660326"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Control P DNA</a:t>
            </a: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967" name="Rectangle 3"/>
          <p:cNvSpPr txBox="1">
            <a:spLocks noChangeArrowheads="1"/>
          </p:cNvSpPr>
          <p:nvPr/>
        </p:nvSpPr>
        <p:spPr bwMode="gray">
          <a:xfrm>
            <a:off x="5800614" y="4799936"/>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P</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cxnSp>
        <p:nvCxnSpPr>
          <p:cNvPr id="968" name="Straight Arrow Connector 967"/>
          <p:cNvCxnSpPr/>
          <p:nvPr/>
        </p:nvCxnSpPr>
        <p:spPr bwMode="auto">
          <a:xfrm flipH="1">
            <a:off x="6303483" y="3943028"/>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grpSp>
        <p:nvGrpSpPr>
          <p:cNvPr id="969" name="Group 3"/>
          <p:cNvGrpSpPr>
            <a:grpSpLocks/>
          </p:cNvGrpSpPr>
          <p:nvPr/>
        </p:nvGrpSpPr>
        <p:grpSpPr bwMode="auto">
          <a:xfrm>
            <a:off x="7625007" y="4588868"/>
            <a:ext cx="1037611" cy="1406761"/>
            <a:chOff x="3403" y="2549"/>
            <a:chExt cx="490" cy="814"/>
          </a:xfrm>
        </p:grpSpPr>
        <p:sp>
          <p:nvSpPr>
            <p:cNvPr id="970"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971"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972"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973"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974"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975"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976"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977"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978"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979"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980"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81"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82"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83"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84"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85"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986"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987"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988"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989"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990"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991"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992"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993"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994"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995"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996"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997"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998"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999"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1000"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1001"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1002"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1003"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1004"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1005"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1006"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07"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1008"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1009"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1010"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1011"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1012"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1013"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1014"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1015"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1016"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1017"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1018"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019"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1020"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021"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1022"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1023"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1024"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1025"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1026"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1027"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1028"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1029"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1030"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1031"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1032"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1033"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34"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1035"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1036"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1037"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1038"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1039"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040"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1041"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1042"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043"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1044"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45"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1046"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1047" name="Rectangle 3"/>
          <p:cNvSpPr txBox="1">
            <a:spLocks noChangeArrowheads="1"/>
          </p:cNvSpPr>
          <p:nvPr/>
        </p:nvSpPr>
        <p:spPr bwMode="gray">
          <a:xfrm>
            <a:off x="7102649" y="3198119"/>
            <a:ext cx="2054798"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Control NP </a:t>
            </a:r>
          </a:p>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DNA</a:t>
            </a: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1048" name="Rectangle 3"/>
          <p:cNvSpPr txBox="1">
            <a:spLocks noChangeArrowheads="1"/>
          </p:cNvSpPr>
          <p:nvPr/>
        </p:nvSpPr>
        <p:spPr bwMode="gray">
          <a:xfrm>
            <a:off x="7632666" y="4799936"/>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NP</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cxnSp>
        <p:nvCxnSpPr>
          <p:cNvPr id="1049" name="Straight Arrow Connector 1048"/>
          <p:cNvCxnSpPr/>
          <p:nvPr/>
        </p:nvCxnSpPr>
        <p:spPr bwMode="auto">
          <a:xfrm flipH="1">
            <a:off x="8135535" y="3943028"/>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cxnSp>
        <p:nvCxnSpPr>
          <p:cNvPr id="9" name="Straight Connector 8"/>
          <p:cNvCxnSpPr/>
          <p:nvPr/>
        </p:nvCxnSpPr>
        <p:spPr bwMode="auto">
          <a:xfrm>
            <a:off x="388284" y="3012141"/>
            <a:ext cx="8740775" cy="0"/>
          </a:xfrm>
          <a:prstGeom prst="line">
            <a:avLst/>
          </a:prstGeom>
          <a:solidFill>
            <a:schemeClr val="accent1"/>
          </a:solidFill>
          <a:ln w="9525" cap="flat" cmpd="sng" algn="ctr">
            <a:solidFill>
              <a:schemeClr val="tx2">
                <a:lumMod val="60000"/>
                <a:lumOff val="40000"/>
              </a:schemeClr>
            </a:solidFill>
            <a:prstDash val="dash"/>
            <a:round/>
            <a:headEnd type="none" w="med" len="med"/>
            <a:tailEnd type="none" w="med" len="med"/>
          </a:ln>
          <a:effectLst/>
        </p:spPr>
      </p:cxnSp>
      <p:cxnSp>
        <p:nvCxnSpPr>
          <p:cNvPr id="1050" name="Straight Connector 1049"/>
          <p:cNvCxnSpPr/>
          <p:nvPr/>
        </p:nvCxnSpPr>
        <p:spPr bwMode="auto">
          <a:xfrm>
            <a:off x="388284" y="2070847"/>
            <a:ext cx="8740775" cy="0"/>
          </a:xfrm>
          <a:prstGeom prst="line">
            <a:avLst/>
          </a:prstGeom>
          <a:solidFill>
            <a:schemeClr val="accent1"/>
          </a:solidFill>
          <a:ln w="9525" cap="flat" cmpd="sng" algn="ctr">
            <a:solidFill>
              <a:schemeClr val="tx2">
                <a:lumMod val="60000"/>
                <a:lumOff val="40000"/>
              </a:schemeClr>
            </a:solidFill>
            <a:prstDash val="dash"/>
            <a:round/>
            <a:headEnd type="none" w="med" len="med"/>
            <a:tailEnd type="none" w="med" len="med"/>
          </a:ln>
          <a:effectLst/>
        </p:spPr>
      </p:cxnSp>
      <p:sp>
        <p:nvSpPr>
          <p:cNvPr id="1051" name="Rectangle 3"/>
          <p:cNvSpPr txBox="1">
            <a:spLocks noChangeArrowheads="1"/>
          </p:cNvSpPr>
          <p:nvPr/>
        </p:nvSpPr>
        <p:spPr bwMode="gray">
          <a:xfrm>
            <a:off x="2318803" y="1379904"/>
            <a:ext cx="5695644"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2X EZ</a:t>
            </a:r>
            <a:r>
              <a:rPr kumimoji="0" lang="en-US" sz="1800" i="0" u="none" strike="noStrike" kern="0" cap="none" spc="0" normalizeH="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PCR </a:t>
            </a:r>
            <a:r>
              <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Master mix</a:t>
            </a:r>
          </a:p>
          <a:p>
            <a:pPr marL="114300" marR="0" lvl="1" defTabSz="914400" rtl="0" eaLnBrk="1" fontAlgn="base" latinLnBrk="0" hangingPunct="1">
              <a:lnSpc>
                <a:spcPct val="90000"/>
              </a:lnSpc>
              <a:spcBef>
                <a:spcPct val="0"/>
              </a:spcBef>
              <a:spcAft>
                <a:spcPct val="0"/>
              </a:spcAft>
              <a:buClr>
                <a:schemeClr val="tx1"/>
              </a:buClr>
              <a:buSzTx/>
              <a:tabLst/>
              <a:defRPr/>
            </a:pPr>
            <a:r>
              <a:rPr lang="en-US" sz="1600" b="0" i="1" kern="0" dirty="0" smtClean="0">
                <a:latin typeface="Segoe UI" pitchFamily="34" charset="0"/>
                <a:ea typeface="Segoe UI" pitchFamily="34" charset="0"/>
                <a:cs typeface="Segoe UI" pitchFamily="34" charset="0"/>
              </a:rPr>
              <a:t>(EZ PCR Master Mix: PCR Buffer + Mg</a:t>
            </a:r>
            <a:r>
              <a:rPr lang="en-US" sz="1600" b="0" i="1" kern="0" baseline="30000" dirty="0" smtClean="0">
                <a:latin typeface="Segoe UI" pitchFamily="34" charset="0"/>
                <a:ea typeface="Segoe UI" pitchFamily="34" charset="0"/>
                <a:cs typeface="Segoe UI" pitchFamily="34" charset="0"/>
              </a:rPr>
              <a:t>2+ </a:t>
            </a:r>
            <a:r>
              <a:rPr lang="en-US" sz="1600" b="0" i="1" kern="0" dirty="0" smtClean="0">
                <a:latin typeface="Segoe UI" pitchFamily="34" charset="0"/>
                <a:ea typeface="Segoe UI" pitchFamily="34" charset="0"/>
                <a:cs typeface="Segoe UI" pitchFamily="34" charset="0"/>
              </a:rPr>
              <a:t>+ </a:t>
            </a:r>
            <a:r>
              <a:rPr lang="en-US" sz="1600" b="0" i="1" kern="0" dirty="0" err="1" smtClean="0">
                <a:latin typeface="Segoe UI" pitchFamily="34" charset="0"/>
                <a:ea typeface="Segoe UI" pitchFamily="34" charset="0"/>
                <a:cs typeface="Segoe UI" pitchFamily="34" charset="0"/>
              </a:rPr>
              <a:t>Taq</a:t>
            </a:r>
            <a:r>
              <a:rPr lang="en-US" sz="1600" b="0" i="1" kern="0" dirty="0">
                <a:latin typeface="Segoe UI" pitchFamily="34" charset="0"/>
                <a:ea typeface="Segoe UI" pitchFamily="34" charset="0"/>
                <a:cs typeface="Segoe UI" pitchFamily="34" charset="0"/>
              </a:rPr>
              <a:t> </a:t>
            </a:r>
            <a:r>
              <a:rPr lang="en-US" sz="1600" b="0" i="1" kern="0" dirty="0" smtClean="0">
                <a:latin typeface="Segoe UI" pitchFamily="34" charset="0"/>
                <a:ea typeface="Segoe UI" pitchFamily="34" charset="0"/>
                <a:cs typeface="Segoe UI" pitchFamily="34" charset="0"/>
              </a:rPr>
              <a:t>+ </a:t>
            </a:r>
            <a:r>
              <a:rPr lang="en-US" sz="1600" b="0" i="1" kern="0" dirty="0" err="1" smtClean="0">
                <a:latin typeface="Segoe UI" pitchFamily="34" charset="0"/>
                <a:ea typeface="Segoe UI" pitchFamily="34" charset="0"/>
                <a:cs typeface="Segoe UI" pitchFamily="34" charset="0"/>
              </a:rPr>
              <a:t>dNTPs</a:t>
            </a:r>
            <a:r>
              <a:rPr lang="en-US" sz="1600" b="0" i="1" kern="0" dirty="0" smtClean="0">
                <a:latin typeface="Segoe UI" pitchFamily="34" charset="0"/>
                <a:ea typeface="Segoe UI" pitchFamily="34" charset="0"/>
                <a:cs typeface="Segoe UI" pitchFamily="34" charset="0"/>
              </a:rPr>
              <a:t>)</a:t>
            </a:r>
            <a:endParaRPr kumimoji="0" lang="en-US" sz="1600" b="0" i="1"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1052" name="Rectangle 3"/>
          <p:cNvSpPr txBox="1">
            <a:spLocks noChangeArrowheads="1"/>
          </p:cNvSpPr>
          <p:nvPr/>
        </p:nvSpPr>
        <p:spPr bwMode="gray">
          <a:xfrm>
            <a:off x="3071838" y="2281994"/>
            <a:ext cx="4189574"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3X Food Safety Primer </a:t>
            </a:r>
            <a:r>
              <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mix</a:t>
            </a:r>
          </a:p>
          <a:p>
            <a:pPr marL="114300" marR="0" lvl="1" defTabSz="914400" rtl="0" eaLnBrk="1" fontAlgn="base" latinLnBrk="0" hangingPunct="1">
              <a:lnSpc>
                <a:spcPct val="90000"/>
              </a:lnSpc>
              <a:spcBef>
                <a:spcPct val="0"/>
              </a:spcBef>
              <a:spcAft>
                <a:spcPct val="0"/>
              </a:spcAft>
              <a:buClr>
                <a:schemeClr val="tx1"/>
              </a:buClr>
              <a:buSzTx/>
              <a:tabLst/>
              <a:defRPr/>
            </a:pPr>
            <a:r>
              <a:rPr lang="en-US" sz="1600" b="0" i="1" kern="0" dirty="0" smtClean="0">
                <a:latin typeface="Segoe UI" pitchFamily="34" charset="0"/>
                <a:ea typeface="Segoe UI" pitchFamily="34" charset="0"/>
                <a:cs typeface="Segoe UI" pitchFamily="34" charset="0"/>
              </a:rPr>
              <a:t>(Forward and Reverse primers)</a:t>
            </a:r>
            <a:endParaRPr kumimoji="0" lang="en-US" sz="1600" b="0" i="1"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1057" name="Rectangle 2"/>
          <p:cNvSpPr>
            <a:spLocks noChangeArrowheads="1"/>
          </p:cNvSpPr>
          <p:nvPr/>
        </p:nvSpPr>
        <p:spPr bwMode="gray">
          <a:xfrm>
            <a:off x="2342828" y="6125018"/>
            <a:ext cx="5942013" cy="530225"/>
          </a:xfrm>
          <a:prstGeom prst="rect">
            <a:avLst/>
          </a:prstGeom>
          <a:solidFill>
            <a:schemeClr val="hlink"/>
          </a:solidFill>
          <a:ln w="9525" algn="ctr">
            <a:solidFill>
              <a:schemeClr val="hlink"/>
            </a:solidFill>
            <a:miter lim="800000"/>
            <a:headEnd/>
            <a:tailEnd/>
          </a:ln>
        </p:spPr>
        <p:txBody>
          <a:bodyPr anchor="ctr" anchorCtr="1"/>
          <a:lstStyle/>
          <a:p>
            <a:pPr algn="ctr" eaLnBrk="0" fontAlgn="base" hangingPunct="0">
              <a:spcBef>
                <a:spcPct val="0"/>
              </a:spcBef>
              <a:spcAft>
                <a:spcPct val="0"/>
              </a:spcAft>
            </a:pPr>
            <a:r>
              <a:rPr lang="en-US" sz="1800" b="1" dirty="0" smtClean="0">
                <a:solidFill>
                  <a:srgbClr val="FFFFFF"/>
                </a:solidFill>
                <a:latin typeface="Segoe UI" pitchFamily="34" charset="0"/>
                <a:ea typeface="Segoe UI" pitchFamily="34" charset="0"/>
                <a:cs typeface="Segoe UI" pitchFamily="34" charset="0"/>
              </a:rPr>
              <a:t>Also add your initials to side of tube</a:t>
            </a:r>
            <a:endParaRPr lang="en-US" sz="1800" b="1" dirty="0">
              <a:solidFill>
                <a:srgbClr val="FFFFFF"/>
              </a:soli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8557555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Programming PCR parameters</a:t>
            </a:r>
            <a:endParaRPr lang="en-US" dirty="0">
              <a:solidFill>
                <a:schemeClr val="tx1"/>
              </a:solidFill>
            </a:endParaRPr>
          </a:p>
        </p:txBody>
      </p:sp>
      <p:sp>
        <p:nvSpPr>
          <p:cNvPr id="12" name="Rectangle 3"/>
          <p:cNvSpPr txBox="1">
            <a:spLocks noChangeArrowheads="1"/>
          </p:cNvSpPr>
          <p:nvPr/>
        </p:nvSpPr>
        <p:spPr bwMode="gray">
          <a:xfrm>
            <a:off x="609600" y="1504680"/>
            <a:ext cx="7924800" cy="45720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lang="en-US" sz="2000" b="0" kern="0" dirty="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r>
              <a:rPr lang="en-US" sz="2400" b="0" kern="0" dirty="0" smtClean="0">
                <a:latin typeface="Segoe UI" pitchFamily="34" charset="0"/>
                <a:ea typeface="Segoe UI" pitchFamily="34" charset="0"/>
                <a:cs typeface="Segoe UI" pitchFamily="34" charset="0"/>
              </a:rPr>
              <a:t>Initial denaturation:		94°C	</a:t>
            </a:r>
            <a:r>
              <a:rPr lang="en-US" sz="2400" b="0" kern="0" dirty="0">
                <a:latin typeface="Segoe UI" pitchFamily="34" charset="0"/>
                <a:ea typeface="Segoe UI" pitchFamily="34" charset="0"/>
                <a:cs typeface="Segoe UI" pitchFamily="34" charset="0"/>
              </a:rPr>
              <a:t>	</a:t>
            </a:r>
            <a:r>
              <a:rPr lang="en-US" sz="2400" b="0" kern="0" dirty="0" smtClean="0">
                <a:latin typeface="Segoe UI" pitchFamily="34" charset="0"/>
                <a:ea typeface="Segoe UI" pitchFamily="34" charset="0"/>
                <a:cs typeface="Segoe UI" pitchFamily="34" charset="0"/>
              </a:rPr>
              <a:t>  30 seconds</a:t>
            </a:r>
            <a:endParaRPr kumimoji="0" lang="en-US" sz="24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lang="en-US" sz="2400" b="0" kern="0" dirty="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r>
              <a:rPr kumimoji="0" lang="en-US" sz="24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Denaturation:		94°C		    5 seconds</a:t>
            </a:r>
          </a:p>
          <a:p>
            <a:pPr marL="114300" marR="0" lvl="1" algn="l" defTabSz="914400" rtl="0" eaLnBrk="1" fontAlgn="base" latinLnBrk="0" hangingPunct="1">
              <a:lnSpc>
                <a:spcPct val="90000"/>
              </a:lnSpc>
              <a:spcBef>
                <a:spcPct val="0"/>
              </a:spcBef>
              <a:spcAft>
                <a:spcPct val="0"/>
              </a:spcAft>
              <a:buClr>
                <a:schemeClr val="tx2"/>
              </a:buClr>
              <a:buSzTx/>
              <a:tabLst/>
              <a:defRPr/>
            </a:pPr>
            <a:r>
              <a:rPr lang="en-US" sz="2400" b="0" kern="0" dirty="0" smtClean="0">
                <a:latin typeface="Segoe UI" pitchFamily="34" charset="0"/>
                <a:ea typeface="Segoe UI" pitchFamily="34" charset="0"/>
                <a:cs typeface="Segoe UI" pitchFamily="34" charset="0"/>
              </a:rPr>
              <a:t>Annealing			57°C		    5 seconds</a:t>
            </a:r>
          </a:p>
          <a:p>
            <a:pPr marL="114300" marR="0" lvl="1" algn="l" defTabSz="914400" rtl="0" eaLnBrk="1" fontAlgn="base" latinLnBrk="0" hangingPunct="1">
              <a:lnSpc>
                <a:spcPct val="90000"/>
              </a:lnSpc>
              <a:spcBef>
                <a:spcPct val="0"/>
              </a:spcBef>
              <a:spcAft>
                <a:spcPct val="0"/>
              </a:spcAft>
              <a:buClr>
                <a:schemeClr val="tx2"/>
              </a:buClr>
              <a:buSzTx/>
              <a:tabLst/>
              <a:defRPr/>
            </a:pPr>
            <a:r>
              <a:rPr kumimoji="0" lang="en-US" sz="24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Extension			72°C		    5 seconds</a:t>
            </a:r>
          </a:p>
          <a:p>
            <a:pPr marL="114300" marR="0" lvl="1" algn="l" defTabSz="914400" rtl="0" eaLnBrk="1" fontAlgn="base" latinLnBrk="0" hangingPunct="1">
              <a:lnSpc>
                <a:spcPct val="90000"/>
              </a:lnSpc>
              <a:spcBef>
                <a:spcPct val="0"/>
              </a:spcBef>
              <a:spcAft>
                <a:spcPct val="0"/>
              </a:spcAft>
              <a:buClr>
                <a:schemeClr val="tx2"/>
              </a:buClr>
              <a:buSzTx/>
              <a:tabLst/>
              <a:defRPr/>
            </a:pPr>
            <a:endParaRPr lang="en-US" sz="2400" b="0" kern="0" dirty="0" smtClean="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r>
              <a:rPr lang="en-US" sz="2400" b="0" kern="0" dirty="0" smtClean="0">
                <a:latin typeface="Segoe UI" pitchFamily="34" charset="0"/>
                <a:ea typeface="Segoe UI" pitchFamily="34" charset="0"/>
                <a:cs typeface="Segoe UI" pitchFamily="34" charset="0"/>
              </a:rPr>
              <a:t>x25 cycles (if prioritizing speed) OR</a:t>
            </a:r>
          </a:p>
          <a:p>
            <a:pPr marL="114300" marR="0" lvl="1" algn="l" defTabSz="914400" rtl="0" eaLnBrk="1" fontAlgn="base" latinLnBrk="0" hangingPunct="1">
              <a:lnSpc>
                <a:spcPct val="90000"/>
              </a:lnSpc>
              <a:spcBef>
                <a:spcPct val="0"/>
              </a:spcBef>
              <a:spcAft>
                <a:spcPct val="0"/>
              </a:spcAft>
              <a:buClr>
                <a:schemeClr val="tx2"/>
              </a:buClr>
              <a:buSzTx/>
              <a:tabLst/>
              <a:defRPr/>
            </a:pPr>
            <a:r>
              <a:rPr lang="en-US" sz="2400" b="0" kern="0" dirty="0" smtClean="0">
                <a:latin typeface="Segoe UI" pitchFamily="34" charset="0"/>
                <a:ea typeface="Segoe UI" pitchFamily="34" charset="0"/>
                <a:cs typeface="Segoe UI" pitchFamily="34" charset="0"/>
              </a:rPr>
              <a:t>x30 cycles (if prioritizing robustness of results)</a:t>
            </a:r>
          </a:p>
          <a:p>
            <a:pPr marL="114300" marR="0" lvl="1" algn="l" defTabSz="914400" rtl="0" eaLnBrk="1" fontAlgn="base" latinLnBrk="0" hangingPunct="1">
              <a:lnSpc>
                <a:spcPct val="90000"/>
              </a:lnSpc>
              <a:spcBef>
                <a:spcPct val="0"/>
              </a:spcBef>
              <a:spcAft>
                <a:spcPct val="0"/>
              </a:spcAft>
              <a:buClr>
                <a:schemeClr val="tx2"/>
              </a:buClr>
              <a:buSzTx/>
              <a:tabLst/>
              <a:defRPr/>
            </a:pPr>
            <a:endParaRPr lang="en-US" sz="2400" b="0" kern="0" dirty="0">
              <a:latin typeface="Segoe UI" pitchFamily="34" charset="0"/>
              <a:ea typeface="Segoe UI" pitchFamily="34" charset="0"/>
              <a:cs typeface="Segoe UI" pitchFamily="34" charset="0"/>
            </a:endParaRPr>
          </a:p>
          <a:p>
            <a:pPr marL="114300" lvl="1" algn="l">
              <a:lnSpc>
                <a:spcPct val="90000"/>
              </a:lnSpc>
              <a:buClr>
                <a:schemeClr val="tx2"/>
              </a:buClr>
              <a:defRPr/>
            </a:pPr>
            <a:r>
              <a:rPr lang="en-US" sz="2400" b="0" kern="0" dirty="0" smtClean="0">
                <a:latin typeface="Segoe UI" pitchFamily="34" charset="0"/>
                <a:ea typeface="Segoe UI" pitchFamily="34" charset="0"/>
                <a:cs typeface="Segoe UI" pitchFamily="34" charset="0"/>
              </a:rPr>
              <a:t>Final extension</a:t>
            </a:r>
            <a:r>
              <a:rPr lang="en-US" sz="2400" b="0" kern="0" dirty="0">
                <a:latin typeface="Segoe UI" pitchFamily="34" charset="0"/>
                <a:ea typeface="Segoe UI" pitchFamily="34" charset="0"/>
                <a:cs typeface="Segoe UI" pitchFamily="34" charset="0"/>
              </a:rPr>
              <a:t>		</a:t>
            </a:r>
            <a:r>
              <a:rPr lang="en-US" sz="2400" b="0" kern="0" dirty="0" smtClean="0">
                <a:latin typeface="Segoe UI" pitchFamily="34" charset="0"/>
                <a:ea typeface="Segoe UI" pitchFamily="34" charset="0"/>
                <a:cs typeface="Segoe UI" pitchFamily="34" charset="0"/>
              </a:rPr>
              <a:t>72°C</a:t>
            </a:r>
            <a:r>
              <a:rPr lang="en-US" sz="2400" b="0" kern="0" dirty="0">
                <a:latin typeface="Segoe UI" pitchFamily="34" charset="0"/>
                <a:ea typeface="Segoe UI" pitchFamily="34" charset="0"/>
                <a:cs typeface="Segoe UI" pitchFamily="34" charset="0"/>
              </a:rPr>
              <a:t>		   </a:t>
            </a:r>
            <a:r>
              <a:rPr lang="en-US" sz="2400" b="0" kern="0" dirty="0" smtClean="0">
                <a:latin typeface="Segoe UI" pitchFamily="34" charset="0"/>
                <a:ea typeface="Segoe UI" pitchFamily="34" charset="0"/>
                <a:cs typeface="Segoe UI" pitchFamily="34" charset="0"/>
              </a:rPr>
              <a:t>30 </a:t>
            </a:r>
            <a:r>
              <a:rPr lang="en-US" sz="2400" b="0" kern="0" dirty="0">
                <a:latin typeface="Segoe UI" pitchFamily="34" charset="0"/>
                <a:ea typeface="Segoe UI" pitchFamily="34" charset="0"/>
                <a:cs typeface="Segoe UI" pitchFamily="34" charset="0"/>
              </a:rPr>
              <a:t>seconds</a:t>
            </a:r>
          </a:p>
          <a:p>
            <a:pPr marL="114300" marR="0" lvl="1" algn="l" defTabSz="914400" rtl="0" eaLnBrk="1" fontAlgn="base" latinLnBrk="0" hangingPunct="1">
              <a:lnSpc>
                <a:spcPct val="90000"/>
              </a:lnSpc>
              <a:spcBef>
                <a:spcPct val="0"/>
              </a:spcBef>
              <a:spcAft>
                <a:spcPct val="0"/>
              </a:spcAft>
              <a:buClr>
                <a:schemeClr val="tx2"/>
              </a:buClr>
              <a:buSzTx/>
              <a:tabLst/>
              <a:defRPr/>
            </a:pPr>
            <a:endParaRPr lang="en-US" sz="2400" b="0" kern="0" dirty="0" smtClean="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4751758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Monitoring PCR amplification</a:t>
            </a:r>
            <a:endParaRPr lang="en-US" dirty="0">
              <a:solidFill>
                <a:schemeClr val="tx1"/>
              </a:solidFill>
            </a:endParaRPr>
          </a:p>
        </p:txBody>
      </p:sp>
      <p:sp>
        <p:nvSpPr>
          <p:cNvPr id="4" name="Vertical Text Placeholder 2"/>
          <p:cNvSpPr>
            <a:spLocks noGrp="1"/>
          </p:cNvSpPr>
          <p:nvPr>
            <p:ph type="body" orient="vert" idx="1"/>
          </p:nvPr>
        </p:nvSpPr>
        <p:spPr>
          <a:xfrm>
            <a:off x="433388" y="1514475"/>
            <a:ext cx="8747125" cy="1955800"/>
          </a:xfrm>
        </p:spPr>
        <p:txBody>
          <a:bodyPr/>
          <a:lstStyle/>
          <a:p>
            <a:r>
              <a:rPr lang="en-US" sz="2000" dirty="0" smtClean="0"/>
              <a:t>What is happening to DNA molecules at each step?</a:t>
            </a:r>
          </a:p>
          <a:p>
            <a:pPr marL="285750" indent="-285750">
              <a:buFont typeface="Arial" panose="020B0604020202020204" pitchFamily="34" charset="0"/>
              <a:buChar char="•"/>
            </a:pPr>
            <a:r>
              <a:rPr lang="en-US" sz="1800" b="0" dirty="0" smtClean="0"/>
              <a:t>Denaturation</a:t>
            </a:r>
          </a:p>
          <a:p>
            <a:pPr marL="285750" indent="-285750">
              <a:buFont typeface="Arial" panose="020B0604020202020204" pitchFamily="34" charset="0"/>
              <a:buChar char="•"/>
            </a:pPr>
            <a:r>
              <a:rPr lang="en-US" sz="1800" b="0" dirty="0" smtClean="0"/>
              <a:t>Annealing</a:t>
            </a:r>
          </a:p>
          <a:p>
            <a:pPr marL="285750" indent="-285750">
              <a:buFont typeface="Arial" panose="020B0604020202020204" pitchFamily="34" charset="0"/>
              <a:buChar char="•"/>
            </a:pPr>
            <a:r>
              <a:rPr lang="en-US" sz="1800" b="0" dirty="0" smtClean="0"/>
              <a:t>Extension</a:t>
            </a:r>
          </a:p>
          <a:p>
            <a:endParaRPr lang="en-US" sz="1800" dirty="0" smtClean="0"/>
          </a:p>
          <a:p>
            <a:r>
              <a:rPr lang="en-US" sz="2000" dirty="0" smtClean="0"/>
              <a:t>Why do we need to add an enzyme (</a:t>
            </a:r>
            <a:r>
              <a:rPr lang="en-US" sz="2000" i="1" dirty="0" err="1" smtClean="0"/>
              <a:t>Taq</a:t>
            </a:r>
            <a:r>
              <a:rPr lang="en-US" sz="2000" dirty="0" smtClean="0"/>
              <a:t> polymerase)?</a:t>
            </a:r>
          </a:p>
          <a:p>
            <a:pPr marL="285750" indent="-285750">
              <a:buFont typeface="Arial" panose="020B0604020202020204" pitchFamily="34" charset="0"/>
              <a:buChar char="•"/>
            </a:pPr>
            <a:r>
              <a:rPr lang="en-US" sz="1800" b="0" dirty="0" smtClean="0"/>
              <a:t>What temperature is optimal for most enzymes? </a:t>
            </a:r>
          </a:p>
          <a:p>
            <a:pPr marL="285750" indent="-285750">
              <a:buFont typeface="Arial" panose="020B0604020202020204" pitchFamily="34" charset="0"/>
              <a:buChar char="•"/>
            </a:pPr>
            <a:r>
              <a:rPr lang="en-US" sz="1800" b="0" dirty="0" smtClean="0"/>
              <a:t>What makes </a:t>
            </a:r>
            <a:r>
              <a:rPr lang="en-US" sz="1800" b="0" i="1" dirty="0" err="1" smtClean="0"/>
              <a:t>Taq</a:t>
            </a:r>
            <a:r>
              <a:rPr lang="en-US" sz="1800" b="0" i="1" dirty="0" smtClean="0"/>
              <a:t> </a:t>
            </a:r>
            <a:r>
              <a:rPr lang="en-US" sz="1800" b="0" dirty="0" smtClean="0"/>
              <a:t>unique?</a:t>
            </a:r>
          </a:p>
          <a:p>
            <a:pPr marL="285750" indent="-285750">
              <a:buFont typeface="Arial" panose="020B0604020202020204" pitchFamily="34" charset="0"/>
              <a:buChar char="•"/>
            </a:pPr>
            <a:endParaRPr lang="en-US" sz="1800" dirty="0"/>
          </a:p>
          <a:p>
            <a:r>
              <a:rPr lang="en-US" sz="2000" dirty="0" smtClean="0"/>
              <a:t>How many more molecules of DNA will we have with each PCR cycle?</a:t>
            </a:r>
          </a:p>
          <a:p>
            <a:pPr marL="285750" indent="-285750">
              <a:buFont typeface="Arial" panose="020B0604020202020204" pitchFamily="34" charset="0"/>
              <a:buChar char="•"/>
            </a:pPr>
            <a:r>
              <a:rPr lang="en-US" sz="1800" b="0" dirty="0" smtClean="0"/>
              <a:t>And at the end of the entire PCR reaction?</a:t>
            </a:r>
          </a:p>
          <a:p>
            <a:pPr marL="285750" indent="-285750">
              <a:buFont typeface="Arial" panose="020B0604020202020204" pitchFamily="34" charset="0"/>
              <a:buChar char="•"/>
            </a:pPr>
            <a:r>
              <a:rPr lang="en-US" sz="1800" b="0" dirty="0" smtClean="0"/>
              <a:t>We call this </a:t>
            </a:r>
            <a:r>
              <a:rPr lang="en-US" sz="1800" b="0" i="1" u="sng" dirty="0" smtClean="0"/>
              <a:t>exponential amplification</a:t>
            </a:r>
          </a:p>
          <a:p>
            <a:pPr marL="285750" indent="-285750">
              <a:buFont typeface="Arial" panose="020B0604020202020204" pitchFamily="34" charset="0"/>
              <a:buChar char="•"/>
            </a:pPr>
            <a:endParaRPr lang="en-US" sz="1800" b="0" dirty="0"/>
          </a:p>
          <a:p>
            <a:r>
              <a:rPr lang="en-US" sz="2000" dirty="0" smtClean="0"/>
              <a:t>How will we know which meat processing plant is behind the outbreak?</a:t>
            </a:r>
          </a:p>
          <a:p>
            <a:pPr marL="285750" indent="-285750">
              <a:buFont typeface="Arial" panose="020B0604020202020204" pitchFamily="34" charset="0"/>
              <a:buChar char="•"/>
            </a:pPr>
            <a:r>
              <a:rPr lang="en-US" sz="1800" b="0" dirty="0" smtClean="0"/>
              <a:t>Which caveats should the USDA investigators consider?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352155" name="think-cell Slide" r:id="rId5" imgW="270" imgH="270" progId="TCLayout.ActiveDocument.1">
                  <p:embed/>
                </p:oleObj>
              </mc:Choice>
              <mc:Fallback>
                <p:oleObj name="think-cell Slide" r:id="rId5" imgW="270" imgH="270" progId="TCLayout.ActiveDocument.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smtClean="0">
                <a:solidFill>
                  <a:schemeClr val="tx1"/>
                </a:solidFill>
                <a:latin typeface="Segoe UI" pitchFamily="34" charset="0"/>
                <a:ea typeface="Segoe UI" pitchFamily="34" charset="0"/>
                <a:cs typeface="Segoe UI" pitchFamily="34" charset="0"/>
              </a:rPr>
              <a:t>Quiz: Which of these are NOT characteristics of PCR primers?</a:t>
            </a:r>
            <a:endParaRPr lang="en-US" sz="1800" dirty="0">
              <a:solidFill>
                <a:schemeClr val="tx1"/>
              </a:solidFill>
              <a:latin typeface="Segoe UI" pitchFamily="34" charset="0"/>
              <a:ea typeface="Segoe UI" pitchFamily="34" charset="0"/>
              <a:cs typeface="Segoe UI" pitchFamily="34" charset="0"/>
            </a:endParaRPr>
          </a:p>
        </p:txBody>
      </p:sp>
      <p:sp>
        <p:nvSpPr>
          <p:cNvPr id="27" name="Vertical Text Placeholder 2"/>
          <p:cNvSpPr>
            <a:spLocks noGrp="1"/>
          </p:cNvSpPr>
          <p:nvPr>
            <p:ph type="body" orient="vert" idx="1"/>
          </p:nvPr>
        </p:nvSpPr>
        <p:spPr>
          <a:xfrm>
            <a:off x="433388" y="1514475"/>
            <a:ext cx="8747125" cy="1955800"/>
          </a:xfrm>
        </p:spPr>
        <p:txBody>
          <a:bodyPr/>
          <a:lstStyle/>
          <a:p>
            <a:endParaRPr lang="en-US" sz="2000" dirty="0"/>
          </a:p>
          <a:p>
            <a:pPr marL="628650" lvl="1" indent="-342900">
              <a:buClr>
                <a:schemeClr val="tx1"/>
              </a:buClr>
              <a:buFont typeface="Wingdings" panose="05000000000000000000" pitchFamily="2" charset="2"/>
              <a:buChar char="q"/>
            </a:pPr>
            <a:r>
              <a:rPr lang="en-US" sz="2000" dirty="0" smtClean="0"/>
              <a:t>A. Short synthetic oligonucleotide</a:t>
            </a:r>
          </a:p>
          <a:p>
            <a:pPr marL="628650" lvl="1" indent="-342900">
              <a:buClr>
                <a:schemeClr val="tx1"/>
              </a:buClr>
              <a:buFont typeface="Wingdings" panose="05000000000000000000" pitchFamily="2" charset="2"/>
              <a:buChar char="q"/>
            </a:pPr>
            <a:endParaRPr lang="en-US" sz="2000" dirty="0" smtClean="0"/>
          </a:p>
          <a:p>
            <a:pPr marL="628650" lvl="1" indent="-342900">
              <a:buClr>
                <a:schemeClr val="tx1"/>
              </a:buClr>
              <a:buFont typeface="Wingdings" panose="05000000000000000000" pitchFamily="2" charset="2"/>
              <a:buChar char="q"/>
            </a:pPr>
            <a:r>
              <a:rPr lang="en-US" sz="2000" dirty="0" smtClean="0"/>
              <a:t>B. Typically 18-25 bases in length</a:t>
            </a:r>
          </a:p>
          <a:p>
            <a:pPr marL="628650" lvl="1" indent="-342900">
              <a:buClr>
                <a:schemeClr val="tx1"/>
              </a:buClr>
              <a:buFont typeface="Wingdings" panose="05000000000000000000" pitchFamily="2" charset="2"/>
              <a:buChar char="q"/>
            </a:pPr>
            <a:endParaRPr lang="en-US" sz="2000" dirty="0" smtClean="0"/>
          </a:p>
          <a:p>
            <a:pPr marL="628650" lvl="1" indent="-342900">
              <a:buClr>
                <a:schemeClr val="tx1"/>
              </a:buClr>
              <a:buFont typeface="Wingdings" panose="05000000000000000000" pitchFamily="2" charset="2"/>
              <a:buChar char="q"/>
            </a:pPr>
            <a:r>
              <a:rPr lang="en-US" sz="2000" dirty="0" smtClean="0"/>
              <a:t>C. Double stranded DNA</a:t>
            </a:r>
          </a:p>
          <a:p>
            <a:pPr lvl="1" indent="0">
              <a:buClr>
                <a:schemeClr val="tx1"/>
              </a:buClr>
              <a:buNone/>
            </a:pPr>
            <a:endParaRPr lang="en-US" sz="2000" dirty="0"/>
          </a:p>
          <a:p>
            <a:pPr marL="628650" lvl="1" indent="-342900">
              <a:buClr>
                <a:schemeClr val="tx1"/>
              </a:buClr>
              <a:buFont typeface="Wingdings" panose="05000000000000000000" pitchFamily="2" charset="2"/>
              <a:buChar char="q"/>
            </a:pPr>
            <a:r>
              <a:rPr lang="en-US" sz="2000" dirty="0"/>
              <a:t>D</a:t>
            </a:r>
            <a:r>
              <a:rPr lang="en-US" sz="2000" dirty="0" smtClean="0"/>
              <a:t>. Unique homology to the DNA template</a:t>
            </a:r>
          </a:p>
          <a:p>
            <a:pPr marL="628650" lvl="1" indent="-342900">
              <a:buClr>
                <a:schemeClr val="tx1"/>
              </a:buClr>
              <a:buFont typeface="Wingdings" panose="05000000000000000000" pitchFamily="2" charset="2"/>
              <a:buChar char="q"/>
            </a:pPr>
            <a:endParaRPr lang="en-US" sz="2000" dirty="0"/>
          </a:p>
          <a:p>
            <a:pPr marL="628650" lvl="1" indent="-342900">
              <a:buClr>
                <a:schemeClr val="tx1"/>
              </a:buClr>
              <a:buFont typeface="Wingdings" panose="05000000000000000000" pitchFamily="2" charset="2"/>
              <a:buChar char="q"/>
            </a:pPr>
            <a:r>
              <a:rPr lang="en-US" sz="2000" dirty="0"/>
              <a:t>E</a:t>
            </a:r>
            <a:r>
              <a:rPr lang="en-US" sz="2000" dirty="0" smtClean="0"/>
              <a:t>. Sequence with ~50% G:C content</a:t>
            </a:r>
          </a:p>
          <a:p>
            <a:pPr marL="628650" lvl="1" indent="-342900">
              <a:buClr>
                <a:schemeClr val="tx1"/>
              </a:buClr>
              <a:buFont typeface="Wingdings" panose="05000000000000000000" pitchFamily="2" charset="2"/>
              <a:buChar char="q"/>
            </a:pPr>
            <a:endParaRPr lang="en-US" sz="2000" dirty="0" smtClean="0"/>
          </a:p>
        </p:txBody>
      </p:sp>
    </p:spTree>
    <p:extLst>
      <p:ext uri="{BB962C8B-B14F-4D97-AF65-F5344CB8AC3E}">
        <p14:creationId xmlns:p14="http://schemas.microsoft.com/office/powerpoint/2010/main" val="27769458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Set up restriction digest (</a:t>
            </a:r>
            <a:r>
              <a:rPr lang="en-US" dirty="0" err="1" smtClean="0">
                <a:solidFill>
                  <a:schemeClr val="tx1"/>
                </a:solidFill>
              </a:rPr>
              <a:t>XmnI</a:t>
            </a:r>
            <a:r>
              <a:rPr lang="en-US" dirty="0" smtClean="0">
                <a:solidFill>
                  <a:schemeClr val="tx1"/>
                </a:solidFill>
              </a:rPr>
              <a:t>)</a:t>
            </a:r>
            <a:endParaRPr lang="en-US" sz="1600" dirty="0">
              <a:solidFill>
                <a:schemeClr val="tx1"/>
              </a:solidFill>
            </a:endParaRPr>
          </a:p>
        </p:txBody>
      </p:sp>
      <p:grpSp>
        <p:nvGrpSpPr>
          <p:cNvPr id="83" name="Group 3"/>
          <p:cNvGrpSpPr>
            <a:grpSpLocks/>
          </p:cNvGrpSpPr>
          <p:nvPr/>
        </p:nvGrpSpPr>
        <p:grpSpPr bwMode="auto">
          <a:xfrm>
            <a:off x="2031394" y="1454500"/>
            <a:ext cx="1037611" cy="1406761"/>
            <a:chOff x="3403" y="2549"/>
            <a:chExt cx="490" cy="814"/>
          </a:xfrm>
        </p:grpSpPr>
        <p:sp>
          <p:nvSpPr>
            <p:cNvPr id="84"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5"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6"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7"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8"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9"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90"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91"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92"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93"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94"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5"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6"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7"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8"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9"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100"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101"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102"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103"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104"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105"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106"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107"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108"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109"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110"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111"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112"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113"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114"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115"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116"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117"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118"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119"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120"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21"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122"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123"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124"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125"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126"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127"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128"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129"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130"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131"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132"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33"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134"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35"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136"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137"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138"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139"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140"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141"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142"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143"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144"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145"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146"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147"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48"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149"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150"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151"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152"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153"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54"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155"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156"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57"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158"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59"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160"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566" name="Rectangle 3"/>
          <p:cNvSpPr txBox="1">
            <a:spLocks noChangeArrowheads="1"/>
          </p:cNvSpPr>
          <p:nvPr/>
        </p:nvSpPr>
        <p:spPr bwMode="gray">
          <a:xfrm>
            <a:off x="302539" y="1890790"/>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PCR</a:t>
            </a:r>
          </a:p>
          <a:p>
            <a:pPr marL="114300" marR="0" lvl="1" algn="l" defTabSz="914400" rtl="0" eaLnBrk="1" fontAlgn="base" latinLnBrk="0" hangingPunct="1">
              <a:lnSpc>
                <a:spcPct val="90000"/>
              </a:lnSpc>
              <a:spcBef>
                <a:spcPct val="0"/>
              </a:spcBef>
              <a:spcAft>
                <a:spcPct val="0"/>
              </a:spcAft>
              <a:buClr>
                <a:schemeClr val="tx1"/>
              </a:buClr>
              <a:buSzTx/>
              <a:tabLst/>
              <a:defRPr/>
            </a:pPr>
            <a:r>
              <a:rPr lang="en-US" sz="1800" kern="0" dirty="0" smtClean="0">
                <a:latin typeface="Segoe UI" pitchFamily="34" charset="0"/>
                <a:ea typeface="Segoe UI" pitchFamily="34" charset="0"/>
                <a:cs typeface="Segoe UI" pitchFamily="34" charset="0"/>
              </a:rPr>
              <a:t>product</a:t>
            </a:r>
            <a:endPar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803" name="Rectangle 3"/>
          <p:cNvSpPr txBox="1">
            <a:spLocks noChangeArrowheads="1"/>
          </p:cNvSpPr>
          <p:nvPr/>
        </p:nvSpPr>
        <p:spPr bwMode="gray">
          <a:xfrm>
            <a:off x="2039053" y="1665568"/>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A</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grpSp>
        <p:nvGrpSpPr>
          <p:cNvPr id="807" name="Group 3"/>
          <p:cNvGrpSpPr>
            <a:grpSpLocks/>
          </p:cNvGrpSpPr>
          <p:nvPr/>
        </p:nvGrpSpPr>
        <p:grpSpPr bwMode="auto">
          <a:xfrm>
            <a:off x="3943038" y="1454500"/>
            <a:ext cx="1037611" cy="1406761"/>
            <a:chOff x="3403" y="2549"/>
            <a:chExt cx="490" cy="814"/>
          </a:xfrm>
        </p:grpSpPr>
        <p:sp>
          <p:nvSpPr>
            <p:cNvPr id="808"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09"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10"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11"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12"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13"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814"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815"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816"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817"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818"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819"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820"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821"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822"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823"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824"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825"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826"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827"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828"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829"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830"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831"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832"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833"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834"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835"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836"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837"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838"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839"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840"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841"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842"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843"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844"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45"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846"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847"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848"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849"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850"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851"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852"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853"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854"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855"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856"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857"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858"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859"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860"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861"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862"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863"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864"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865"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866"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867"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868"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869"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870"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871"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72"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873"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874"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875"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876"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877"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878"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879"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880"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881"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882"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83"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884"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886" name="Rectangle 3"/>
          <p:cNvSpPr txBox="1">
            <a:spLocks noChangeArrowheads="1"/>
          </p:cNvSpPr>
          <p:nvPr/>
        </p:nvSpPr>
        <p:spPr bwMode="gray">
          <a:xfrm>
            <a:off x="3950697" y="1665568"/>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B</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grpSp>
        <p:nvGrpSpPr>
          <p:cNvPr id="888" name="Group 3"/>
          <p:cNvGrpSpPr>
            <a:grpSpLocks/>
          </p:cNvGrpSpPr>
          <p:nvPr/>
        </p:nvGrpSpPr>
        <p:grpSpPr bwMode="auto">
          <a:xfrm>
            <a:off x="5792955" y="1454500"/>
            <a:ext cx="1037611" cy="1406761"/>
            <a:chOff x="3403" y="2549"/>
            <a:chExt cx="490" cy="814"/>
          </a:xfrm>
        </p:grpSpPr>
        <p:sp>
          <p:nvSpPr>
            <p:cNvPr id="889"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90"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91"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92"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93"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94"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895"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896"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897"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898"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899"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00"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01"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02"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03"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04"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905"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906"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907"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908"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909"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910"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911"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912"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913"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914"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915"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916"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917"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918"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919"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920"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921"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922"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923"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924"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925"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26"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927"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928"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929"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930"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931"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932"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933"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934"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935"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936"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937"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938"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939"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940"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941"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942"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943"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944"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945"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946"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947"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948"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949"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950"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951"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952"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53"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954"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955"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956"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957"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958"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959"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960"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961"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962"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963"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64"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965"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967" name="Rectangle 3"/>
          <p:cNvSpPr txBox="1">
            <a:spLocks noChangeArrowheads="1"/>
          </p:cNvSpPr>
          <p:nvPr/>
        </p:nvSpPr>
        <p:spPr bwMode="gray">
          <a:xfrm>
            <a:off x="5800614" y="1665568"/>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P</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grpSp>
        <p:nvGrpSpPr>
          <p:cNvPr id="969" name="Group 3"/>
          <p:cNvGrpSpPr>
            <a:grpSpLocks/>
          </p:cNvGrpSpPr>
          <p:nvPr/>
        </p:nvGrpSpPr>
        <p:grpSpPr bwMode="auto">
          <a:xfrm>
            <a:off x="7625007" y="1454500"/>
            <a:ext cx="1037611" cy="1406761"/>
            <a:chOff x="3403" y="2549"/>
            <a:chExt cx="490" cy="814"/>
          </a:xfrm>
        </p:grpSpPr>
        <p:sp>
          <p:nvSpPr>
            <p:cNvPr id="970"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971"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972"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973"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974"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975"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976"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977"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978"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979"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980"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81"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82"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83"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84"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85"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986"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987"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988"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989"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990"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991"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992"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993"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994"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995"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996"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997"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998"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999"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1000"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1001"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1002"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1003"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1004"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1005"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1006"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07"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1008"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1009"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1010"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1011"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1012"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1013"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1014"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1015"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1016"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1017"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1018"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019"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1020"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021"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1022"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1023"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1024"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1025"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1026"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1027"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1028"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1029"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1030"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1031"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1032"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1033"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34"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1035"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1036"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1037"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1038"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1039"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040"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1041"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1042"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043"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1044"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45"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1046"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1048" name="Rectangle 3"/>
          <p:cNvSpPr txBox="1">
            <a:spLocks noChangeArrowheads="1"/>
          </p:cNvSpPr>
          <p:nvPr/>
        </p:nvSpPr>
        <p:spPr bwMode="gray">
          <a:xfrm>
            <a:off x="7632666" y="1665568"/>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NP</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sp>
        <p:nvSpPr>
          <p:cNvPr id="334" name="Rectangle 3"/>
          <p:cNvSpPr txBox="1">
            <a:spLocks noChangeArrowheads="1"/>
          </p:cNvSpPr>
          <p:nvPr/>
        </p:nvSpPr>
        <p:spPr bwMode="gray">
          <a:xfrm>
            <a:off x="302538" y="3239062"/>
            <a:ext cx="1510763"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15 </a:t>
            </a: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µL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cxnSp>
        <p:nvCxnSpPr>
          <p:cNvPr id="336" name="Straight Arrow Connector 335"/>
          <p:cNvCxnSpPr/>
          <p:nvPr/>
        </p:nvCxnSpPr>
        <p:spPr bwMode="auto">
          <a:xfrm flipH="1">
            <a:off x="2528093" y="3152765"/>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grpSp>
        <p:nvGrpSpPr>
          <p:cNvPr id="337" name="Group 3"/>
          <p:cNvGrpSpPr>
            <a:grpSpLocks/>
          </p:cNvGrpSpPr>
          <p:nvPr/>
        </p:nvGrpSpPr>
        <p:grpSpPr bwMode="auto">
          <a:xfrm>
            <a:off x="2031394" y="4839145"/>
            <a:ext cx="1037611" cy="1406761"/>
            <a:chOff x="3403" y="2549"/>
            <a:chExt cx="490" cy="814"/>
          </a:xfrm>
        </p:grpSpPr>
        <p:sp>
          <p:nvSpPr>
            <p:cNvPr id="338"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339"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340"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341"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342"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343"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344"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345"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346"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347"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348"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349"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350"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351"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352"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353"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354"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355"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356"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357"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358"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359"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360"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361"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362"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363"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364"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365"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366"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367"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368"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369"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370"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371"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372"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373"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374"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375"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376"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377"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378"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379"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380"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381"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382"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383"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384"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385"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386"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387"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388"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389"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390"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391"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392"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393"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394"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395"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396"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397"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398"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399"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400"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401"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402"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403"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404"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405"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406"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407"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408"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409"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410"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411"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412"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413"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414"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415" name="Rectangle 3"/>
          <p:cNvSpPr txBox="1">
            <a:spLocks noChangeArrowheads="1"/>
          </p:cNvSpPr>
          <p:nvPr/>
        </p:nvSpPr>
        <p:spPr bwMode="gray">
          <a:xfrm>
            <a:off x="2039053" y="5050213"/>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AX</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grpSp>
        <p:nvGrpSpPr>
          <p:cNvPr id="416" name="Group 3"/>
          <p:cNvGrpSpPr>
            <a:grpSpLocks/>
          </p:cNvGrpSpPr>
          <p:nvPr/>
        </p:nvGrpSpPr>
        <p:grpSpPr bwMode="auto">
          <a:xfrm>
            <a:off x="3943038" y="4839145"/>
            <a:ext cx="1037611" cy="1406761"/>
            <a:chOff x="3403" y="2549"/>
            <a:chExt cx="490" cy="814"/>
          </a:xfrm>
        </p:grpSpPr>
        <p:sp>
          <p:nvSpPr>
            <p:cNvPr id="417"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418"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419"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420"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421"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422"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423"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424"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425"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426"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427"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428"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429"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430"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431"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432"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433"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434"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435"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436"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437"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438"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439"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440"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441"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442"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443"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444"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445"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446"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447"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448"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449"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450"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451"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452"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453"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454"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455"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456"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457"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458"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459"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460"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461"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462"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463"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464"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465"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466"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467"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468"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469"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470"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471"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472"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473"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474"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475"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476"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477"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478"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479"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480"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481"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482"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483"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484"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485"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486"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487"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488"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489"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490"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491"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492"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493"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494" name="Rectangle 3"/>
          <p:cNvSpPr txBox="1">
            <a:spLocks noChangeArrowheads="1"/>
          </p:cNvSpPr>
          <p:nvPr/>
        </p:nvSpPr>
        <p:spPr bwMode="gray">
          <a:xfrm>
            <a:off x="3950697" y="5050213"/>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BX</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grpSp>
        <p:nvGrpSpPr>
          <p:cNvPr id="495" name="Group 3"/>
          <p:cNvGrpSpPr>
            <a:grpSpLocks/>
          </p:cNvGrpSpPr>
          <p:nvPr/>
        </p:nvGrpSpPr>
        <p:grpSpPr bwMode="auto">
          <a:xfrm>
            <a:off x="5792955" y="4839145"/>
            <a:ext cx="1037611" cy="1406761"/>
            <a:chOff x="3403" y="2549"/>
            <a:chExt cx="490" cy="814"/>
          </a:xfrm>
        </p:grpSpPr>
        <p:sp>
          <p:nvSpPr>
            <p:cNvPr id="496"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497"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498"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499"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500"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501"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502"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503"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504"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505"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506"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507"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508"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509"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510"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511"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512"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513"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514"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515"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516"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517"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518"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519"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520"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521"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522"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523"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524"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525"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526"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527"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528"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529"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530"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531"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532"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533"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534"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535"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536"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537"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538"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539"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540"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541"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542"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543"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544"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545"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546"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547"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548"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549"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550"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551"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552"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553"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554"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555"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556"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557"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558"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559"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560"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561"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562"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563"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567"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568"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569"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570"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571"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572"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573"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574"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575"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576" name="Rectangle 3"/>
          <p:cNvSpPr txBox="1">
            <a:spLocks noChangeArrowheads="1"/>
          </p:cNvSpPr>
          <p:nvPr/>
        </p:nvSpPr>
        <p:spPr bwMode="gray">
          <a:xfrm>
            <a:off x="5800614" y="5050213"/>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PX</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grpSp>
        <p:nvGrpSpPr>
          <p:cNvPr id="577" name="Group 3"/>
          <p:cNvGrpSpPr>
            <a:grpSpLocks/>
          </p:cNvGrpSpPr>
          <p:nvPr/>
        </p:nvGrpSpPr>
        <p:grpSpPr bwMode="auto">
          <a:xfrm>
            <a:off x="7625007" y="4839145"/>
            <a:ext cx="1037611" cy="1406761"/>
            <a:chOff x="3403" y="2549"/>
            <a:chExt cx="490" cy="814"/>
          </a:xfrm>
        </p:grpSpPr>
        <p:sp>
          <p:nvSpPr>
            <p:cNvPr id="578"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579"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580"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581"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582"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583"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584"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585"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586"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587"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588"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589"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590"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591"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592"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593"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594"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595"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596"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597"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598"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599"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600"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601"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602"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603"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604"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605"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606"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607"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608"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609"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610"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611"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612"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613"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614"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615"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616"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617"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618"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619"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620"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621"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622"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623"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624"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625"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626"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627"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628"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629"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630"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631"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632"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633"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634"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635"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636"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637"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638"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639"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640"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641"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642"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643"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644"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645"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646"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647"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648"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649"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650"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651"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652"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653"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654"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655" name="Rectangle 3"/>
          <p:cNvSpPr txBox="1">
            <a:spLocks noChangeArrowheads="1"/>
          </p:cNvSpPr>
          <p:nvPr/>
        </p:nvSpPr>
        <p:spPr bwMode="gray">
          <a:xfrm>
            <a:off x="7632666" y="5050213"/>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rPr>
              <a:t>NPX</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bg1"/>
              </a:solidFill>
              <a:effectLst/>
              <a:uLnTx/>
              <a:uFillTx/>
              <a:latin typeface="Segoe UI" pitchFamily="34" charset="0"/>
              <a:ea typeface="Segoe UI" pitchFamily="34" charset="0"/>
              <a:cs typeface="Segoe UI" pitchFamily="34" charset="0"/>
            </a:endParaRPr>
          </a:p>
        </p:txBody>
      </p:sp>
      <p:sp>
        <p:nvSpPr>
          <p:cNvPr id="656" name="Rectangle 3"/>
          <p:cNvSpPr txBox="1">
            <a:spLocks noChangeArrowheads="1"/>
          </p:cNvSpPr>
          <p:nvPr/>
        </p:nvSpPr>
        <p:spPr bwMode="gray">
          <a:xfrm>
            <a:off x="302538" y="5262703"/>
            <a:ext cx="1668751"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Restriction digest</a:t>
            </a:r>
          </a:p>
          <a:p>
            <a:pPr marL="114300" marR="0" lvl="1" algn="l" defTabSz="914400" rtl="0" eaLnBrk="1" fontAlgn="base" latinLnBrk="0" hangingPunct="1">
              <a:lnSpc>
                <a:spcPct val="90000"/>
              </a:lnSpc>
              <a:spcBef>
                <a:spcPct val="0"/>
              </a:spcBef>
              <a:spcAft>
                <a:spcPct val="0"/>
              </a:spcAft>
              <a:buClr>
                <a:schemeClr val="tx1"/>
              </a:buClr>
              <a:buSzTx/>
              <a:tabLst/>
              <a:defRPr/>
            </a:pPr>
            <a:r>
              <a:rPr lang="en-US" sz="1800" b="0" kern="0" noProof="0" dirty="0" smtClean="0">
                <a:latin typeface="Segoe UI" pitchFamily="34" charset="0"/>
                <a:ea typeface="Segoe UI" pitchFamily="34" charset="0"/>
                <a:cs typeface="Segoe UI" pitchFamily="34" charset="0"/>
              </a:rPr>
              <a:t>(incubate at 37°C)</a:t>
            </a:r>
            <a:endParaRPr kumimoji="0" lang="en-US" sz="1800" b="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
        <p:nvSpPr>
          <p:cNvPr id="657" name="Rectangle 3"/>
          <p:cNvSpPr txBox="1">
            <a:spLocks noChangeArrowheads="1"/>
          </p:cNvSpPr>
          <p:nvPr/>
        </p:nvSpPr>
        <p:spPr bwMode="gray">
          <a:xfrm>
            <a:off x="445108" y="4075585"/>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1 µL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cxnSp>
        <p:nvCxnSpPr>
          <p:cNvPr id="658" name="Straight Connector 657"/>
          <p:cNvCxnSpPr/>
          <p:nvPr/>
        </p:nvCxnSpPr>
        <p:spPr bwMode="auto">
          <a:xfrm>
            <a:off x="388284" y="4678346"/>
            <a:ext cx="8740775" cy="0"/>
          </a:xfrm>
          <a:prstGeom prst="line">
            <a:avLst/>
          </a:prstGeom>
          <a:solidFill>
            <a:schemeClr val="accent1"/>
          </a:solidFill>
          <a:ln w="9525" cap="flat" cmpd="sng" algn="ctr">
            <a:solidFill>
              <a:schemeClr val="tx2">
                <a:lumMod val="60000"/>
                <a:lumOff val="40000"/>
              </a:schemeClr>
            </a:solidFill>
            <a:prstDash val="dash"/>
            <a:round/>
            <a:headEnd type="none" w="med" len="med"/>
            <a:tailEnd type="none" w="med" len="med"/>
          </a:ln>
          <a:effectLst/>
        </p:spPr>
      </p:cxnSp>
      <p:sp>
        <p:nvSpPr>
          <p:cNvPr id="659" name="Rectangle 3"/>
          <p:cNvSpPr txBox="1">
            <a:spLocks noChangeArrowheads="1"/>
          </p:cNvSpPr>
          <p:nvPr/>
        </p:nvSpPr>
        <p:spPr bwMode="gray">
          <a:xfrm>
            <a:off x="2977709" y="3987403"/>
            <a:ext cx="43778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Restriction enzyme</a:t>
            </a:r>
          </a:p>
          <a:p>
            <a:pPr marL="114300" marR="0" lvl="1" defTabSz="914400" rtl="0" eaLnBrk="1" fontAlgn="base" latinLnBrk="0" hangingPunct="1">
              <a:lnSpc>
                <a:spcPct val="90000"/>
              </a:lnSpc>
              <a:spcBef>
                <a:spcPct val="0"/>
              </a:spcBef>
              <a:spcAft>
                <a:spcPct val="0"/>
              </a:spcAft>
              <a:buClr>
                <a:schemeClr val="tx1"/>
              </a:buClr>
              <a:buSzTx/>
              <a:tabLst/>
              <a:defRPr/>
            </a:pPr>
            <a:r>
              <a:rPr lang="en-US" sz="1600" b="0" i="1" kern="0" dirty="0" smtClean="0">
                <a:latin typeface="Segoe UI" pitchFamily="34" charset="0"/>
                <a:ea typeface="Segoe UI" pitchFamily="34" charset="0"/>
                <a:cs typeface="Segoe UI" pitchFamily="34" charset="0"/>
              </a:rPr>
              <a:t>(</a:t>
            </a:r>
            <a:r>
              <a:rPr lang="en-US" sz="1600" b="0" i="1" kern="0" dirty="0" err="1" smtClean="0">
                <a:latin typeface="Segoe UI" pitchFamily="34" charset="0"/>
                <a:ea typeface="Segoe UI" pitchFamily="34" charset="0"/>
                <a:cs typeface="Segoe UI" pitchFamily="34" charset="0"/>
              </a:rPr>
              <a:t>XmnI</a:t>
            </a:r>
            <a:r>
              <a:rPr lang="en-US" sz="1600" b="0" i="1" kern="0" dirty="0" smtClean="0">
                <a:latin typeface="Segoe UI" pitchFamily="34" charset="0"/>
                <a:ea typeface="Segoe UI" pitchFamily="34" charset="0"/>
                <a:cs typeface="Segoe UI" pitchFamily="34" charset="0"/>
              </a:rPr>
              <a:t> restriction endonuclease)</a:t>
            </a:r>
            <a:endParaRPr kumimoji="0" lang="en-US" sz="1600" b="0" i="1"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cxnSp>
        <p:nvCxnSpPr>
          <p:cNvPr id="660" name="Straight Connector 659"/>
          <p:cNvCxnSpPr/>
          <p:nvPr/>
        </p:nvCxnSpPr>
        <p:spPr bwMode="auto">
          <a:xfrm>
            <a:off x="388284" y="3845832"/>
            <a:ext cx="8740775" cy="0"/>
          </a:xfrm>
          <a:prstGeom prst="line">
            <a:avLst/>
          </a:prstGeom>
          <a:solidFill>
            <a:schemeClr val="accent1"/>
          </a:solidFill>
          <a:ln w="9525" cap="flat" cmpd="sng" algn="ctr">
            <a:solidFill>
              <a:schemeClr val="tx2">
                <a:lumMod val="60000"/>
                <a:lumOff val="40000"/>
              </a:schemeClr>
            </a:solidFill>
            <a:prstDash val="dash"/>
            <a:round/>
            <a:headEnd type="none" w="med" len="med"/>
            <a:tailEnd type="none" w="med" len="med"/>
          </a:ln>
          <a:effectLst/>
        </p:spPr>
      </p:cxnSp>
      <p:cxnSp>
        <p:nvCxnSpPr>
          <p:cNvPr id="661" name="Straight Arrow Connector 660"/>
          <p:cNvCxnSpPr/>
          <p:nvPr/>
        </p:nvCxnSpPr>
        <p:spPr bwMode="auto">
          <a:xfrm flipH="1">
            <a:off x="4451580" y="3152765"/>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cxnSp>
        <p:nvCxnSpPr>
          <p:cNvPr id="662" name="Straight Arrow Connector 661"/>
          <p:cNvCxnSpPr/>
          <p:nvPr/>
        </p:nvCxnSpPr>
        <p:spPr bwMode="auto">
          <a:xfrm flipH="1">
            <a:off x="6278651" y="3152765"/>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cxnSp>
        <p:nvCxnSpPr>
          <p:cNvPr id="663" name="Straight Arrow Connector 662"/>
          <p:cNvCxnSpPr/>
          <p:nvPr/>
        </p:nvCxnSpPr>
        <p:spPr bwMode="auto">
          <a:xfrm flipH="1">
            <a:off x="8147546" y="3152765"/>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665" name="Rectangle 3"/>
          <p:cNvSpPr txBox="1">
            <a:spLocks noChangeArrowheads="1"/>
          </p:cNvSpPr>
          <p:nvPr/>
        </p:nvSpPr>
        <p:spPr bwMode="gray">
          <a:xfrm>
            <a:off x="239039" y="3686421"/>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i="0" u="none" strike="noStrike" kern="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051625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Incubate 10 minutes at 37°C</a:t>
            </a:r>
            <a:endParaRPr lang="en-US" dirty="0"/>
          </a:p>
        </p:txBody>
      </p:sp>
      <p:pic>
        <p:nvPicPr>
          <p:cNvPr id="4" name="Picture 3"/>
          <p:cNvPicPr>
            <a:picLocks noChangeAspect="1"/>
          </p:cNvPicPr>
          <p:nvPr/>
        </p:nvPicPr>
        <p:blipFill rotWithShape="1">
          <a:blip r:embed="rId2"/>
          <a:srcRect l="17529" t="1904" r="14630" b="8131"/>
          <a:stretch/>
        </p:blipFill>
        <p:spPr>
          <a:xfrm>
            <a:off x="1542198" y="1337481"/>
            <a:ext cx="6919415" cy="5158854"/>
          </a:xfrm>
          <a:prstGeom prst="rect">
            <a:avLst/>
          </a:prstGeom>
        </p:spPr>
      </p:pic>
      <p:sp>
        <p:nvSpPr>
          <p:cNvPr id="5" name="Freeform 31"/>
          <p:cNvSpPr>
            <a:spLocks/>
          </p:cNvSpPr>
          <p:nvPr/>
        </p:nvSpPr>
        <p:spPr bwMode="gray">
          <a:xfrm>
            <a:off x="4787153" y="2245659"/>
            <a:ext cx="1882588" cy="71269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6C245"/>
          </a:solidFill>
          <a:ln w="9525">
            <a:solidFill>
              <a:srgbClr val="06C245"/>
            </a:solidFill>
            <a:round/>
            <a:headEnd/>
            <a:tailEnd/>
          </a:ln>
        </p:spPr>
        <p:txBody>
          <a:bodyPr tIns="91440" bIns="91440" anchor="ctr"/>
          <a:lstStyle/>
          <a:p>
            <a:pPr algn="ctr"/>
            <a:endParaRPr lang="en-US" sz="1400" b="1" dirty="0">
              <a:solidFill>
                <a:srgbClr val="000000"/>
              </a:solidFill>
            </a:endParaRPr>
          </a:p>
        </p:txBody>
      </p:sp>
      <p:sp>
        <p:nvSpPr>
          <p:cNvPr id="6" name="Freeform 31"/>
          <p:cNvSpPr>
            <a:spLocks/>
          </p:cNvSpPr>
          <p:nvPr/>
        </p:nvSpPr>
        <p:spPr bwMode="gray">
          <a:xfrm>
            <a:off x="4799012" y="2940949"/>
            <a:ext cx="1063906" cy="595627"/>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6C245"/>
          </a:solidFill>
          <a:ln w="9525">
            <a:solidFill>
              <a:srgbClr val="06C245"/>
            </a:solidFill>
            <a:round/>
            <a:headEnd/>
            <a:tailEnd/>
          </a:ln>
        </p:spPr>
        <p:txBody>
          <a:bodyPr tIns="91440" bIns="91440" anchor="ctr"/>
          <a:lstStyle/>
          <a:p>
            <a:pPr algn="ctr"/>
            <a:endParaRPr lang="en-US" sz="1400" b="1" dirty="0">
              <a:solidFill>
                <a:srgbClr val="000000"/>
              </a:solidFill>
            </a:endParaRPr>
          </a:p>
        </p:txBody>
      </p:sp>
      <p:sp>
        <p:nvSpPr>
          <p:cNvPr id="7" name="Freeform 31"/>
          <p:cNvSpPr>
            <a:spLocks/>
          </p:cNvSpPr>
          <p:nvPr/>
        </p:nvSpPr>
        <p:spPr bwMode="gray">
          <a:xfrm>
            <a:off x="7192587" y="5900708"/>
            <a:ext cx="1400083" cy="595627"/>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6C245"/>
          </a:solidFill>
          <a:ln w="9525">
            <a:solidFill>
              <a:srgbClr val="06C245"/>
            </a:solidFill>
            <a:round/>
            <a:headEnd/>
            <a:tailEnd/>
          </a:ln>
        </p:spPr>
        <p:txBody>
          <a:bodyPr tIns="91440" bIns="91440" anchor="ctr"/>
          <a:lstStyle/>
          <a:p>
            <a:pPr algn="ctr"/>
            <a:endParaRPr lang="en-US" sz="1400" b="1" dirty="0">
              <a:solidFill>
                <a:srgbClr val="000000"/>
              </a:solidFill>
            </a:endParaRPr>
          </a:p>
        </p:txBody>
      </p:sp>
    </p:spTree>
    <p:extLst>
      <p:ext uri="{BB962C8B-B14F-4D97-AF65-F5344CB8AC3E}">
        <p14:creationId xmlns:p14="http://schemas.microsoft.com/office/powerpoint/2010/main" val="2206349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Next step: visualize the DNA fragments amplified by PCR</a:t>
            </a:r>
            <a:endParaRPr lang="en-US" dirty="0">
              <a:solidFill>
                <a:schemeClr val="tx1"/>
              </a:solidFill>
            </a:endParaRPr>
          </a:p>
        </p:txBody>
      </p:sp>
      <p:sp>
        <p:nvSpPr>
          <p:cNvPr id="6" name="Text Box 5"/>
          <p:cNvSpPr txBox="1">
            <a:spLocks noChangeArrowheads="1"/>
          </p:cNvSpPr>
          <p:nvPr/>
        </p:nvSpPr>
        <p:spPr bwMode="auto">
          <a:xfrm>
            <a:off x="968992" y="1140728"/>
            <a:ext cx="2819400" cy="307975"/>
          </a:xfrm>
          <a:prstGeom prst="rect">
            <a:avLst/>
          </a:prstGeom>
          <a:noFill/>
          <a:ln w="9525">
            <a:noFill/>
            <a:miter lim="800000"/>
            <a:headEnd/>
            <a:tailEnd/>
          </a:ln>
        </p:spPr>
        <p:txBody>
          <a:bodyPr>
            <a:spAutoFit/>
          </a:bodyPr>
          <a:lstStyle/>
          <a:p>
            <a:pPr eaLnBrk="0" hangingPunct="0">
              <a:spcBef>
                <a:spcPct val="50000"/>
              </a:spcBef>
            </a:pPr>
            <a:r>
              <a:rPr lang="fr-FR" sz="1400" b="1" dirty="0">
                <a:latin typeface="Segoe UI" panose="020B0502040204020203" pitchFamily="34" charset="0"/>
                <a:ea typeface="Segoe UI" panose="020B0502040204020203" pitchFamily="34" charset="0"/>
                <a:cs typeface="Segoe UI" panose="020B0502040204020203" pitchFamily="34" charset="0"/>
              </a:rPr>
              <a:t>1. </a:t>
            </a:r>
            <a:r>
              <a:rPr lang="fr-FR" sz="1400" b="1" dirty="0" smtClean="0">
                <a:latin typeface="Segoe UI" panose="020B0502040204020203" pitchFamily="34" charset="0"/>
                <a:ea typeface="Segoe UI" panose="020B0502040204020203" pitchFamily="34" charset="0"/>
                <a:cs typeface="Segoe UI" panose="020B0502040204020203" pitchFamily="34" charset="0"/>
              </a:rPr>
              <a:t>Pour an agarose gel</a:t>
            </a:r>
            <a:endParaRPr lang="fr-FR" sz="2800" dirty="0">
              <a:latin typeface="Segoe UI" panose="020B0502040204020203" pitchFamily="34" charset="0"/>
              <a:ea typeface="Segoe UI" panose="020B0502040204020203" pitchFamily="34" charset="0"/>
              <a:cs typeface="Segoe UI" panose="020B0502040204020203" pitchFamily="34" charset="0"/>
            </a:endParaRPr>
          </a:p>
        </p:txBody>
      </p:sp>
      <p:grpSp>
        <p:nvGrpSpPr>
          <p:cNvPr id="7" name="Group 6"/>
          <p:cNvGrpSpPr>
            <a:grpSpLocks/>
          </p:cNvGrpSpPr>
          <p:nvPr/>
        </p:nvGrpSpPr>
        <p:grpSpPr bwMode="auto">
          <a:xfrm>
            <a:off x="5159992" y="1140728"/>
            <a:ext cx="3059113" cy="2614613"/>
            <a:chOff x="3216" y="624"/>
            <a:chExt cx="1927" cy="1647"/>
          </a:xfrm>
        </p:grpSpPr>
        <p:pic>
          <p:nvPicPr>
            <p:cNvPr id="8"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64" y="864"/>
              <a:ext cx="1879" cy="1407"/>
            </a:xfrm>
            <a:prstGeom prst="rect">
              <a:avLst/>
            </a:prstGeom>
            <a:noFill/>
            <a:ln w="9525">
              <a:noFill/>
              <a:miter lim="800000"/>
              <a:headEnd/>
              <a:tailEnd/>
            </a:ln>
          </p:spPr>
        </p:pic>
        <p:sp>
          <p:nvSpPr>
            <p:cNvPr id="9" name="Text Box 8"/>
            <p:cNvSpPr txBox="1">
              <a:spLocks noChangeArrowheads="1"/>
            </p:cNvSpPr>
            <p:nvPr/>
          </p:nvSpPr>
          <p:spPr bwMode="auto">
            <a:xfrm>
              <a:off x="3216" y="624"/>
              <a:ext cx="1776" cy="194"/>
            </a:xfrm>
            <a:prstGeom prst="rect">
              <a:avLst/>
            </a:prstGeom>
            <a:noFill/>
            <a:ln w="9525">
              <a:noFill/>
              <a:miter lim="800000"/>
              <a:headEnd/>
              <a:tailEnd/>
            </a:ln>
          </p:spPr>
          <p:txBody>
            <a:bodyPr>
              <a:spAutoFit/>
            </a:bodyPr>
            <a:lstStyle/>
            <a:p>
              <a:pPr eaLnBrk="0" hangingPunct="0">
                <a:spcBef>
                  <a:spcPct val="50000"/>
                </a:spcBef>
              </a:pPr>
              <a:r>
                <a:rPr lang="fr-FR" sz="1400" b="1" dirty="0">
                  <a:latin typeface="Segoe UI" panose="020B0502040204020203" pitchFamily="34" charset="0"/>
                  <a:ea typeface="Segoe UI" panose="020B0502040204020203" pitchFamily="34" charset="0"/>
                  <a:cs typeface="Segoe UI" panose="020B0502040204020203" pitchFamily="34" charset="0"/>
                </a:rPr>
                <a:t>2. </a:t>
              </a:r>
              <a:r>
                <a:rPr lang="fr-FR" sz="1400" b="1" dirty="0" err="1" smtClean="0">
                  <a:latin typeface="Segoe UI" panose="020B0502040204020203" pitchFamily="34" charset="0"/>
                  <a:ea typeface="Segoe UI" panose="020B0502040204020203" pitchFamily="34" charset="0"/>
                  <a:cs typeface="Segoe UI" panose="020B0502040204020203" pitchFamily="34" charset="0"/>
                </a:rPr>
                <a:t>Load</a:t>
              </a:r>
              <a:r>
                <a:rPr lang="fr-FR" sz="1400" b="1" dirty="0" smtClean="0">
                  <a:latin typeface="Segoe UI" panose="020B0502040204020203" pitchFamily="34" charset="0"/>
                  <a:ea typeface="Segoe UI" panose="020B0502040204020203" pitchFamily="34" charset="0"/>
                  <a:cs typeface="Segoe UI" panose="020B0502040204020203" pitchFamily="34" charset="0"/>
                </a:rPr>
                <a:t> the PCR </a:t>
              </a:r>
              <a:r>
                <a:rPr lang="fr-FR" sz="1400" b="1" dirty="0" err="1" smtClean="0">
                  <a:latin typeface="Segoe UI" panose="020B0502040204020203" pitchFamily="34" charset="0"/>
                  <a:ea typeface="Segoe UI" panose="020B0502040204020203" pitchFamily="34" charset="0"/>
                  <a:cs typeface="Segoe UI" panose="020B0502040204020203" pitchFamily="34" charset="0"/>
                </a:rPr>
                <a:t>products</a:t>
              </a:r>
              <a:endParaRPr lang="fr-FR" sz="2800" dirty="0">
                <a:latin typeface="Segoe UI" panose="020B0502040204020203" pitchFamily="34" charset="0"/>
                <a:ea typeface="Segoe UI" panose="020B0502040204020203" pitchFamily="34" charset="0"/>
                <a:cs typeface="Segoe UI" panose="020B0502040204020203" pitchFamily="34" charset="0"/>
              </a:endParaRPr>
            </a:p>
          </p:txBody>
        </p:sp>
      </p:grpSp>
      <p:grpSp>
        <p:nvGrpSpPr>
          <p:cNvPr id="10" name="Group 9"/>
          <p:cNvGrpSpPr>
            <a:grpSpLocks/>
          </p:cNvGrpSpPr>
          <p:nvPr/>
        </p:nvGrpSpPr>
        <p:grpSpPr bwMode="auto">
          <a:xfrm>
            <a:off x="5029818" y="3960128"/>
            <a:ext cx="3614738" cy="2519363"/>
            <a:chOff x="3134" y="2400"/>
            <a:chExt cx="2277" cy="1587"/>
          </a:xfrm>
        </p:grpSpPr>
        <p:pic>
          <p:nvPicPr>
            <p:cNvPr id="11" name="Picture 1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12" y="2592"/>
              <a:ext cx="1863" cy="1395"/>
            </a:xfrm>
            <a:prstGeom prst="rect">
              <a:avLst/>
            </a:prstGeom>
            <a:noFill/>
            <a:ln w="9525">
              <a:noFill/>
              <a:miter lim="800000"/>
              <a:headEnd/>
              <a:tailEnd/>
            </a:ln>
          </p:spPr>
        </p:pic>
        <p:sp>
          <p:nvSpPr>
            <p:cNvPr id="12" name="Text Box 11"/>
            <p:cNvSpPr txBox="1">
              <a:spLocks noChangeArrowheads="1"/>
            </p:cNvSpPr>
            <p:nvPr/>
          </p:nvSpPr>
          <p:spPr bwMode="auto">
            <a:xfrm>
              <a:off x="3134" y="2400"/>
              <a:ext cx="2277" cy="194"/>
            </a:xfrm>
            <a:prstGeom prst="rect">
              <a:avLst/>
            </a:prstGeom>
            <a:noFill/>
            <a:ln w="9525">
              <a:noFill/>
              <a:miter lim="800000"/>
              <a:headEnd/>
              <a:tailEnd/>
            </a:ln>
          </p:spPr>
          <p:txBody>
            <a:bodyPr wrap="square">
              <a:spAutoFit/>
            </a:bodyPr>
            <a:lstStyle/>
            <a:p>
              <a:pPr eaLnBrk="0" hangingPunct="0">
                <a:spcBef>
                  <a:spcPct val="50000"/>
                </a:spcBef>
              </a:pPr>
              <a:r>
                <a:rPr lang="fr-FR" sz="1400" dirty="0">
                  <a:latin typeface="Segoe UI" panose="020B0502040204020203" pitchFamily="34" charset="0"/>
                  <a:ea typeface="Segoe UI" panose="020B0502040204020203" pitchFamily="34" charset="0"/>
                  <a:cs typeface="Segoe UI" panose="020B0502040204020203" pitchFamily="34" charset="0"/>
                </a:rPr>
                <a:t>4</a:t>
              </a:r>
              <a:r>
                <a:rPr lang="fr-FR" sz="1400" b="1" dirty="0" smtClean="0">
                  <a:latin typeface="Segoe UI" panose="020B0502040204020203" pitchFamily="34" charset="0"/>
                  <a:ea typeface="Segoe UI" panose="020B0502040204020203" pitchFamily="34" charset="0"/>
                  <a:cs typeface="Segoe UI" panose="020B0502040204020203" pitchFamily="34" charset="0"/>
                </a:rPr>
                <a:t>. </a:t>
              </a:r>
              <a:r>
                <a:rPr lang="fr-FR" sz="1400" b="1" dirty="0" err="1" smtClean="0">
                  <a:latin typeface="Segoe UI" panose="020B0502040204020203" pitchFamily="34" charset="0"/>
                  <a:ea typeface="Segoe UI" panose="020B0502040204020203" pitchFamily="34" charset="0"/>
                  <a:cs typeface="Segoe UI" panose="020B0502040204020203" pitchFamily="34" charset="0"/>
                </a:rPr>
                <a:t>Visualization</a:t>
              </a:r>
              <a:r>
                <a:rPr lang="fr-FR" sz="1400" b="1" dirty="0" smtClean="0">
                  <a:latin typeface="Segoe UI" panose="020B0502040204020203" pitchFamily="34" charset="0"/>
                  <a:ea typeface="Segoe UI" panose="020B0502040204020203" pitchFamily="34" charset="0"/>
                  <a:cs typeface="Segoe UI" panose="020B0502040204020203" pitchFamily="34" charset="0"/>
                </a:rPr>
                <a:t> </a:t>
              </a:r>
              <a:r>
                <a:rPr lang="fr-FR" sz="1400" dirty="0" smtClean="0">
                  <a:latin typeface="Segoe UI" panose="020B0502040204020203" pitchFamily="34" charset="0"/>
                  <a:ea typeface="Segoe UI" panose="020B0502040204020203" pitchFamily="34" charset="0"/>
                  <a:cs typeface="Segoe UI" panose="020B0502040204020203" pitchFamily="34" charset="0"/>
                </a:rPr>
                <a:t>in a </a:t>
              </a:r>
              <a:r>
                <a:rPr lang="fr-FR" sz="1400" b="1" dirty="0" err="1" smtClean="0">
                  <a:latin typeface="Segoe UI" panose="020B0502040204020203" pitchFamily="34" charset="0"/>
                  <a:ea typeface="Segoe UI" panose="020B0502040204020203" pitchFamily="34" charset="0"/>
                  <a:cs typeface="Segoe UI" panose="020B0502040204020203" pitchFamily="34" charset="0"/>
                </a:rPr>
                <a:t>transilluminator</a:t>
              </a:r>
              <a:endParaRPr lang="fr-FR" sz="2800" dirty="0">
                <a:latin typeface="Segoe UI" panose="020B0502040204020203" pitchFamily="34" charset="0"/>
                <a:ea typeface="Segoe UI" panose="020B0502040204020203" pitchFamily="34" charset="0"/>
                <a:cs typeface="Segoe UI" panose="020B0502040204020203" pitchFamily="34" charset="0"/>
              </a:endParaRPr>
            </a:p>
          </p:txBody>
        </p:sp>
      </p:grpSp>
      <p:grpSp>
        <p:nvGrpSpPr>
          <p:cNvPr id="13" name="Group 12"/>
          <p:cNvGrpSpPr>
            <a:grpSpLocks/>
          </p:cNvGrpSpPr>
          <p:nvPr/>
        </p:nvGrpSpPr>
        <p:grpSpPr bwMode="auto">
          <a:xfrm>
            <a:off x="892792" y="3960128"/>
            <a:ext cx="3124200" cy="2547938"/>
            <a:chOff x="528" y="2400"/>
            <a:chExt cx="1968" cy="1605"/>
          </a:xfrm>
        </p:grpSpPr>
        <p:grpSp>
          <p:nvGrpSpPr>
            <p:cNvPr id="14" name="Group 13"/>
            <p:cNvGrpSpPr>
              <a:grpSpLocks/>
            </p:cNvGrpSpPr>
            <p:nvPr/>
          </p:nvGrpSpPr>
          <p:grpSpPr bwMode="auto">
            <a:xfrm>
              <a:off x="528" y="2400"/>
              <a:ext cx="1863" cy="1587"/>
              <a:chOff x="528" y="2400"/>
              <a:chExt cx="1863" cy="1587"/>
            </a:xfrm>
          </p:grpSpPr>
          <p:pic>
            <p:nvPicPr>
              <p:cNvPr id="19" name="Picture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8" y="2592"/>
                <a:ext cx="1863" cy="1395"/>
              </a:xfrm>
              <a:prstGeom prst="rect">
                <a:avLst/>
              </a:prstGeom>
              <a:noFill/>
              <a:ln w="9525">
                <a:noFill/>
                <a:miter lim="800000"/>
                <a:headEnd/>
                <a:tailEnd/>
              </a:ln>
            </p:spPr>
          </p:pic>
          <p:sp>
            <p:nvSpPr>
              <p:cNvPr id="20" name="Text Box 15"/>
              <p:cNvSpPr txBox="1">
                <a:spLocks noChangeArrowheads="1"/>
              </p:cNvSpPr>
              <p:nvPr/>
            </p:nvSpPr>
            <p:spPr bwMode="auto">
              <a:xfrm>
                <a:off x="576" y="2400"/>
                <a:ext cx="1776" cy="194"/>
              </a:xfrm>
              <a:prstGeom prst="rect">
                <a:avLst/>
              </a:prstGeom>
              <a:noFill/>
              <a:ln w="9525">
                <a:noFill/>
                <a:miter lim="800000"/>
                <a:headEnd/>
                <a:tailEnd/>
              </a:ln>
            </p:spPr>
            <p:txBody>
              <a:bodyPr>
                <a:spAutoFit/>
              </a:bodyPr>
              <a:lstStyle/>
              <a:p>
                <a:pPr eaLnBrk="0" hangingPunct="0">
                  <a:spcBef>
                    <a:spcPct val="50000"/>
                  </a:spcBef>
                </a:pPr>
                <a:r>
                  <a:rPr lang="fr-FR" sz="1400" b="1" dirty="0">
                    <a:latin typeface="Segoe UI" panose="020B0502040204020203" pitchFamily="34" charset="0"/>
                    <a:ea typeface="Segoe UI" panose="020B0502040204020203" pitchFamily="34" charset="0"/>
                    <a:cs typeface="Segoe UI" panose="020B0502040204020203" pitchFamily="34" charset="0"/>
                  </a:rPr>
                  <a:t>3. </a:t>
                </a:r>
                <a:r>
                  <a:rPr lang="fr-FR" sz="1400" b="1" dirty="0" err="1" smtClean="0">
                    <a:latin typeface="Segoe UI" panose="020B0502040204020203" pitchFamily="34" charset="0"/>
                    <a:ea typeface="Segoe UI" panose="020B0502040204020203" pitchFamily="34" charset="0"/>
                    <a:cs typeface="Segoe UI" panose="020B0502040204020203" pitchFamily="34" charset="0"/>
                  </a:rPr>
                  <a:t>Electrophoresis</a:t>
                </a:r>
                <a:endParaRPr lang="fr-FR" sz="2800" dirty="0">
                  <a:latin typeface="Segoe UI" panose="020B0502040204020203" pitchFamily="34" charset="0"/>
                  <a:ea typeface="Segoe UI" panose="020B0502040204020203" pitchFamily="34" charset="0"/>
                  <a:cs typeface="Segoe UI" panose="020B0502040204020203" pitchFamily="34" charset="0"/>
                </a:endParaRPr>
              </a:p>
            </p:txBody>
          </p:sp>
        </p:grpSp>
        <p:sp>
          <p:nvSpPr>
            <p:cNvPr id="15" name="Line 16"/>
            <p:cNvSpPr>
              <a:spLocks noChangeShapeType="1"/>
            </p:cNvSpPr>
            <p:nvPr/>
          </p:nvSpPr>
          <p:spPr bwMode="auto">
            <a:xfrm flipH="1">
              <a:off x="1632" y="3120"/>
              <a:ext cx="96" cy="768"/>
            </a:xfrm>
            <a:prstGeom prst="line">
              <a:avLst/>
            </a:prstGeom>
            <a:noFill/>
            <a:ln w="38100">
              <a:solidFill>
                <a:schemeClr val="tx1"/>
              </a:solidFill>
              <a:round/>
              <a:headEnd/>
              <a:tailEnd type="triangle" w="med" len="med"/>
            </a:ln>
          </p:spPr>
          <p:txBody>
            <a:bodyPr wrap="none" anchor="ctr"/>
            <a:lstStyle/>
            <a:p>
              <a:endParaRPr lang="en-US" sz="1050">
                <a:latin typeface="Segoe UI" panose="020B0502040204020203" pitchFamily="34" charset="0"/>
                <a:ea typeface="Segoe UI" panose="020B0502040204020203" pitchFamily="34" charset="0"/>
                <a:cs typeface="Segoe UI" panose="020B0502040204020203" pitchFamily="34" charset="0"/>
              </a:endParaRPr>
            </a:p>
          </p:txBody>
        </p:sp>
        <p:sp>
          <p:nvSpPr>
            <p:cNvPr id="16" name="Text Box 17"/>
            <p:cNvSpPr txBox="1">
              <a:spLocks noChangeArrowheads="1"/>
            </p:cNvSpPr>
            <p:nvPr/>
          </p:nvSpPr>
          <p:spPr bwMode="auto">
            <a:xfrm>
              <a:off x="1488" y="3360"/>
              <a:ext cx="240" cy="213"/>
            </a:xfrm>
            <a:prstGeom prst="rect">
              <a:avLst/>
            </a:prstGeom>
            <a:noFill/>
            <a:ln w="9525">
              <a:noFill/>
              <a:miter lim="800000"/>
              <a:headEnd/>
              <a:tailEnd/>
            </a:ln>
          </p:spPr>
          <p:txBody>
            <a:bodyPr>
              <a:spAutoFit/>
            </a:bodyPr>
            <a:lstStyle/>
            <a:p>
              <a:pPr eaLnBrk="0" hangingPunct="0">
                <a:spcBef>
                  <a:spcPct val="50000"/>
                </a:spcBef>
              </a:pPr>
              <a:r>
                <a:rPr lang="fr-FR" sz="1600">
                  <a:latin typeface="Segoe UI" panose="020B0502040204020203" pitchFamily="34" charset="0"/>
                  <a:ea typeface="Segoe UI" panose="020B0502040204020203" pitchFamily="34" charset="0"/>
                  <a:cs typeface="Segoe UI" panose="020B0502040204020203" pitchFamily="34" charset="0"/>
                </a:rPr>
                <a:t>e-</a:t>
              </a:r>
              <a:endParaRPr lang="fr-FR" sz="1050">
                <a:latin typeface="Segoe UI" panose="020B0502040204020203" pitchFamily="34" charset="0"/>
                <a:ea typeface="Segoe UI" panose="020B0502040204020203" pitchFamily="34" charset="0"/>
                <a:cs typeface="Segoe UI" panose="020B0502040204020203" pitchFamily="34" charset="0"/>
              </a:endParaRPr>
            </a:p>
          </p:txBody>
        </p:sp>
        <p:sp>
          <p:nvSpPr>
            <p:cNvPr id="17" name="Text Box 18"/>
            <p:cNvSpPr txBox="1">
              <a:spLocks noChangeArrowheads="1"/>
            </p:cNvSpPr>
            <p:nvPr/>
          </p:nvSpPr>
          <p:spPr bwMode="auto">
            <a:xfrm>
              <a:off x="1728" y="2976"/>
              <a:ext cx="768" cy="194"/>
            </a:xfrm>
            <a:prstGeom prst="rect">
              <a:avLst/>
            </a:prstGeom>
            <a:noFill/>
            <a:ln w="9525">
              <a:noFill/>
              <a:miter lim="800000"/>
              <a:headEnd/>
              <a:tailEnd/>
            </a:ln>
          </p:spPr>
          <p:txBody>
            <a:bodyPr>
              <a:spAutoFit/>
            </a:bodyPr>
            <a:lstStyle/>
            <a:p>
              <a:pPr eaLnBrk="0" hangingPunct="0">
                <a:spcBef>
                  <a:spcPct val="50000"/>
                </a:spcBef>
              </a:pPr>
              <a:r>
                <a:rPr lang="fr-FR" sz="1400" dirty="0" smtClean="0">
                  <a:latin typeface="Segoe UI" panose="020B0502040204020203" pitchFamily="34" charset="0"/>
                  <a:ea typeface="Segoe UI" panose="020B0502040204020203" pitchFamily="34" charset="0"/>
                  <a:cs typeface="Segoe UI" panose="020B0502040204020203" pitchFamily="34" charset="0"/>
                </a:rPr>
                <a:t>- Pole</a:t>
              </a:r>
              <a:endParaRPr lang="fr-FR" sz="2800" dirty="0">
                <a:latin typeface="Segoe UI" panose="020B0502040204020203" pitchFamily="34" charset="0"/>
                <a:ea typeface="Segoe UI" panose="020B0502040204020203" pitchFamily="34" charset="0"/>
                <a:cs typeface="Segoe UI" panose="020B0502040204020203" pitchFamily="34" charset="0"/>
              </a:endParaRPr>
            </a:p>
          </p:txBody>
        </p:sp>
        <p:sp>
          <p:nvSpPr>
            <p:cNvPr id="18" name="Text Box 19"/>
            <p:cNvSpPr txBox="1">
              <a:spLocks noChangeArrowheads="1"/>
            </p:cNvSpPr>
            <p:nvPr/>
          </p:nvSpPr>
          <p:spPr bwMode="auto">
            <a:xfrm>
              <a:off x="1152" y="3811"/>
              <a:ext cx="768" cy="194"/>
            </a:xfrm>
            <a:prstGeom prst="rect">
              <a:avLst/>
            </a:prstGeom>
            <a:noFill/>
            <a:ln w="9525">
              <a:noFill/>
              <a:miter lim="800000"/>
              <a:headEnd/>
              <a:tailEnd/>
            </a:ln>
          </p:spPr>
          <p:txBody>
            <a:bodyPr>
              <a:spAutoFit/>
            </a:bodyPr>
            <a:lstStyle/>
            <a:p>
              <a:pPr eaLnBrk="0" hangingPunct="0">
                <a:spcBef>
                  <a:spcPct val="50000"/>
                </a:spcBef>
              </a:pPr>
              <a:r>
                <a:rPr lang="fr-FR" sz="1400" dirty="0" smtClean="0">
                  <a:latin typeface="Segoe UI" panose="020B0502040204020203" pitchFamily="34" charset="0"/>
                  <a:ea typeface="Segoe UI" panose="020B0502040204020203" pitchFamily="34" charset="0"/>
                  <a:cs typeface="Segoe UI" panose="020B0502040204020203" pitchFamily="34" charset="0"/>
                </a:rPr>
                <a:t>+ Pole</a:t>
              </a:r>
              <a:endParaRPr lang="fr-FR" sz="2800" dirty="0">
                <a:latin typeface="Segoe UI" panose="020B0502040204020203" pitchFamily="34" charset="0"/>
                <a:ea typeface="Segoe UI" panose="020B0502040204020203" pitchFamily="34" charset="0"/>
                <a:cs typeface="Segoe UI" panose="020B0502040204020203" pitchFamily="34" charset="0"/>
              </a:endParaRPr>
            </a:p>
          </p:txBody>
        </p:sp>
      </p:grpSp>
      <p:pic>
        <p:nvPicPr>
          <p:cNvPr id="2356228" name="Picture 4" descr="https://gm2.ggpht.com/t7oOtsaHcUAwGUG3qM6n8IJVJxqZqP5cANr_70Hi-REHUyZ_nqqZLTzMDM1QVuziu2pt54AbaPP4WAUIA-M3HhX_1Rgypqx0BcU48LJwmzAjHkJZ4qDYRhzNGKvwdG3413P7UWapHpwl_273MQTDtv17IDSvKJWz-5VE4N3gJwqufjZy1hY776Xlt_04cCCAgxqsaehvdCgkqQfRSs-AaHQnu4fKn7frCDBEqq3IdEGbqMnnt6GLxpzcySCE7UBXugZypVBW0g4bLuF5b6lzEOo_Rk-93mkzgK_iLnW4AM5cVomw_psWLFupdASO3glFA1-ybJgMKEplHRvCgADjktpRMSBTpL2h1Zk0eb-NONrxmKI2VB8Y-4LcrzXJA8kjxBvTahljvCYxSxxUDAB57v3keKDs-NNuL-1Pl03Zm8klT-gEXcZFSpeKVEVPJ3ATXbSerQDTPXeZsmOTHF_HJ0dC0NzGy1fYuqUuEweh0wi8xlzwj37SAMUAzWIowFd2YPQ9-tgoUwB5-bMvipnyVp2UXHX7j8eBPP2QvHQ=w1249-h491-l75"/>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92792" y="1521728"/>
            <a:ext cx="2941271" cy="220930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492797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Load Agarose Gel</a:t>
            </a:r>
            <a:endParaRPr lang="en-US" dirty="0"/>
          </a:p>
        </p:txBody>
      </p:sp>
      <p:sp>
        <p:nvSpPr>
          <p:cNvPr id="3" name="Vertical Text Placeholder 2"/>
          <p:cNvSpPr>
            <a:spLocks noGrp="1"/>
          </p:cNvSpPr>
          <p:nvPr>
            <p:ph type="body" orient="vert" idx="1"/>
          </p:nvPr>
        </p:nvSpPr>
        <p:spPr/>
        <p:txBody>
          <a:bodyPr/>
          <a:lstStyle/>
          <a:p>
            <a:r>
              <a:rPr lang="en-US" sz="1800" dirty="0" smtClean="0"/>
              <a:t>Load the gel as follows:</a:t>
            </a:r>
          </a:p>
          <a:p>
            <a:pPr marL="342900" indent="-342900">
              <a:buAutoNum type="arabicPeriod"/>
            </a:pPr>
            <a:endParaRPr lang="en-US" sz="1800" dirty="0"/>
          </a:p>
          <a:p>
            <a:pPr marL="628650" lvl="1" indent="-342900">
              <a:spcBef>
                <a:spcPts val="600"/>
              </a:spcBef>
              <a:spcAft>
                <a:spcPts val="600"/>
              </a:spcAft>
              <a:buAutoNum type="arabicPeriod"/>
            </a:pPr>
            <a:r>
              <a:rPr lang="en-US" sz="1800" dirty="0" smtClean="0"/>
              <a:t>10µL DNA Ladder</a:t>
            </a:r>
          </a:p>
          <a:p>
            <a:pPr marL="628650" lvl="1" indent="-342900">
              <a:spcBef>
                <a:spcPts val="600"/>
              </a:spcBef>
              <a:spcAft>
                <a:spcPts val="600"/>
              </a:spcAft>
              <a:buAutoNum type="arabicPeriod"/>
            </a:pPr>
            <a:r>
              <a:rPr lang="en-US" sz="1800" dirty="0" smtClean="0"/>
              <a:t>12µL </a:t>
            </a:r>
            <a:r>
              <a:rPr lang="en-US" sz="1800" dirty="0"/>
              <a:t>PCR </a:t>
            </a:r>
            <a:r>
              <a:rPr lang="en-US" sz="1800" dirty="0" smtClean="0"/>
              <a:t>product A</a:t>
            </a:r>
          </a:p>
          <a:p>
            <a:pPr marL="628650" lvl="1" indent="-342900">
              <a:spcBef>
                <a:spcPts val="600"/>
              </a:spcBef>
              <a:spcAft>
                <a:spcPts val="600"/>
              </a:spcAft>
              <a:buAutoNum type="arabicPeriod"/>
            </a:pPr>
            <a:r>
              <a:rPr lang="en-US" sz="1800" dirty="0" smtClean="0"/>
              <a:t>12µL </a:t>
            </a:r>
            <a:r>
              <a:rPr lang="en-US" sz="1800" dirty="0"/>
              <a:t>PCR </a:t>
            </a:r>
            <a:r>
              <a:rPr lang="en-US" sz="1800" dirty="0" smtClean="0"/>
              <a:t>Product B</a:t>
            </a:r>
          </a:p>
          <a:p>
            <a:pPr marL="628650" lvl="1" indent="-342900">
              <a:spcBef>
                <a:spcPts val="600"/>
              </a:spcBef>
              <a:spcAft>
                <a:spcPts val="600"/>
              </a:spcAft>
              <a:buAutoNum type="arabicPeriod"/>
            </a:pPr>
            <a:r>
              <a:rPr lang="en-US" sz="1800" dirty="0" smtClean="0"/>
              <a:t>12µL </a:t>
            </a:r>
            <a:r>
              <a:rPr lang="en-US" sz="1800" dirty="0" smtClean="0"/>
              <a:t>PCR Product P</a:t>
            </a:r>
          </a:p>
          <a:p>
            <a:pPr marL="628650" lvl="1" indent="-342900">
              <a:spcBef>
                <a:spcPts val="600"/>
              </a:spcBef>
              <a:spcAft>
                <a:spcPts val="600"/>
              </a:spcAft>
              <a:buAutoNum type="arabicPeriod"/>
            </a:pPr>
            <a:r>
              <a:rPr lang="en-US" sz="1800" dirty="0" smtClean="0"/>
              <a:t>12µL </a:t>
            </a:r>
            <a:r>
              <a:rPr lang="en-US" sz="1800" dirty="0" smtClean="0"/>
              <a:t>PCR Product NP</a:t>
            </a:r>
          </a:p>
          <a:p>
            <a:pPr marL="628650" lvl="1" indent="-342900">
              <a:spcBef>
                <a:spcPts val="600"/>
              </a:spcBef>
              <a:spcAft>
                <a:spcPts val="600"/>
              </a:spcAft>
              <a:buAutoNum type="arabicPeriod"/>
            </a:pPr>
            <a:r>
              <a:rPr lang="en-US" sz="1800" dirty="0" smtClean="0"/>
              <a:t>12µL </a:t>
            </a:r>
            <a:r>
              <a:rPr lang="en-US" sz="1800" dirty="0" smtClean="0"/>
              <a:t>Restriction Digest AX</a:t>
            </a:r>
          </a:p>
          <a:p>
            <a:pPr marL="628650" lvl="1" indent="-342900">
              <a:spcBef>
                <a:spcPts val="600"/>
              </a:spcBef>
              <a:spcAft>
                <a:spcPts val="600"/>
              </a:spcAft>
              <a:buAutoNum type="arabicPeriod"/>
            </a:pPr>
            <a:r>
              <a:rPr lang="en-US" sz="1800" dirty="0" smtClean="0"/>
              <a:t>12µL </a:t>
            </a:r>
            <a:r>
              <a:rPr lang="en-US" sz="1800" dirty="0" smtClean="0"/>
              <a:t>Restriction Digest BX</a:t>
            </a:r>
          </a:p>
          <a:p>
            <a:pPr marL="628650" lvl="1" indent="-342900">
              <a:spcBef>
                <a:spcPts val="600"/>
              </a:spcBef>
              <a:spcAft>
                <a:spcPts val="600"/>
              </a:spcAft>
              <a:buAutoNum type="arabicPeriod"/>
            </a:pPr>
            <a:r>
              <a:rPr lang="en-US" sz="1800" dirty="0" smtClean="0"/>
              <a:t>12µL </a:t>
            </a:r>
            <a:r>
              <a:rPr lang="en-US" sz="1800" dirty="0" smtClean="0"/>
              <a:t>Restriction Digest PX</a:t>
            </a:r>
          </a:p>
          <a:p>
            <a:pPr marL="628650" lvl="1" indent="-342900">
              <a:spcBef>
                <a:spcPts val="600"/>
              </a:spcBef>
              <a:spcAft>
                <a:spcPts val="600"/>
              </a:spcAft>
              <a:buAutoNum type="arabicPeriod"/>
            </a:pPr>
            <a:r>
              <a:rPr lang="en-US" sz="1800" dirty="0" smtClean="0"/>
              <a:t>12µL </a:t>
            </a:r>
            <a:r>
              <a:rPr lang="en-US" sz="1800" dirty="0" smtClean="0"/>
              <a:t>Restriction Digest </a:t>
            </a:r>
            <a:r>
              <a:rPr lang="en-US" sz="1800" dirty="0" smtClean="0"/>
              <a:t>NPX</a:t>
            </a:r>
            <a:endParaRPr lang="en-US" sz="1800" dirty="0" smtClean="0"/>
          </a:p>
          <a:p>
            <a:pPr marL="628650" lvl="1" indent="-342900">
              <a:spcBef>
                <a:spcPts val="600"/>
              </a:spcBef>
              <a:spcAft>
                <a:spcPts val="600"/>
              </a:spcAft>
              <a:buAutoNum type="arabicPeriod"/>
            </a:pPr>
            <a:endParaRPr lang="en-US" sz="1800" dirty="0" smtClean="0"/>
          </a:p>
          <a:p>
            <a:pPr marL="342900" indent="-342900">
              <a:spcBef>
                <a:spcPts val="600"/>
              </a:spcBef>
              <a:spcAft>
                <a:spcPts val="600"/>
              </a:spcAft>
              <a:buAutoNum type="arabicPeriod"/>
            </a:pPr>
            <a:endParaRPr lang="en-US" sz="1800" dirty="0" smtClean="0"/>
          </a:p>
        </p:txBody>
      </p:sp>
    </p:spTree>
    <p:extLst>
      <p:ext uri="{BB962C8B-B14F-4D97-AF65-F5344CB8AC3E}">
        <p14:creationId xmlns:p14="http://schemas.microsoft.com/office/powerpoint/2010/main" val="5664580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Questions to probe deeper – (After gel run)</a:t>
            </a:r>
            <a:endParaRPr lang="en-US" dirty="0">
              <a:solidFill>
                <a:schemeClr val="tx1"/>
              </a:solidFill>
            </a:endParaRPr>
          </a:p>
        </p:txBody>
      </p:sp>
      <p:sp>
        <p:nvSpPr>
          <p:cNvPr id="3" name="Vertical Text Placeholder 2"/>
          <p:cNvSpPr>
            <a:spLocks noGrp="1"/>
          </p:cNvSpPr>
          <p:nvPr>
            <p:ph type="body" orient="vert" idx="1"/>
          </p:nvPr>
        </p:nvSpPr>
        <p:spPr/>
        <p:txBody>
          <a:bodyPr/>
          <a:lstStyle/>
          <a:p>
            <a:pPr>
              <a:spcBef>
                <a:spcPts val="0"/>
              </a:spcBef>
              <a:spcAft>
                <a:spcPts val="0"/>
              </a:spcAft>
            </a:pPr>
            <a:r>
              <a:rPr lang="en-US" sz="2000" b="0" dirty="0" smtClean="0">
                <a:solidFill>
                  <a:srgbClr val="FFFFFF"/>
                </a:solidFill>
              </a:rPr>
              <a:t>How did the </a:t>
            </a:r>
            <a:r>
              <a:rPr lang="en-US" sz="2000" b="0" dirty="0">
                <a:solidFill>
                  <a:srgbClr val="FFFFFF"/>
                </a:solidFill>
              </a:rPr>
              <a:t>investigation </a:t>
            </a:r>
            <a:r>
              <a:rPr lang="en-US" sz="2000" b="0" dirty="0" smtClean="0">
                <a:solidFill>
                  <a:srgbClr val="FFFFFF"/>
                </a:solidFill>
              </a:rPr>
              <a:t>turn </a:t>
            </a:r>
            <a:r>
              <a:rPr lang="en-US" sz="2000" b="0" dirty="0">
                <a:solidFill>
                  <a:srgbClr val="FFFFFF"/>
                </a:solidFill>
              </a:rPr>
              <a:t>out</a:t>
            </a:r>
            <a:r>
              <a:rPr lang="en-US" sz="2000" b="0" dirty="0" smtClean="0">
                <a:solidFill>
                  <a:srgbClr val="FFFFFF"/>
                </a:solidFill>
              </a:rPr>
              <a:t>?</a:t>
            </a:r>
          </a:p>
          <a:p>
            <a:pPr>
              <a:spcBef>
                <a:spcPts val="0"/>
              </a:spcBef>
              <a:spcAft>
                <a:spcPts val="0"/>
              </a:spcAft>
            </a:pPr>
            <a:endParaRPr lang="en-US" sz="2000" dirty="0"/>
          </a:p>
          <a:p>
            <a:pPr>
              <a:spcBef>
                <a:spcPts val="0"/>
              </a:spcBef>
              <a:spcAft>
                <a:spcPts val="0"/>
              </a:spcAft>
            </a:pPr>
            <a:endParaRPr lang="en-US" sz="1400" b="0" dirty="0" smtClean="0">
              <a:solidFill>
                <a:srgbClr val="FFFFFF"/>
              </a:solidFill>
            </a:endParaRPr>
          </a:p>
          <a:p>
            <a:pPr>
              <a:spcBef>
                <a:spcPts val="0"/>
              </a:spcBef>
              <a:spcAft>
                <a:spcPts val="0"/>
              </a:spcAft>
            </a:pPr>
            <a:r>
              <a:rPr lang="en-US" sz="2000" b="0" dirty="0" smtClean="0">
                <a:solidFill>
                  <a:srgbClr val="FFFFFF"/>
                </a:solidFill>
              </a:rPr>
              <a:t>Which plant might be the source of the outbreak?  </a:t>
            </a:r>
          </a:p>
          <a:p>
            <a:pPr>
              <a:spcBef>
                <a:spcPts val="0"/>
              </a:spcBef>
              <a:spcAft>
                <a:spcPts val="0"/>
              </a:spcAft>
            </a:pPr>
            <a:endParaRPr lang="en-US" sz="1400" b="0" dirty="0">
              <a:solidFill>
                <a:srgbClr val="FFFFFF"/>
              </a:solidFill>
            </a:endParaRPr>
          </a:p>
          <a:p>
            <a:pPr>
              <a:spcBef>
                <a:spcPts val="0"/>
              </a:spcBef>
              <a:spcAft>
                <a:spcPts val="0"/>
              </a:spcAft>
            </a:pPr>
            <a:endParaRPr lang="en-US" sz="2000" b="0" dirty="0" smtClean="0">
              <a:solidFill>
                <a:srgbClr val="FFFFFF"/>
              </a:solidFill>
            </a:endParaRPr>
          </a:p>
          <a:p>
            <a:pPr>
              <a:spcBef>
                <a:spcPts val="0"/>
              </a:spcBef>
              <a:spcAft>
                <a:spcPts val="0"/>
              </a:spcAft>
            </a:pPr>
            <a:r>
              <a:rPr lang="en-US" sz="2000" b="0" dirty="0" smtClean="0">
                <a:solidFill>
                  <a:srgbClr val="FFFFFF"/>
                </a:solidFill>
              </a:rPr>
              <a:t>Why</a:t>
            </a:r>
            <a:r>
              <a:rPr lang="en-US" sz="2000" b="0" dirty="0">
                <a:solidFill>
                  <a:srgbClr val="FFFFFF"/>
                </a:solidFill>
              </a:rPr>
              <a:t>?</a:t>
            </a:r>
            <a:endParaRPr lang="en-US" sz="2000" dirty="0"/>
          </a:p>
          <a:p>
            <a:pPr>
              <a:spcBef>
                <a:spcPts val="0"/>
              </a:spcBef>
              <a:spcAft>
                <a:spcPts val="0"/>
              </a:spcAft>
            </a:pPr>
            <a:endParaRPr lang="en-US" sz="1400" b="0" dirty="0" smtClean="0">
              <a:solidFill>
                <a:srgbClr val="FFFFFF"/>
              </a:solidFill>
            </a:endParaRPr>
          </a:p>
          <a:p>
            <a:pPr>
              <a:spcBef>
                <a:spcPts val="0"/>
              </a:spcBef>
              <a:spcAft>
                <a:spcPts val="0"/>
              </a:spcAft>
            </a:pPr>
            <a:endParaRPr lang="en-US" sz="2000" b="0" dirty="0" smtClean="0">
              <a:solidFill>
                <a:srgbClr val="FFFFFF"/>
              </a:solidFill>
            </a:endParaRPr>
          </a:p>
          <a:p>
            <a:pPr>
              <a:spcBef>
                <a:spcPts val="0"/>
              </a:spcBef>
              <a:spcAft>
                <a:spcPts val="0"/>
              </a:spcAft>
            </a:pPr>
            <a:r>
              <a:rPr lang="en-US" sz="2000" b="0" dirty="0" smtClean="0">
                <a:solidFill>
                  <a:srgbClr val="FFFFFF"/>
                </a:solidFill>
              </a:rPr>
              <a:t>What’s the importance of running controls from the USDA Reference Lab?</a:t>
            </a:r>
            <a:endParaRPr lang="en-US" sz="2000" dirty="0"/>
          </a:p>
          <a:p>
            <a:endParaRPr lang="en-US" sz="1400" b="0" dirty="0" smtClean="0">
              <a:solidFill>
                <a:srgbClr val="FFFFFF"/>
              </a:solidFill>
            </a:endParaRPr>
          </a:p>
          <a:p>
            <a:endParaRPr lang="en-US" sz="2000" b="0" dirty="0" smtClean="0">
              <a:solidFill>
                <a:srgbClr val="FFFFFF"/>
              </a:solidFill>
            </a:endParaRPr>
          </a:p>
          <a:p>
            <a:r>
              <a:rPr lang="en-US" sz="2000" b="0" dirty="0" smtClean="0">
                <a:solidFill>
                  <a:srgbClr val="FFFFFF"/>
                </a:solidFill>
              </a:rPr>
              <a:t>What caveats should be applied when analyzing these results?</a:t>
            </a:r>
            <a:endParaRPr lang="en-US" sz="2000" b="0" dirty="0">
              <a:solidFill>
                <a:srgbClr val="FFFFFF"/>
              </a:solidFill>
            </a:endParaRPr>
          </a:p>
          <a:p>
            <a:endParaRPr lang="en-US" sz="1400" b="0" dirty="0" smtClean="0">
              <a:solidFill>
                <a:srgbClr val="FFFFFF"/>
              </a:solidFill>
            </a:endParaRPr>
          </a:p>
          <a:p>
            <a:endParaRPr lang="en-US" sz="2000" b="0" dirty="0">
              <a:solidFill>
                <a:srgbClr val="FFFFFF"/>
              </a:solidFill>
            </a:endParaRPr>
          </a:p>
          <a:p>
            <a:r>
              <a:rPr lang="en-US" sz="2000" b="0" dirty="0" smtClean="0">
                <a:solidFill>
                  <a:srgbClr val="FFFFFF"/>
                </a:solidFill>
              </a:rPr>
              <a:t>What was the most unexpected thing you learned?</a:t>
            </a:r>
            <a:endParaRPr lang="en-US" sz="2000" b="0" dirty="0"/>
          </a:p>
        </p:txBody>
      </p:sp>
    </p:spTree>
    <p:extLst>
      <p:ext uri="{BB962C8B-B14F-4D97-AF65-F5344CB8AC3E}">
        <p14:creationId xmlns:p14="http://schemas.microsoft.com/office/powerpoint/2010/main" val="34698965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Thank you</a:t>
            </a:r>
            <a:endParaRPr lang="en-US" dirty="0">
              <a:solidFill>
                <a:schemeClr val="tx1"/>
              </a:solidFill>
            </a:endParaRPr>
          </a:p>
        </p:txBody>
      </p:sp>
      <p:sp>
        <p:nvSpPr>
          <p:cNvPr id="3" name="Vertical Text Placeholder 2"/>
          <p:cNvSpPr>
            <a:spLocks noGrp="1"/>
          </p:cNvSpPr>
          <p:nvPr>
            <p:ph type="body" orient="vert" idx="1"/>
          </p:nvPr>
        </p:nvSpPr>
        <p:spPr/>
        <p:txBody>
          <a:bodyPr/>
          <a:lstStyle/>
          <a:p>
            <a:r>
              <a:rPr lang="en-US" sz="2000" b="0" dirty="0" smtClean="0"/>
              <a:t>We hope you enjoyed this lab!</a:t>
            </a:r>
          </a:p>
          <a:p>
            <a:endParaRPr lang="en-US" sz="2000" b="0" dirty="0"/>
          </a:p>
          <a:p>
            <a:endParaRPr lang="en-US" sz="2000" b="0" dirty="0" smtClean="0"/>
          </a:p>
          <a:p>
            <a:endParaRPr lang="en-US" sz="2000" b="0" dirty="0"/>
          </a:p>
        </p:txBody>
      </p:sp>
    </p:spTree>
    <p:extLst>
      <p:ext uri="{BB962C8B-B14F-4D97-AF65-F5344CB8AC3E}">
        <p14:creationId xmlns:p14="http://schemas.microsoft.com/office/powerpoint/2010/main" val="31352182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Additional resources</a:t>
            </a:r>
            <a:endParaRPr lang="en-US" dirty="0">
              <a:solidFill>
                <a:schemeClr val="tx1"/>
              </a:solidFill>
            </a:endParaRPr>
          </a:p>
        </p:txBody>
      </p:sp>
      <p:sp>
        <p:nvSpPr>
          <p:cNvPr id="3" name="Vertical Text Placeholder 2"/>
          <p:cNvSpPr>
            <a:spLocks noGrp="1"/>
          </p:cNvSpPr>
          <p:nvPr>
            <p:ph type="body" orient="vert" idx="1"/>
          </p:nvPr>
        </p:nvSpPr>
        <p:spPr/>
        <p:txBody>
          <a:bodyPr/>
          <a:lstStyle/>
          <a:p>
            <a:r>
              <a:rPr lang="en-US" sz="1800" b="0" dirty="0" smtClean="0"/>
              <a:t>Outbreak </a:t>
            </a:r>
            <a:r>
              <a:rPr lang="en-US" sz="1800" b="0" dirty="0"/>
              <a:t>Detection Since Jack in the Box: A Public Health Evolution</a:t>
            </a:r>
          </a:p>
          <a:p>
            <a:r>
              <a:rPr lang="en-US" sz="1800" b="0" dirty="0">
                <a:hlinkClick r:id="rId2"/>
              </a:rPr>
              <a:t>http://</a:t>
            </a:r>
            <a:r>
              <a:rPr lang="en-US" sz="1800" b="0" dirty="0" smtClean="0">
                <a:hlinkClick r:id="rId2"/>
              </a:rPr>
              <a:t>www.foodsafetynews.com/2013/02/outbreak-detection-since-jack-in-the-box-a-public-health-evolution</a:t>
            </a:r>
            <a:r>
              <a:rPr lang="en-US" sz="1800" b="0" dirty="0">
                <a:hlinkClick r:id="rId2"/>
              </a:rPr>
              <a:t>/#.</a:t>
            </a:r>
            <a:r>
              <a:rPr lang="en-US" sz="1800" b="0" dirty="0" smtClean="0">
                <a:hlinkClick r:id="rId2"/>
              </a:rPr>
              <a:t>VNre1J3F-Sp</a:t>
            </a:r>
            <a:endParaRPr lang="en-US" sz="1800" b="0" dirty="0" smtClean="0"/>
          </a:p>
          <a:p>
            <a:endParaRPr lang="en-US" sz="1800" b="0" dirty="0"/>
          </a:p>
          <a:p>
            <a:r>
              <a:rPr lang="en-US" sz="1800" b="0" dirty="0" smtClean="0"/>
              <a:t>CDC </a:t>
            </a:r>
            <a:r>
              <a:rPr lang="en-US" sz="1800" b="0" dirty="0" err="1"/>
              <a:t>PulseNet</a:t>
            </a:r>
            <a:r>
              <a:rPr lang="en-US" sz="1800" b="0" dirty="0"/>
              <a:t> </a:t>
            </a:r>
            <a:r>
              <a:rPr lang="en-US" sz="1800" b="0" dirty="0" smtClean="0"/>
              <a:t>Home</a:t>
            </a:r>
          </a:p>
          <a:p>
            <a:r>
              <a:rPr lang="en-US" sz="1800" b="0" dirty="0">
                <a:hlinkClick r:id="rId3"/>
              </a:rPr>
              <a:t>http://www.cdc.gov/pulsenet</a:t>
            </a:r>
            <a:r>
              <a:rPr lang="en-US" sz="1800" b="0" dirty="0" smtClean="0">
                <a:hlinkClick r:id="rId3"/>
              </a:rPr>
              <a:t>/</a:t>
            </a:r>
            <a:endParaRPr lang="en-US" sz="1800" b="0" dirty="0" smtClean="0"/>
          </a:p>
          <a:p>
            <a:endParaRPr lang="en-US" sz="1800" b="0" dirty="0"/>
          </a:p>
          <a:p>
            <a:r>
              <a:rPr lang="en-US" sz="1800" b="0" dirty="0" smtClean="0"/>
              <a:t>Centers for Disease Control: </a:t>
            </a:r>
            <a:r>
              <a:rPr lang="en-US" sz="1800" b="0" i="1" dirty="0" smtClean="0"/>
              <a:t>E.coli</a:t>
            </a:r>
            <a:r>
              <a:rPr lang="en-US" sz="1800" b="0" dirty="0" smtClean="0"/>
              <a:t> outbreaks</a:t>
            </a:r>
          </a:p>
          <a:p>
            <a:r>
              <a:rPr lang="en-US" sz="1800" b="0" dirty="0" smtClean="0">
                <a:hlinkClick r:id="rId4"/>
              </a:rPr>
              <a:t>http</a:t>
            </a:r>
            <a:r>
              <a:rPr lang="en-US" sz="1800" b="0" dirty="0">
                <a:hlinkClick r:id="rId4"/>
              </a:rPr>
              <a:t>://</a:t>
            </a:r>
            <a:r>
              <a:rPr lang="en-US" sz="1800" b="0" dirty="0" smtClean="0">
                <a:hlinkClick r:id="rId4"/>
              </a:rPr>
              <a:t>www.cdc.gov/ecoli/outbreaks.html</a:t>
            </a:r>
            <a:endParaRPr lang="en-US" sz="1800" b="0" dirty="0" smtClean="0"/>
          </a:p>
          <a:p>
            <a:endParaRPr lang="en-US" sz="1800" b="0" dirty="0"/>
          </a:p>
          <a:p>
            <a:r>
              <a:rPr lang="en-US" sz="1800" b="0" dirty="0" smtClean="0"/>
              <a:t>Popular books around </a:t>
            </a:r>
            <a:r>
              <a:rPr lang="en-US" sz="1800" b="0" i="1" dirty="0" err="1" smtClean="0"/>
              <a:t>E.coli</a:t>
            </a:r>
            <a:r>
              <a:rPr lang="en-US" sz="1800" b="0" i="1" dirty="0" smtClean="0"/>
              <a:t> </a:t>
            </a:r>
            <a:r>
              <a:rPr lang="en-US" sz="1800" b="0" dirty="0" smtClean="0"/>
              <a:t>O157:H7 outbreaks</a:t>
            </a:r>
          </a:p>
          <a:p>
            <a:pPr lvl="1"/>
            <a:r>
              <a:rPr lang="en-US" sz="1800" b="0" dirty="0" smtClean="0"/>
              <a:t>Toxin (by Robin Cook): </a:t>
            </a:r>
          </a:p>
          <a:p>
            <a:pPr marL="114300" lvl="1" indent="0">
              <a:buNone/>
            </a:pPr>
            <a:r>
              <a:rPr lang="en-US" sz="1800" b="0" dirty="0" smtClean="0">
                <a:hlinkClick r:id="rId5"/>
              </a:rPr>
              <a:t>http</a:t>
            </a:r>
            <a:r>
              <a:rPr lang="en-US" sz="1800" b="0" dirty="0">
                <a:hlinkClick r:id="rId5"/>
              </a:rPr>
              <a:t>://</a:t>
            </a:r>
            <a:r>
              <a:rPr lang="en-US" sz="1800" b="0" dirty="0" smtClean="0">
                <a:hlinkClick r:id="rId5"/>
              </a:rPr>
              <a:t>en.Wikipedia.org/wiki/Toxin</a:t>
            </a:r>
            <a:r>
              <a:rPr lang="en-US" sz="1800" b="0" dirty="0">
                <a:hlinkClick r:id="rId5"/>
              </a:rPr>
              <a:t>_%</a:t>
            </a:r>
            <a:r>
              <a:rPr lang="en-US" sz="1800" b="0" dirty="0" smtClean="0">
                <a:hlinkClick r:id="rId5"/>
              </a:rPr>
              <a:t>28novel%29</a:t>
            </a:r>
            <a:endParaRPr lang="en-US" sz="1800" b="0" dirty="0" smtClean="0"/>
          </a:p>
          <a:p>
            <a:pPr lvl="1"/>
            <a:r>
              <a:rPr lang="en-US" sz="1800" b="0" dirty="0" smtClean="0"/>
              <a:t>Poisoned (by Jeff Benedict):</a:t>
            </a:r>
          </a:p>
          <a:p>
            <a:pPr marL="114300" lvl="1" indent="0">
              <a:buNone/>
            </a:pPr>
            <a:r>
              <a:rPr lang="en-US" sz="1800" dirty="0">
                <a:hlinkClick r:id="rId6"/>
              </a:rPr>
              <a:t>http://</a:t>
            </a:r>
            <a:r>
              <a:rPr lang="en-US" sz="1800" dirty="0" smtClean="0">
                <a:hlinkClick r:id="rId6"/>
              </a:rPr>
              <a:t>www.amazon.com/Poisoned-Deadly-Outbreak-Changed-Americans/dp/098495435X</a:t>
            </a:r>
            <a:endParaRPr lang="en-US" sz="1800" dirty="0" smtClean="0"/>
          </a:p>
          <a:p>
            <a:endParaRPr lang="en-US" sz="1800" b="0" dirty="0"/>
          </a:p>
        </p:txBody>
      </p:sp>
    </p:spTree>
    <p:extLst>
      <p:ext uri="{BB962C8B-B14F-4D97-AF65-F5344CB8AC3E}">
        <p14:creationId xmlns:p14="http://schemas.microsoft.com/office/powerpoint/2010/main" val="1173713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Appendix: Potential variants of this lab</a:t>
            </a:r>
            <a:endParaRPr lang="en-US" dirty="0">
              <a:solidFill>
                <a:schemeClr val="tx1"/>
              </a:solidFill>
            </a:endParaRPr>
          </a:p>
        </p:txBody>
      </p:sp>
      <p:sp>
        <p:nvSpPr>
          <p:cNvPr id="3" name="Vertical Text Placeholder 2"/>
          <p:cNvSpPr>
            <a:spLocks noGrp="1"/>
          </p:cNvSpPr>
          <p:nvPr>
            <p:ph type="body" orient="vert" idx="1"/>
          </p:nvPr>
        </p:nvSpPr>
        <p:spPr/>
        <p:txBody>
          <a:bodyPr/>
          <a:lstStyle/>
          <a:p>
            <a:pPr>
              <a:spcBef>
                <a:spcPts val="600"/>
              </a:spcBef>
            </a:pPr>
            <a:r>
              <a:rPr lang="en-US" sz="2000" dirty="0" smtClean="0"/>
              <a:t>Variant 1: Food safety inspectors &amp; USDA Reference Lab</a:t>
            </a:r>
          </a:p>
          <a:p>
            <a:pPr marL="573088" lvl="1" indent="-279400">
              <a:spcBef>
                <a:spcPts val="600"/>
              </a:spcBef>
            </a:pPr>
            <a:r>
              <a:rPr lang="en-US" sz="2000" u="sng" dirty="0" smtClean="0"/>
              <a:t>Food Safety Inspectors</a:t>
            </a:r>
            <a:r>
              <a:rPr lang="en-US" sz="2000" dirty="0" smtClean="0"/>
              <a:t>: Process DNA from Plant A and Plant B</a:t>
            </a:r>
          </a:p>
          <a:p>
            <a:pPr marL="573088" lvl="1" indent="-279400">
              <a:spcBef>
                <a:spcPts val="600"/>
              </a:spcBef>
            </a:pPr>
            <a:r>
              <a:rPr lang="en-US" sz="2000" u="sng" dirty="0" smtClean="0"/>
              <a:t>USDA Reference Lab:</a:t>
            </a:r>
            <a:r>
              <a:rPr lang="en-US" sz="2000" dirty="0" smtClean="0"/>
              <a:t> Process control DNA (P and NP)</a:t>
            </a:r>
          </a:p>
          <a:p>
            <a:pPr>
              <a:spcBef>
                <a:spcPts val="600"/>
              </a:spcBef>
            </a:pPr>
            <a:endParaRPr lang="en-US" sz="2000" dirty="0" smtClean="0"/>
          </a:p>
          <a:p>
            <a:pPr>
              <a:spcBef>
                <a:spcPts val="600"/>
              </a:spcBef>
            </a:pPr>
            <a:endParaRPr lang="en-US" sz="2000" dirty="0"/>
          </a:p>
          <a:p>
            <a:pPr>
              <a:spcBef>
                <a:spcPts val="600"/>
              </a:spcBef>
            </a:pPr>
            <a:r>
              <a:rPr lang="en-US" sz="2000" dirty="0"/>
              <a:t>Variant </a:t>
            </a:r>
            <a:r>
              <a:rPr lang="en-US" sz="2000" dirty="0" smtClean="0"/>
              <a:t>2: Testing more than 2 plants</a:t>
            </a:r>
            <a:endParaRPr lang="en-US" sz="2000" dirty="0"/>
          </a:p>
          <a:p>
            <a:pPr marL="573088" lvl="1" indent="-279400">
              <a:spcBef>
                <a:spcPts val="600"/>
              </a:spcBef>
            </a:pPr>
            <a:r>
              <a:rPr lang="en-US" sz="2000" u="sng" dirty="0" smtClean="0"/>
              <a:t>Most lab groups receive NP DNA</a:t>
            </a:r>
          </a:p>
          <a:p>
            <a:pPr marL="573088" lvl="1" indent="-279400">
              <a:spcBef>
                <a:spcPts val="600"/>
              </a:spcBef>
            </a:pPr>
            <a:r>
              <a:rPr lang="en-US" sz="2000" u="sng" dirty="0" smtClean="0"/>
              <a:t>Selected 1-2 groups receive P DNA</a:t>
            </a:r>
            <a:endParaRPr lang="en-US" sz="2000" dirty="0"/>
          </a:p>
          <a:p>
            <a:pPr>
              <a:spcBef>
                <a:spcPts val="600"/>
              </a:spcBef>
            </a:pPr>
            <a:endParaRPr lang="en-US" sz="2000" dirty="0" smtClean="0"/>
          </a:p>
        </p:txBody>
      </p:sp>
    </p:spTree>
    <p:extLst>
      <p:ext uri="{BB962C8B-B14F-4D97-AF65-F5344CB8AC3E}">
        <p14:creationId xmlns:p14="http://schemas.microsoft.com/office/powerpoint/2010/main" val="41638848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Appendix: Copy cycles amplify DNA exponentially</a:t>
            </a:r>
            <a:endParaRPr lang="en-US" dirty="0">
              <a:solidFill>
                <a:schemeClr val="tx1"/>
              </a:solidFill>
            </a:endParaRPr>
          </a:p>
        </p:txBody>
      </p:sp>
      <p:pic>
        <p:nvPicPr>
          <p:cNvPr id="2248706" name="Picture 2" descr="http://openwetware.org/images/f/f1/CH391L_S12_PCR_exponential_amplification.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8529" y="1546106"/>
            <a:ext cx="8799541" cy="4527149"/>
          </a:xfrm>
          <a:prstGeom prst="rect">
            <a:avLst/>
          </a:prstGeom>
          <a:noFill/>
        </p:spPr>
      </p:pic>
    </p:spTree>
    <p:extLst>
      <p:ext uri="{BB962C8B-B14F-4D97-AF65-F5344CB8AC3E}">
        <p14:creationId xmlns:p14="http://schemas.microsoft.com/office/powerpoint/2010/main" val="11355057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Segoe UI" pitchFamily="34" charset="0"/>
                <a:ea typeface="Segoe UI" pitchFamily="34" charset="0"/>
                <a:cs typeface="Segoe UI" pitchFamily="34" charset="0"/>
              </a:rPr>
              <a:t>How miniPCR</a:t>
            </a:r>
            <a:r>
              <a:rPr lang="en-US" sz="1800" baseline="55000" dirty="0" smtClean="0">
                <a:solidFill>
                  <a:schemeClr val="tx1"/>
                </a:solidFill>
                <a:latin typeface="Segoe UI" pitchFamily="34" charset="0"/>
                <a:ea typeface="Segoe UI" pitchFamily="34" charset="0"/>
                <a:cs typeface="Segoe UI" pitchFamily="34" charset="0"/>
              </a:rPr>
              <a:t>TM</a:t>
            </a:r>
            <a:r>
              <a:rPr lang="en-US" dirty="0" smtClean="0">
                <a:solidFill>
                  <a:schemeClr val="tx1"/>
                </a:solidFill>
                <a:latin typeface="Segoe UI" pitchFamily="34" charset="0"/>
                <a:ea typeface="Segoe UI" pitchFamily="34" charset="0"/>
                <a:cs typeface="Segoe UI" pitchFamily="34" charset="0"/>
              </a:rPr>
              <a:t> thermal cyclers enable DNA amplification</a:t>
            </a:r>
            <a:endParaRPr lang="en-US" dirty="0">
              <a:solidFill>
                <a:schemeClr val="tx1"/>
              </a:solidFill>
              <a:latin typeface="Segoe UI" pitchFamily="34" charset="0"/>
              <a:ea typeface="Segoe UI" pitchFamily="34" charset="0"/>
              <a:cs typeface="Segoe UI" pitchFamily="34" charset="0"/>
            </a:endParaRPr>
          </a:p>
        </p:txBody>
      </p:sp>
      <p:pic>
        <p:nvPicPr>
          <p:cNvPr id="5" name="Picture 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43753" y="2249754"/>
            <a:ext cx="4158528" cy="3214299"/>
          </a:xfrm>
          <a:prstGeom prst="rect">
            <a:avLst/>
          </a:prstGeom>
          <a:noFill/>
          <a:ln w="9525">
            <a:noFill/>
            <a:round/>
            <a:headEnd/>
            <a:tailEnd/>
          </a:ln>
        </p:spPr>
      </p:pic>
      <p:sp>
        <p:nvSpPr>
          <p:cNvPr id="7" name="Oval 2"/>
          <p:cNvSpPr>
            <a:spLocks noChangeArrowheads="1"/>
          </p:cNvSpPr>
          <p:nvPr/>
        </p:nvSpPr>
        <p:spPr bwMode="gray">
          <a:xfrm>
            <a:off x="5334547" y="2331915"/>
            <a:ext cx="271463" cy="279400"/>
          </a:xfrm>
          <a:prstGeom prst="ellipse">
            <a:avLst/>
          </a:prstGeom>
          <a:solidFill>
            <a:srgbClr val="005899"/>
          </a:solidFill>
          <a:ln w="9525" algn="ctr">
            <a:solidFill>
              <a:srgbClr val="005899"/>
            </a:solidFill>
            <a:round/>
            <a:headEnd/>
            <a:tailEnd/>
          </a:ln>
        </p:spPr>
        <p:txBody>
          <a:bodyPr wrap="none" lIns="0" tIns="0" rIns="0" bIns="0" anchor="ctr"/>
          <a:lstStyle/>
          <a:p>
            <a:pPr>
              <a:defRPr/>
            </a:pPr>
            <a:r>
              <a:rPr lang="en-US" sz="1330" b="1" dirty="0">
                <a:solidFill>
                  <a:srgbClr val="FFFFFF"/>
                </a:solidFill>
                <a:latin typeface="+mn-lt"/>
              </a:rPr>
              <a:t>1</a:t>
            </a:r>
          </a:p>
        </p:txBody>
      </p:sp>
      <p:sp>
        <p:nvSpPr>
          <p:cNvPr id="8" name="Oval 2"/>
          <p:cNvSpPr>
            <a:spLocks noChangeArrowheads="1"/>
          </p:cNvSpPr>
          <p:nvPr/>
        </p:nvSpPr>
        <p:spPr bwMode="gray">
          <a:xfrm>
            <a:off x="5334547" y="3625728"/>
            <a:ext cx="271463" cy="280987"/>
          </a:xfrm>
          <a:prstGeom prst="ellipse">
            <a:avLst/>
          </a:prstGeom>
          <a:solidFill>
            <a:srgbClr val="005899"/>
          </a:solidFill>
          <a:ln w="9525" algn="ctr">
            <a:solidFill>
              <a:srgbClr val="005899"/>
            </a:solidFill>
            <a:round/>
            <a:headEnd/>
            <a:tailEnd/>
          </a:ln>
        </p:spPr>
        <p:txBody>
          <a:bodyPr wrap="none" lIns="0" tIns="0" rIns="0" bIns="0" anchor="ctr"/>
          <a:lstStyle/>
          <a:p>
            <a:pPr>
              <a:defRPr/>
            </a:pPr>
            <a:r>
              <a:rPr lang="en-US" sz="1330" b="1" dirty="0">
                <a:solidFill>
                  <a:srgbClr val="FFFFFF"/>
                </a:solidFill>
                <a:latin typeface="+mn-lt"/>
              </a:rPr>
              <a:t>3</a:t>
            </a:r>
          </a:p>
        </p:txBody>
      </p:sp>
      <p:sp>
        <p:nvSpPr>
          <p:cNvPr id="9" name="Oval 2"/>
          <p:cNvSpPr>
            <a:spLocks noChangeArrowheads="1"/>
          </p:cNvSpPr>
          <p:nvPr/>
        </p:nvSpPr>
        <p:spPr bwMode="gray">
          <a:xfrm>
            <a:off x="5334547" y="4236915"/>
            <a:ext cx="271463" cy="279400"/>
          </a:xfrm>
          <a:prstGeom prst="ellipse">
            <a:avLst/>
          </a:prstGeom>
          <a:solidFill>
            <a:srgbClr val="005899"/>
          </a:solidFill>
          <a:ln w="9525" algn="ctr">
            <a:solidFill>
              <a:srgbClr val="005899"/>
            </a:solidFill>
            <a:round/>
            <a:headEnd/>
            <a:tailEnd/>
          </a:ln>
        </p:spPr>
        <p:txBody>
          <a:bodyPr wrap="none" lIns="0" tIns="0" rIns="0" bIns="0" anchor="ctr"/>
          <a:lstStyle/>
          <a:p>
            <a:pPr>
              <a:defRPr/>
            </a:pPr>
            <a:r>
              <a:rPr lang="en-US" sz="1330" b="1" dirty="0">
                <a:solidFill>
                  <a:srgbClr val="FFFFFF"/>
                </a:solidFill>
                <a:latin typeface="+mn-lt"/>
              </a:rPr>
              <a:t>4</a:t>
            </a:r>
          </a:p>
        </p:txBody>
      </p:sp>
      <p:sp>
        <p:nvSpPr>
          <p:cNvPr id="10" name="TextBox 67"/>
          <p:cNvSpPr txBox="1">
            <a:spLocks noChangeArrowheads="1"/>
          </p:cNvSpPr>
          <p:nvPr/>
        </p:nvSpPr>
        <p:spPr bwMode="auto">
          <a:xfrm>
            <a:off x="439738" y="2322390"/>
            <a:ext cx="2445352" cy="555535"/>
          </a:xfrm>
          <a:prstGeom prst="rect">
            <a:avLst/>
          </a:prstGeom>
          <a:noFill/>
          <a:ln w="9525">
            <a:noFill/>
            <a:miter lim="800000"/>
            <a:headEnd/>
            <a:tailEnd/>
          </a:ln>
        </p:spPr>
        <p:txBody>
          <a:bodyPr wrap="square" lIns="86867" tIns="43433" rIns="86867" bIns="43433">
            <a:spAutoFit/>
          </a:bodyPr>
          <a:lstStyle/>
          <a:p>
            <a:pPr algn="l">
              <a:defRPr/>
            </a:pPr>
            <a:r>
              <a:rPr lang="en-US" sz="1520" dirty="0">
                <a:latin typeface="Segoe UI Light" pitchFamily="34" charset="0"/>
                <a:cs typeface="Segoe UI" pitchFamily="34" charset="0"/>
              </a:rPr>
              <a:t>1. Heated lid</a:t>
            </a:r>
          </a:p>
          <a:p>
            <a:pPr marL="285750" lvl="1" indent="-171450" algn="l" hangingPunct="1">
              <a:lnSpc>
                <a:spcPct val="100000"/>
              </a:lnSpc>
              <a:buClr>
                <a:srgbClr val="000063"/>
              </a:buClr>
              <a:buFont typeface="Arial" charset="0"/>
              <a:buChar char="•"/>
              <a:defRPr/>
            </a:pPr>
            <a:r>
              <a:rPr lang="en-US" sz="1520" b="0" dirty="0">
                <a:latin typeface="Segoe UI Light" pitchFamily="34" charset="0"/>
                <a:cs typeface="Segoe UI" pitchFamily="34" charset="0"/>
              </a:rPr>
              <a:t>Prevents </a:t>
            </a:r>
            <a:r>
              <a:rPr lang="en-US" sz="1520" b="0" dirty="0" smtClean="0">
                <a:latin typeface="Segoe UI Light" pitchFamily="34" charset="0"/>
                <a:cs typeface="Segoe UI" pitchFamily="34" charset="0"/>
              </a:rPr>
              <a:t>condensation</a:t>
            </a:r>
            <a:endParaRPr lang="en-US" sz="1520" b="0" dirty="0">
              <a:cs typeface="Segoe UI" pitchFamily="34" charset="0"/>
            </a:endParaRPr>
          </a:p>
        </p:txBody>
      </p:sp>
      <p:cxnSp>
        <p:nvCxnSpPr>
          <p:cNvPr id="11" name="Straight Arrow Connector 69"/>
          <p:cNvCxnSpPr>
            <a:cxnSpLocks noChangeShapeType="1"/>
          </p:cNvCxnSpPr>
          <p:nvPr/>
        </p:nvCxnSpPr>
        <p:spPr bwMode="auto">
          <a:xfrm>
            <a:off x="2573527" y="2466957"/>
            <a:ext cx="1829076" cy="4526"/>
          </a:xfrm>
          <a:prstGeom prst="straightConnector1">
            <a:avLst/>
          </a:prstGeom>
          <a:noFill/>
          <a:ln w="9525" algn="ctr">
            <a:solidFill>
              <a:srgbClr val="86A9D1"/>
            </a:solidFill>
            <a:prstDash val="dash"/>
            <a:round/>
            <a:headEnd/>
            <a:tailEnd type="stealth" w="lg" len="lg"/>
          </a:ln>
        </p:spPr>
      </p:cxnSp>
      <p:sp>
        <p:nvSpPr>
          <p:cNvPr id="12" name="Oval 2"/>
          <p:cNvSpPr>
            <a:spLocks noChangeArrowheads="1"/>
          </p:cNvSpPr>
          <p:nvPr/>
        </p:nvSpPr>
        <p:spPr bwMode="gray">
          <a:xfrm>
            <a:off x="5334547" y="2982790"/>
            <a:ext cx="271463" cy="280988"/>
          </a:xfrm>
          <a:prstGeom prst="ellipse">
            <a:avLst/>
          </a:prstGeom>
          <a:solidFill>
            <a:srgbClr val="005899"/>
          </a:solidFill>
          <a:ln w="9525" algn="ctr">
            <a:solidFill>
              <a:srgbClr val="005899"/>
            </a:solidFill>
            <a:round/>
            <a:headEnd/>
            <a:tailEnd/>
          </a:ln>
        </p:spPr>
        <p:txBody>
          <a:bodyPr wrap="none" lIns="0" tIns="0" rIns="0" bIns="0" anchor="ctr"/>
          <a:lstStyle/>
          <a:p>
            <a:pPr>
              <a:defRPr/>
            </a:pPr>
            <a:r>
              <a:rPr lang="en-US" sz="1330" b="1" dirty="0">
                <a:solidFill>
                  <a:srgbClr val="FFFFFF"/>
                </a:solidFill>
                <a:latin typeface="+mn-lt"/>
              </a:rPr>
              <a:t>2</a:t>
            </a:r>
          </a:p>
        </p:txBody>
      </p:sp>
      <p:sp>
        <p:nvSpPr>
          <p:cNvPr id="13" name="TextBox 74"/>
          <p:cNvSpPr txBox="1">
            <a:spLocks noChangeArrowheads="1"/>
          </p:cNvSpPr>
          <p:nvPr/>
        </p:nvSpPr>
        <p:spPr bwMode="auto">
          <a:xfrm>
            <a:off x="439738" y="2973265"/>
            <a:ext cx="3475037" cy="789445"/>
          </a:xfrm>
          <a:prstGeom prst="rect">
            <a:avLst/>
          </a:prstGeom>
          <a:noFill/>
          <a:ln w="9525">
            <a:noFill/>
            <a:miter lim="800000"/>
            <a:headEnd/>
            <a:tailEnd/>
          </a:ln>
        </p:spPr>
        <p:txBody>
          <a:bodyPr lIns="86867" tIns="43433" rIns="86867" bIns="43433">
            <a:spAutoFit/>
          </a:bodyPr>
          <a:lstStyle/>
          <a:p>
            <a:pPr algn="l">
              <a:defRPr/>
            </a:pPr>
            <a:r>
              <a:rPr lang="en-US" sz="1520" dirty="0">
                <a:latin typeface="Segoe UI Light" pitchFamily="34" charset="0"/>
                <a:cs typeface="Segoe UI" pitchFamily="34" charset="0"/>
              </a:rPr>
              <a:t>2. Heating block</a:t>
            </a:r>
          </a:p>
          <a:p>
            <a:pPr marL="285750" lvl="1" indent="-171450" algn="l" hangingPunct="1">
              <a:lnSpc>
                <a:spcPct val="100000"/>
              </a:lnSpc>
              <a:buClr>
                <a:srgbClr val="000063"/>
              </a:buClr>
              <a:buFont typeface="Arial" charset="0"/>
              <a:buChar char="•"/>
              <a:defRPr/>
            </a:pPr>
            <a:r>
              <a:rPr lang="en-US" sz="1520" b="0" dirty="0">
                <a:latin typeface="Segoe UI Light" pitchFamily="34" charset="0"/>
                <a:cs typeface="Segoe UI" pitchFamily="34" charset="0"/>
              </a:rPr>
              <a:t>Separates DNA </a:t>
            </a:r>
            <a:r>
              <a:rPr lang="en-US" sz="1520" b="0" dirty="0" smtClean="0">
                <a:latin typeface="Segoe UI Light" pitchFamily="34" charset="0"/>
                <a:cs typeface="Segoe UI" pitchFamily="34" charset="0"/>
              </a:rPr>
              <a:t>strands, </a:t>
            </a:r>
            <a:r>
              <a:rPr lang="en-US" sz="1520" b="0" dirty="0">
                <a:latin typeface="Segoe UI Light" pitchFamily="34" charset="0"/>
                <a:cs typeface="Segoe UI" pitchFamily="34" charset="0"/>
              </a:rPr>
              <a:t/>
            </a:r>
            <a:br>
              <a:rPr lang="en-US" sz="1520" b="0" dirty="0">
                <a:latin typeface="Segoe UI Light" pitchFamily="34" charset="0"/>
                <a:cs typeface="Segoe UI" pitchFamily="34" charset="0"/>
              </a:rPr>
            </a:br>
            <a:r>
              <a:rPr lang="en-US" sz="1520" b="0" dirty="0">
                <a:latin typeface="Segoe UI Light" pitchFamily="34" charset="0"/>
                <a:cs typeface="Segoe UI" pitchFamily="34" charset="0"/>
              </a:rPr>
              <a:t>preparing them for copy</a:t>
            </a:r>
            <a:endParaRPr lang="en-US" sz="1520" b="0" dirty="0">
              <a:cs typeface="Segoe UI" pitchFamily="34" charset="0"/>
            </a:endParaRPr>
          </a:p>
        </p:txBody>
      </p:sp>
      <p:cxnSp>
        <p:nvCxnSpPr>
          <p:cNvPr id="14" name="Straight Arrow Connector 75"/>
          <p:cNvCxnSpPr>
            <a:cxnSpLocks noChangeShapeType="1"/>
          </p:cNvCxnSpPr>
          <p:nvPr/>
        </p:nvCxnSpPr>
        <p:spPr bwMode="auto">
          <a:xfrm>
            <a:off x="2573527" y="3118565"/>
            <a:ext cx="1829076" cy="4526"/>
          </a:xfrm>
          <a:prstGeom prst="straightConnector1">
            <a:avLst/>
          </a:prstGeom>
          <a:noFill/>
          <a:ln w="9525" algn="ctr">
            <a:solidFill>
              <a:srgbClr val="86A9D1"/>
            </a:solidFill>
            <a:prstDash val="dash"/>
            <a:round/>
            <a:headEnd/>
            <a:tailEnd type="stealth" w="lg" len="lg"/>
          </a:ln>
        </p:spPr>
      </p:cxnSp>
      <p:sp>
        <p:nvSpPr>
          <p:cNvPr id="15" name="TextBox 76"/>
          <p:cNvSpPr txBox="1">
            <a:spLocks noChangeArrowheads="1"/>
          </p:cNvSpPr>
          <p:nvPr/>
        </p:nvSpPr>
        <p:spPr bwMode="auto">
          <a:xfrm>
            <a:off x="439738" y="3781303"/>
            <a:ext cx="3958841" cy="789445"/>
          </a:xfrm>
          <a:prstGeom prst="rect">
            <a:avLst/>
          </a:prstGeom>
          <a:noFill/>
          <a:ln w="9525">
            <a:noFill/>
            <a:miter lim="800000"/>
            <a:headEnd/>
            <a:tailEnd/>
          </a:ln>
        </p:spPr>
        <p:txBody>
          <a:bodyPr wrap="square" lIns="86867" tIns="43433" rIns="86867" bIns="43433">
            <a:spAutoFit/>
          </a:bodyPr>
          <a:lstStyle/>
          <a:p>
            <a:pPr algn="l">
              <a:defRPr/>
            </a:pPr>
            <a:r>
              <a:rPr lang="en-US" sz="1520" dirty="0">
                <a:latin typeface="Segoe UI Light" pitchFamily="34" charset="0"/>
                <a:cs typeface="Segoe UI" pitchFamily="34" charset="0"/>
              </a:rPr>
              <a:t>3. Cooling fans</a:t>
            </a:r>
          </a:p>
          <a:p>
            <a:pPr marL="285750" lvl="1" indent="-171450" algn="l" hangingPunct="1">
              <a:lnSpc>
                <a:spcPct val="100000"/>
              </a:lnSpc>
              <a:buClr>
                <a:srgbClr val="000063"/>
              </a:buClr>
              <a:buFont typeface="Arial" charset="0"/>
              <a:buChar char="•"/>
              <a:defRPr/>
            </a:pPr>
            <a:r>
              <a:rPr lang="en-US" sz="1520" b="0" dirty="0">
                <a:latin typeface="Segoe UI Light" pitchFamily="34" charset="0"/>
                <a:cs typeface="Segoe UI" pitchFamily="34" charset="0"/>
              </a:rPr>
              <a:t>Cools DNA, priming it</a:t>
            </a:r>
            <a:br>
              <a:rPr lang="en-US" sz="1520" b="0" dirty="0">
                <a:latin typeface="Segoe UI Light" pitchFamily="34" charset="0"/>
                <a:cs typeface="Segoe UI" pitchFamily="34" charset="0"/>
              </a:rPr>
            </a:br>
            <a:r>
              <a:rPr lang="en-US" sz="1520" b="0" dirty="0">
                <a:latin typeface="Segoe UI Light" pitchFamily="34" charset="0"/>
                <a:cs typeface="Segoe UI" pitchFamily="34" charset="0"/>
              </a:rPr>
              <a:t>for copy</a:t>
            </a:r>
            <a:endParaRPr lang="en-US" sz="1520" b="0" dirty="0">
              <a:cs typeface="Segoe UI" pitchFamily="34" charset="0"/>
            </a:endParaRPr>
          </a:p>
        </p:txBody>
      </p:sp>
      <p:cxnSp>
        <p:nvCxnSpPr>
          <p:cNvPr id="16" name="Straight Arrow Connector 77"/>
          <p:cNvCxnSpPr>
            <a:cxnSpLocks noChangeShapeType="1"/>
          </p:cNvCxnSpPr>
          <p:nvPr/>
        </p:nvCxnSpPr>
        <p:spPr bwMode="auto">
          <a:xfrm flipV="1">
            <a:off x="2573527" y="3766761"/>
            <a:ext cx="1829076" cy="216488"/>
          </a:xfrm>
          <a:prstGeom prst="bentConnector3">
            <a:avLst>
              <a:gd name="adj1" fmla="val 50000"/>
            </a:avLst>
          </a:prstGeom>
          <a:noFill/>
          <a:ln w="9525" algn="ctr">
            <a:solidFill>
              <a:srgbClr val="86A9D1"/>
            </a:solidFill>
            <a:prstDash val="dash"/>
            <a:round/>
            <a:headEnd/>
            <a:tailEnd type="stealth" w="lg" len="lg"/>
          </a:ln>
        </p:spPr>
      </p:cxnSp>
      <p:sp>
        <p:nvSpPr>
          <p:cNvPr id="17" name="TextBox 78"/>
          <p:cNvSpPr txBox="1">
            <a:spLocks noChangeArrowheads="1"/>
          </p:cNvSpPr>
          <p:nvPr/>
        </p:nvSpPr>
        <p:spPr bwMode="auto">
          <a:xfrm>
            <a:off x="439738" y="4679828"/>
            <a:ext cx="3475037" cy="789445"/>
          </a:xfrm>
          <a:prstGeom prst="rect">
            <a:avLst/>
          </a:prstGeom>
          <a:noFill/>
          <a:ln w="9525">
            <a:noFill/>
            <a:miter lim="800000"/>
            <a:headEnd/>
            <a:tailEnd/>
          </a:ln>
        </p:spPr>
        <p:txBody>
          <a:bodyPr lIns="86867" tIns="43433" rIns="86867" bIns="43433">
            <a:spAutoFit/>
          </a:bodyPr>
          <a:lstStyle/>
          <a:p>
            <a:pPr algn="l">
              <a:defRPr/>
            </a:pPr>
            <a:r>
              <a:rPr lang="en-US" sz="1520" dirty="0">
                <a:latin typeface="Segoe UI Light" pitchFamily="34" charset="0"/>
                <a:cs typeface="Segoe UI" pitchFamily="34" charset="0"/>
              </a:rPr>
              <a:t>4. Microprocessor</a:t>
            </a:r>
          </a:p>
          <a:p>
            <a:pPr marL="285750" lvl="1" indent="-171450" algn="l" hangingPunct="1">
              <a:lnSpc>
                <a:spcPct val="100000"/>
              </a:lnSpc>
              <a:buClr>
                <a:srgbClr val="000063"/>
              </a:buClr>
              <a:buFont typeface="Arial" charset="0"/>
              <a:buChar char="•"/>
              <a:defRPr/>
            </a:pPr>
            <a:r>
              <a:rPr lang="en-US" sz="1520" b="0" dirty="0">
                <a:latin typeface="Segoe UI Light" pitchFamily="34" charset="0"/>
                <a:cs typeface="Segoe UI" pitchFamily="34" charset="0"/>
              </a:rPr>
              <a:t>Stores and controls </a:t>
            </a:r>
            <a:br>
              <a:rPr lang="en-US" sz="1520" b="0" dirty="0">
                <a:latin typeface="Segoe UI Light" pitchFamily="34" charset="0"/>
                <a:cs typeface="Segoe UI" pitchFamily="34" charset="0"/>
              </a:rPr>
            </a:br>
            <a:r>
              <a:rPr lang="en-US" sz="1520" b="0" dirty="0">
                <a:latin typeface="Segoe UI Light" pitchFamily="34" charset="0"/>
                <a:cs typeface="Segoe UI" pitchFamily="34" charset="0"/>
              </a:rPr>
              <a:t>temperature cycles</a:t>
            </a:r>
            <a:endParaRPr lang="en-US" sz="1520" b="0" dirty="0">
              <a:cs typeface="Segoe UI" pitchFamily="34" charset="0"/>
            </a:endParaRPr>
          </a:p>
        </p:txBody>
      </p:sp>
      <p:cxnSp>
        <p:nvCxnSpPr>
          <p:cNvPr id="18" name="Straight Arrow Connector 77"/>
          <p:cNvCxnSpPr>
            <a:cxnSpLocks noChangeShapeType="1"/>
          </p:cNvCxnSpPr>
          <p:nvPr/>
        </p:nvCxnSpPr>
        <p:spPr bwMode="auto">
          <a:xfrm flipV="1">
            <a:off x="2573527" y="4376453"/>
            <a:ext cx="1829076" cy="466733"/>
          </a:xfrm>
          <a:prstGeom prst="bentConnector3">
            <a:avLst>
              <a:gd name="adj1" fmla="val 50000"/>
            </a:avLst>
          </a:prstGeom>
          <a:noFill/>
          <a:ln w="9525" algn="ctr">
            <a:solidFill>
              <a:srgbClr val="86A9D1"/>
            </a:solidFill>
            <a:prstDash val="dash"/>
            <a:round/>
            <a:headEnd/>
            <a:tailEnd type="stealth" w="lg" len="lg"/>
          </a:ln>
        </p:spPr>
      </p:cxnSp>
    </p:spTree>
    <p:extLst>
      <p:ext uri="{BB962C8B-B14F-4D97-AF65-F5344CB8AC3E}">
        <p14:creationId xmlns:p14="http://schemas.microsoft.com/office/powerpoint/2010/main" val="33508387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7248&quot;/&gt;&lt;partner val=&quot;535&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2&quot;/&gt;&lt;m_mruColor&gt;&lt;m_vecMRU length=&quot;2&quot;&gt;&lt;elem&gt;&lt;m_ppcolschidx val=&quot;0&quot;/&gt;&lt;m_rgb r=&quot;0&quot; g=&quot;0&quot; b=&quot;63&quot;/&gt;&lt;/elem&gt;&lt;elem&gt;&lt;m_ppcolschidx val=&quot;0&quot;/&gt;&lt;m_rgb r=&quot;e1&quot; g=&quot;e4&quot; b=&quot;da&quot;/&gt;&lt;/elem&gt;&lt;/m_vecMRU&gt;&lt;/m_mruColor&gt;&lt;/CPresentation&gt;&lt;CDefaultPrec id=&quot;9&quot;&gt;&lt;m_precDefault&gt;&lt;m_strFormatTime&gt;%#d&lt;/m_strFormatTime&gt;&lt;/m_precDefault&gt;&lt;/CDefaultPrec&gt;&lt;CDefaultPrec id=&quot;8&quot;&gt;&lt;m_precDefault&gt;&lt;m_strFormatTime&gt;%m/%d&lt;/m_strFormatTime&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lank">
  <a:themeElements>
    <a:clrScheme name="121981">
      <a:dk1>
        <a:srgbClr val="000000"/>
      </a:dk1>
      <a:lt1>
        <a:srgbClr val="FFFFFF"/>
      </a:lt1>
      <a:dk2>
        <a:srgbClr val="000063"/>
      </a:dk2>
      <a:lt2>
        <a:srgbClr val="808080"/>
      </a:lt2>
      <a:accent1>
        <a:srgbClr val="E2E2E2"/>
      </a:accent1>
      <a:accent2>
        <a:srgbClr val="D9E0E7"/>
      </a:accent2>
      <a:accent3>
        <a:srgbClr val="FFFFFF"/>
      </a:accent3>
      <a:accent4>
        <a:srgbClr val="000000"/>
      </a:accent4>
      <a:accent5>
        <a:srgbClr val="EEEEEE"/>
      </a:accent5>
      <a:accent6>
        <a:srgbClr val="C4CBD1"/>
      </a:accent6>
      <a:hlink>
        <a:srgbClr val="005899"/>
      </a:hlink>
      <a:folHlink>
        <a:srgbClr val="86A9D1"/>
      </a:folHlink>
    </a:clrScheme>
    <a:fontScheme name="Letter Blank">
      <a:majorFont>
        <a:latin typeface="Arial"/>
        <a:ea typeface=""/>
        <a:cs typeface=""/>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bg2"/>
          </a:solidFill>
          <a:prstDash val="solid"/>
          <a:round/>
          <a:headEnd type="none" w="med" len="med"/>
          <a:tailEnd type="stealth" w="med" len="med"/>
        </a:ln>
        <a:effectLst/>
      </a:spPr>
      <a:bodyPr vert="horz" wrap="square" lIns="91440" tIns="91440" rIns="91440" bIns="9144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000" b="0" i="0" u="none" strike="noStrike" cap="none" normalizeH="0" baseline="0" dirty="0" smtClean="0">
            <a:ln>
              <a:noFill/>
            </a:ln>
            <a:solidFill>
              <a:schemeClr val="tx1"/>
            </a:solidFill>
            <a:effectLst/>
            <a:latin typeface="Arial" charset="0"/>
          </a:defRPr>
        </a:defPPr>
      </a:lstStyle>
    </a:spDef>
    <a:lnDef>
      <a:spPr bwMode="auto">
        <a:solidFill>
          <a:schemeClr val="accent1"/>
        </a:solidFill>
        <a:ln w="9525" cap="flat" cmpd="sng" algn="ctr">
          <a:solidFill>
            <a:schemeClr val="bg2"/>
          </a:solidFill>
          <a:prstDash val="solid"/>
          <a:round/>
          <a:headEnd type="none" w="med" len="med"/>
          <a:tailEnd type="none" w="med" len="med"/>
        </a:ln>
        <a:effectLst/>
      </a:spPr>
      <a:bodyPr/>
      <a:lstStyle/>
    </a:lnDef>
    <a:txDef>
      <a:spPr>
        <a:noFill/>
      </a:spPr>
      <a:bodyPr wrap="none" tIns="91440" bIns="91440" rtlCol="0">
        <a:spAutoFit/>
      </a:bodyPr>
      <a:lstStyle>
        <a:defPPr>
          <a:defRPr b="0" dirty="0" smtClean="0"/>
        </a:defPPr>
      </a:lstStyle>
    </a:txDef>
  </a:objectDefaults>
  <a:extraClrSchemeLst>
    <a:extraClrScheme>
      <a:clrScheme name="Letter Blank 1">
        <a:dk1>
          <a:srgbClr val="000000"/>
        </a:dk1>
        <a:lt1>
          <a:srgbClr val="FFFFFF"/>
        </a:lt1>
        <a:dk2>
          <a:srgbClr val="000063"/>
        </a:dk2>
        <a:lt2>
          <a:srgbClr val="808080"/>
        </a:lt2>
        <a:accent1>
          <a:srgbClr val="E2E2E2"/>
        </a:accent1>
        <a:accent2>
          <a:srgbClr val="D9E0E7"/>
        </a:accent2>
        <a:accent3>
          <a:srgbClr val="FFFFFF"/>
        </a:accent3>
        <a:accent4>
          <a:srgbClr val="000000"/>
        </a:accent4>
        <a:accent5>
          <a:srgbClr val="EEEEEE"/>
        </a:accent5>
        <a:accent6>
          <a:srgbClr val="C4CBD1"/>
        </a:accent6>
        <a:hlink>
          <a:srgbClr val="005899"/>
        </a:hlink>
        <a:folHlink>
          <a:srgbClr val="86A9D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2558</TotalTime>
  <Words>1179</Words>
  <Application>Microsoft Office PowerPoint</Application>
  <PresentationFormat>Custom</PresentationFormat>
  <Paragraphs>378</Paragraphs>
  <Slides>30</Slides>
  <Notes>7</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3" baseType="lpstr">
      <vt:lpstr>Aharoni</vt:lpstr>
      <vt:lpstr>Arial</vt:lpstr>
      <vt:lpstr>Calibri</vt:lpstr>
      <vt:lpstr>Marlett</vt:lpstr>
      <vt:lpstr>Segoe UI</vt:lpstr>
      <vt:lpstr>Segoe UI Light</vt:lpstr>
      <vt:lpstr>Segoe UI Semibold</vt:lpstr>
      <vt:lpstr>Symbol</vt:lpstr>
      <vt:lpstr>Times New Roman</vt:lpstr>
      <vt:lpstr>Trebuchet MS</vt:lpstr>
      <vt:lpstr>Wingdings</vt:lpstr>
      <vt:lpstr>blank</vt:lpstr>
      <vt:lpstr>think-cell Slide</vt:lpstr>
      <vt:lpstr>DNA amplification and analysis: miniPCRTM Food Safety Lab</vt:lpstr>
      <vt:lpstr>Welcome</vt:lpstr>
      <vt:lpstr>Polymerase Chain Reaction (PCR)</vt:lpstr>
      <vt:lpstr>PCR relies on DNA’s unique structure </vt:lpstr>
      <vt:lpstr>How PCR works: 3 steps to copy DNA</vt:lpstr>
      <vt:lpstr>How PCR works: repeat the cycle</vt:lpstr>
      <vt:lpstr>PCR makes DNA visible (and useful)</vt:lpstr>
      <vt:lpstr>PCR is central to biomedical applications</vt:lpstr>
      <vt:lpstr>We will use DNA technology to solve a real-world problem</vt:lpstr>
      <vt:lpstr>Scientists work hard at detecting foodborne pathogens</vt:lpstr>
      <vt:lpstr>Outbreaks are a serious public health concern</vt:lpstr>
      <vt:lpstr>PowerPoint Presentation</vt:lpstr>
      <vt:lpstr>How biotechnology can help</vt:lpstr>
      <vt:lpstr>Lab plan</vt:lpstr>
      <vt:lpstr>What goes in a PCR reaction</vt:lpstr>
      <vt:lpstr>Setting up your PCR reactions  Label 4 PCR tubes per group</vt:lpstr>
      <vt:lpstr>Prepare 4 PCR tubes (200µL tubes)</vt:lpstr>
      <vt:lpstr>Programming PCR parameters</vt:lpstr>
      <vt:lpstr>Monitoring PCR amplification</vt:lpstr>
      <vt:lpstr>Quiz: Which of these are NOT characteristics of PCR primers?</vt:lpstr>
      <vt:lpstr>Set up restriction digest (XmnI)</vt:lpstr>
      <vt:lpstr>Incubate 10 minutes at 37°C</vt:lpstr>
      <vt:lpstr>Next step: visualize the DNA fragments amplified by PCR</vt:lpstr>
      <vt:lpstr>Load Agarose Gel</vt:lpstr>
      <vt:lpstr>Questions to probe deeper – (After gel run)</vt:lpstr>
      <vt:lpstr>Thank you</vt:lpstr>
      <vt:lpstr>Additional resources</vt:lpstr>
      <vt:lpstr>Appendix: Potential variants of this lab</vt:lpstr>
      <vt:lpstr>Appendix: Copy cycles amplify DNA exponentially</vt:lpstr>
      <vt:lpstr>How miniPCRTM thermal cyclers enable DNA amplification</vt:lpstr>
    </vt:vector>
  </TitlesOfParts>
  <Company>The Boston Consulting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in Title Case (Bold, 30pt font, Blue) Subtitle in Title Case (Non-bold, 28pt font, Blue)</dc:title>
  <dc:creator>Kraves Sebastian</dc:creator>
  <cp:lastModifiedBy>SK</cp:lastModifiedBy>
  <cp:revision>489</cp:revision>
  <cp:lastPrinted>2014-09-29T23:16:32Z</cp:lastPrinted>
  <dcterms:created xsi:type="dcterms:W3CDTF">2013-09-12T04:02:49Z</dcterms:created>
  <dcterms:modified xsi:type="dcterms:W3CDTF">2015-11-02T22:53:47Z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BMS</vt:lpwstr>
  </property>
  <property fmtid="{D5CDD505-2E9C-101B-9397-08002B2CF9AE}" pid="3" name="Template Name">
    <vt:lpwstr>Letter</vt:lpwstr>
  </property>
</Properties>
</file>